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19" r:id="rId2"/>
    <p:sldId id="336" r:id="rId3"/>
    <p:sldId id="341" r:id="rId4"/>
    <p:sldId id="362" r:id="rId5"/>
    <p:sldId id="342" r:id="rId6"/>
    <p:sldId id="331" r:id="rId7"/>
    <p:sldId id="363" r:id="rId8"/>
    <p:sldId id="364" r:id="rId9"/>
    <p:sldId id="343" r:id="rId10"/>
    <p:sldId id="346" r:id="rId11"/>
    <p:sldId id="344" r:id="rId12"/>
    <p:sldId id="345" r:id="rId13"/>
    <p:sldId id="347" r:id="rId14"/>
    <p:sldId id="348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49" r:id="rId24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359" autoAdjust="0"/>
    <p:restoredTop sz="98024" autoAdjust="0"/>
  </p:normalViewPr>
  <p:slideViewPr>
    <p:cSldViewPr>
      <p:cViewPr varScale="1">
        <p:scale>
          <a:sx n="91" d="100"/>
          <a:sy n="91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5/22/2014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4661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5/22/2014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0079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5/22/2014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5/22/2014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5/22/2014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5/22/2014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5/22/2014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5/22/2014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5/22/2014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5/22/2014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5/22/2014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5/22/2014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5/22/2014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5/22/2014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5/22/2014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en-US" smtClean="0"/>
              <a:pPr/>
              <a:t>5/22/2014</a:t>
            </a:fld>
            <a:endParaRPr lang="en-US" dirty="0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5/22/2014</a:t>
            </a:fld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5/22/2014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5/22/2014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5/22/2014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5/22/2014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5/22/2014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5/22/2014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0313970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Achmad Basuki</a:t>
            </a:r>
          </a:p>
          <a:p>
            <a:r>
              <a:rPr lang="id-ID" dirty="0" smtClean="0"/>
              <a:t>Politeknik Elektronika Negeri Surabaya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Image color feature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752670" y="4313684"/>
            <a:ext cx="7772400" cy="2211660"/>
          </a:xfrm>
        </p:spPr>
        <p:txBody>
          <a:bodyPr>
            <a:normAutofit/>
          </a:bodyPr>
          <a:lstStyle>
            <a:extLst/>
          </a:lstStyle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RGB Cube menunjukkan bagaimana warna dihasilkan oleh komponen R, G dan 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Sebuah warna W dinyatakan sebagai W(r,g,b)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Nilai R, G dan B mempunyai range 0-255.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RGB Cube digunakan untuk mendefinisikan sebuah warna pada sebuah citra dengan model yang mudah dijelaskan.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52670" y="3284984"/>
            <a:ext cx="7781730" cy="990600"/>
          </a:xfrm>
        </p:spPr>
        <p:txBody>
          <a:bodyPr>
            <a:normAutofit/>
          </a:bodyPr>
          <a:lstStyle/>
          <a:p>
            <a:r>
              <a:rPr lang="id-ID" dirty="0" smtClean="0"/>
              <a:t>RGB CUBE</a:t>
            </a: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71600" y="998984"/>
            <a:ext cx="2286000" cy="2286000"/>
          </a:xfrm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56176" y="998984"/>
            <a:ext cx="2286000" cy="2286000"/>
          </a:xfrm>
        </p:spPr>
      </p:pic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1" r="4661"/>
          <a:stretch>
            <a:fillRect/>
          </a:stretch>
        </p:blipFill>
        <p:spPr>
          <a:xfrm>
            <a:off x="3563888" y="980728"/>
            <a:ext cx="2286000" cy="2286000"/>
          </a:xfrm>
        </p:spPr>
      </p:pic>
    </p:spTree>
    <p:extLst>
      <p:ext uri="{BB962C8B-B14F-4D97-AF65-F5344CB8AC3E}">
        <p14:creationId xmlns:p14="http://schemas.microsoft.com/office/powerpoint/2010/main" xmlns="" val="4983933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extLst/>
          </a:lstStyle>
          <a:p>
            <a:r>
              <a:rPr lang="id-ID" sz="2400" b="1" u="sng" dirty="0" smtClean="0"/>
              <a:t>HISTOGRAM WARNA</a:t>
            </a:r>
          </a:p>
          <a:p>
            <a:endParaRPr lang="id-ID" sz="2400" dirty="0"/>
          </a:p>
          <a:p>
            <a:pPr marL="342900" indent="-342900">
              <a:buAutoNum type="arabicPeriod"/>
            </a:pPr>
            <a:r>
              <a:rPr lang="id-ID" sz="2000" dirty="0" smtClean="0"/>
              <a:t>Histogram warna </a:t>
            </a:r>
            <a:r>
              <a:rPr lang="id-ID" sz="2000" i="1" dirty="0" smtClean="0"/>
              <a:t>H(w)</a:t>
            </a:r>
            <a:r>
              <a:rPr lang="id-ID" sz="2000" dirty="0" smtClean="0"/>
              <a:t> menyatakan jumlah titik/frekwensi munculnya yang mempunyai warna </a:t>
            </a:r>
            <a:r>
              <a:rPr lang="id-ID" sz="2000" i="1" dirty="0" smtClean="0"/>
              <a:t>w</a:t>
            </a:r>
            <a:r>
              <a:rPr lang="id-ID" sz="2000" dirty="0" smtClean="0"/>
              <a:t>.</a:t>
            </a:r>
          </a:p>
          <a:p>
            <a:pPr marL="342900" indent="-342900">
              <a:buAutoNum type="arabicPeriod"/>
            </a:pPr>
            <a:r>
              <a:rPr lang="id-ID" sz="2000" dirty="0" smtClean="0"/>
              <a:t>Warna </a:t>
            </a:r>
            <a:r>
              <a:rPr lang="id-ID" sz="2000" i="1" dirty="0" smtClean="0"/>
              <a:t>w</a:t>
            </a:r>
            <a:r>
              <a:rPr lang="id-ID" sz="2000" dirty="0" smtClean="0"/>
              <a:t> dinyatakan sebagai kombinasi elemen dasar.</a:t>
            </a:r>
          </a:p>
          <a:p>
            <a:pPr marL="342900" indent="-342900">
              <a:buAutoNum type="arabicPeriod"/>
            </a:pPr>
            <a:r>
              <a:rPr lang="id-ID" sz="2000" dirty="0" smtClean="0"/>
              <a:t>Histogram warna:</a:t>
            </a:r>
          </a:p>
          <a:p>
            <a:pPr marL="1085850" lvl="1" indent="-342900"/>
            <a:r>
              <a:rPr lang="id-ID" sz="2000" dirty="0" smtClean="0"/>
              <a:t>Histogram RGB</a:t>
            </a:r>
          </a:p>
          <a:p>
            <a:pPr marL="1085850" lvl="1" indent="-342900"/>
            <a:r>
              <a:rPr lang="id-ID" sz="2000" dirty="0" smtClean="0"/>
              <a:t>Histogram HSV</a:t>
            </a:r>
          </a:p>
          <a:p>
            <a:pPr marL="1085850" lvl="1" indent="-342900"/>
            <a:r>
              <a:rPr lang="id-ID" sz="2000" dirty="0" smtClean="0"/>
              <a:t>Histogram CMYK</a:t>
            </a:r>
            <a:endParaRPr lang="en-US" sz="3000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62" b="56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197511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752670" y="4079404"/>
            <a:ext cx="7779770" cy="2211660"/>
          </a:xfrm>
        </p:spPr>
        <p:txBody>
          <a:bodyPr>
            <a:normAutofit/>
          </a:bodyPr>
          <a:lstStyle>
            <a:extLst/>
          </a:lstStyle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Histogram R-G-B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Histogram Indeks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Histogram Referensi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52670" y="3050704"/>
            <a:ext cx="7781730" cy="990600"/>
          </a:xfrm>
        </p:spPr>
        <p:txBody>
          <a:bodyPr/>
          <a:lstStyle/>
          <a:p>
            <a:r>
              <a:rPr lang="id-ID" dirty="0" smtClean="0"/>
              <a:t>HISTOGRAM RGB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62870" y="764704"/>
            <a:ext cx="2286000" cy="2286000"/>
          </a:xfrm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71600" y="764704"/>
            <a:ext cx="2286000" cy="2286000"/>
          </a:xfrm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35" r="4135"/>
          <a:stretch>
            <a:fillRect/>
          </a:stretch>
        </p:blipFill>
        <p:spPr>
          <a:xfrm>
            <a:off x="3563888" y="764704"/>
            <a:ext cx="2286000" cy="2286000"/>
          </a:xfrm>
        </p:spPr>
      </p:pic>
    </p:spTree>
    <p:extLst>
      <p:ext uri="{BB962C8B-B14F-4D97-AF65-F5344CB8AC3E}">
        <p14:creationId xmlns:p14="http://schemas.microsoft.com/office/powerpoint/2010/main" xmlns="" val="39879044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752670" y="4079404"/>
            <a:ext cx="7779770" cy="2211660"/>
          </a:xfrm>
        </p:spPr>
        <p:txBody>
          <a:bodyPr>
            <a:normAutofit/>
          </a:bodyPr>
          <a:lstStyle>
            <a:extLst/>
          </a:lstStyle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Setiap pixel mempunyai nilai R, G, dan B yang masing2 bernilai 0-255.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Dibuat histogram pada masing-masing layer R, G dan 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Kemudian histogram tersebut dijadikan satu.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52670" y="3050704"/>
            <a:ext cx="7781730" cy="990600"/>
          </a:xfrm>
        </p:spPr>
        <p:txBody>
          <a:bodyPr/>
          <a:lstStyle/>
          <a:p>
            <a:r>
              <a:rPr lang="id-ID" dirty="0" smtClean="0"/>
              <a:t>Histogram R-G-B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62870" y="764704"/>
            <a:ext cx="2286000" cy="2286000"/>
          </a:xfrm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71600" y="764704"/>
            <a:ext cx="2286000" cy="2286000"/>
          </a:xfr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1" r="4661"/>
          <a:stretch>
            <a:fillRect/>
          </a:stretch>
        </p:blipFill>
        <p:spPr>
          <a:xfrm>
            <a:off x="3582144" y="764704"/>
            <a:ext cx="2286000" cy="2286000"/>
          </a:xfrm>
        </p:spPr>
      </p:pic>
    </p:spTree>
    <p:extLst>
      <p:ext uri="{BB962C8B-B14F-4D97-AF65-F5344CB8AC3E}">
        <p14:creationId xmlns:p14="http://schemas.microsoft.com/office/powerpoint/2010/main" xmlns="" val="2341961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484" y="260648"/>
            <a:ext cx="849699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2"/>
          <p:cNvSpPr txBox="1">
            <a:spLocks/>
          </p:cNvSpPr>
          <p:nvPr/>
        </p:nvSpPr>
        <p:spPr>
          <a:xfrm>
            <a:off x="752670" y="5110536"/>
            <a:ext cx="7779770" cy="1342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Menggabungkan histogram R, G dan 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Melakukan normalisasi.</a:t>
            </a:r>
          </a:p>
        </p:txBody>
      </p:sp>
      <p:sp>
        <p:nvSpPr>
          <p:cNvPr id="17" name="Title 9"/>
          <p:cNvSpPr txBox="1">
            <a:spLocks/>
          </p:cNvSpPr>
          <p:nvPr/>
        </p:nvSpPr>
        <p:spPr>
          <a:xfrm>
            <a:off x="752670" y="4437112"/>
            <a:ext cx="7781730" cy="635323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sz="3200" cap="all" baseline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id-ID" dirty="0" smtClean="0"/>
              <a:t>Histogram R-G-B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0934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7584" y="5877272"/>
            <a:ext cx="7920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Histogram R-G-B semacam ini memang bisa menunjukkan perbedaan warna, tetapi hasilnya tidak signifikan.</a:t>
            </a:r>
            <a:endParaRPr lang="id-ID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6120680" cy="538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1848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752670" y="4079404"/>
            <a:ext cx="7779770" cy="2211660"/>
          </a:xfrm>
        </p:spPr>
        <p:txBody>
          <a:bodyPr>
            <a:normAutofit/>
          </a:bodyPr>
          <a:lstStyle>
            <a:extLst/>
          </a:lstStyle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Setiap pixel mempunyai nilai R, G, dan B yang masing2 bernilai 0-255.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Bila setiap warna dinyatakan dalam w(r,g,b) maka ada 256</a:t>
            </a:r>
            <a:r>
              <a:rPr lang="id-ID" baseline="30000" dirty="0" smtClean="0"/>
              <a:t>3</a:t>
            </a:r>
            <a:r>
              <a:rPr lang="id-ID" dirty="0" smtClean="0"/>
              <a:t> indeks warna. Jumlahnya menjadi terlalu besar.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Setiap nilai r,g,b dikuantisasi menjadi </a:t>
            </a:r>
            <a:r>
              <a:rPr lang="id-ID" i="1" dirty="0" smtClean="0"/>
              <a:t>k</a:t>
            </a:r>
            <a:r>
              <a:rPr lang="id-ID" dirty="0" smtClean="0"/>
              <a:t> (4,8,16, dll) sehingga jumlah warnanya menjadi tidak terlalu banyak.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52670" y="3050704"/>
            <a:ext cx="7781730" cy="990600"/>
          </a:xfrm>
        </p:spPr>
        <p:txBody>
          <a:bodyPr/>
          <a:lstStyle/>
          <a:p>
            <a:r>
              <a:rPr lang="id-ID" dirty="0" smtClean="0"/>
              <a:t>Histogram INDEKS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62870" y="764704"/>
            <a:ext cx="2286000" cy="2286000"/>
          </a:xfrm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71600" y="764704"/>
            <a:ext cx="2286000" cy="2286000"/>
          </a:xfr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1" r="4661"/>
          <a:stretch>
            <a:fillRect/>
          </a:stretch>
        </p:blipFill>
        <p:spPr>
          <a:xfrm>
            <a:off x="3582144" y="764704"/>
            <a:ext cx="2286000" cy="2286000"/>
          </a:xfrm>
        </p:spPr>
      </p:pic>
    </p:spTree>
    <p:extLst>
      <p:ext uri="{BB962C8B-B14F-4D97-AF65-F5344CB8AC3E}">
        <p14:creationId xmlns:p14="http://schemas.microsoft.com/office/powerpoint/2010/main" xmlns="" val="2959307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7584" y="5877272"/>
            <a:ext cx="792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Jumlah indeks warna harus mampu menunjukkan perbedaan warna</a:t>
            </a: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032" y="1538288"/>
            <a:ext cx="8532440" cy="298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0193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7584" y="5877272"/>
            <a:ext cx="792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Jumlah indeks warna harus mampu menunjukkan perbedaan warna</a:t>
            </a:r>
            <a:endParaRPr lang="id-ID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918"/>
            <a:ext cx="6555258" cy="554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76119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752670" y="4079404"/>
            <a:ext cx="7779770" cy="2211660"/>
          </a:xfrm>
        </p:spPr>
        <p:txBody>
          <a:bodyPr>
            <a:normAutofit/>
          </a:bodyPr>
          <a:lstStyle>
            <a:extLst/>
          </a:lstStyle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Menggunakan warna referensi (misalkan warna dari </a:t>
            </a:r>
            <a:r>
              <a:rPr lang="id-ID" i="1" dirty="0" smtClean="0"/>
              <a:t>paint/36 warna</a:t>
            </a:r>
            <a:r>
              <a:rPr lang="id-ID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Setiap pixel dengan warna w(r,g,b) akan dicari warna referensi yang jaraknya paling dekat (paling mirip).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Histogram dihitung berdasarkan warna referensi.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Kemiripan warna menggunakan jarak kuadrat.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52670" y="3050704"/>
            <a:ext cx="7781730" cy="990600"/>
          </a:xfrm>
        </p:spPr>
        <p:txBody>
          <a:bodyPr/>
          <a:lstStyle/>
          <a:p>
            <a:r>
              <a:rPr lang="id-ID" dirty="0" smtClean="0"/>
              <a:t>Histogram Referensi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62870" y="764704"/>
            <a:ext cx="2286000" cy="2286000"/>
          </a:xfrm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71600" y="764704"/>
            <a:ext cx="2286000" cy="2286000"/>
          </a:xfrm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85" r="14085"/>
          <a:stretch>
            <a:fillRect/>
          </a:stretch>
        </p:blipFill>
        <p:spPr>
          <a:xfrm>
            <a:off x="3582144" y="764704"/>
            <a:ext cx="2286000" cy="2286000"/>
          </a:xfr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2339752" y="5949280"/>
                <a:ext cx="4767715" cy="656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b="0" i="1" smtClean="0">
                          <a:latin typeface="Cambria Math"/>
                        </a:rPr>
                        <m:t>𝑑</m:t>
                      </m:r>
                      <m:r>
                        <a:rPr lang="id-ID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d-ID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id-ID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d-ID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d-ID" b="0" i="1" smtClean="0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id-ID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d-ID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d-ID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id-ID" b="0" i="1" smtClean="0">
                                          <a:latin typeface="Cambria Math"/>
                                        </a:rPr>
                                        <m:t>𝑟𝑒𝑓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id-ID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id-ID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id-ID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d-ID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d-ID" b="0" i="1" smtClean="0"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lang="id-ID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d-ID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d-ID" b="0" i="1" smtClean="0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id-ID" i="1">
                                          <a:latin typeface="Cambria Math"/>
                                        </a:rPr>
                                        <m:t>𝑟𝑒𝑓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id-ID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id-ID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id-ID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d-ID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d-ID" b="0" i="1" smtClean="0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id-ID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d-ID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d-ID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id-ID" i="1">
                                          <a:latin typeface="Cambria Math"/>
                                        </a:rPr>
                                        <m:t>𝑟𝑒𝑓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id-ID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id-ID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949280"/>
                <a:ext cx="4767715" cy="65601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137231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257800" y="3048000"/>
            <a:ext cx="3562672" cy="3352800"/>
          </a:xfrm>
        </p:spPr>
        <p:txBody>
          <a:bodyPr/>
          <a:lstStyle/>
          <a:p>
            <a:r>
              <a:rPr lang="id-ID" sz="2800" b="1" u="sng" dirty="0" smtClean="0"/>
              <a:t>Materi:</a:t>
            </a:r>
            <a:endParaRPr lang="id-ID" sz="2000" b="1" u="sng" dirty="0" smtClean="0"/>
          </a:p>
          <a:p>
            <a:endParaRPr lang="id-ID" sz="2000" dirty="0"/>
          </a:p>
          <a:p>
            <a:pPr marL="342900" indent="-342900">
              <a:buAutoNum type="arabicPeriod"/>
            </a:pPr>
            <a:r>
              <a:rPr lang="id-ID" sz="2000" dirty="0" smtClean="0"/>
              <a:t>Image Color Feature</a:t>
            </a:r>
          </a:p>
          <a:p>
            <a:pPr marL="342900" indent="-342900">
              <a:buAutoNum type="arabicPeriod"/>
            </a:pPr>
            <a:r>
              <a:rPr lang="id-ID" sz="2000" dirty="0" smtClean="0"/>
              <a:t>Application Using Image Color Feature</a:t>
            </a:r>
          </a:p>
          <a:p>
            <a:pPr marL="342900" indent="-342900">
              <a:buAutoNum type="arabicPeriod"/>
            </a:pPr>
            <a:r>
              <a:rPr lang="id-ID" sz="2000" dirty="0" smtClean="0"/>
              <a:t>RGB-Cube</a:t>
            </a:r>
          </a:p>
          <a:p>
            <a:pPr marL="342900" indent="-342900">
              <a:buAutoNum type="arabicPeriod"/>
            </a:pPr>
            <a:r>
              <a:rPr lang="id-ID" sz="2000" dirty="0" smtClean="0"/>
              <a:t>Histogram RGB</a:t>
            </a:r>
          </a:p>
          <a:p>
            <a:pPr marL="1085850" lvl="1" indent="-342900"/>
            <a:r>
              <a:rPr lang="id-ID" sz="2000" dirty="0" smtClean="0"/>
              <a:t>Gabungan Layer</a:t>
            </a:r>
          </a:p>
          <a:p>
            <a:pPr marL="1085850" lvl="1" indent="-342900"/>
            <a:r>
              <a:rPr lang="id-ID" sz="2000" dirty="0" smtClean="0"/>
              <a:t>Color Indeks</a:t>
            </a:r>
          </a:p>
          <a:p>
            <a:pPr marL="342900" indent="-342900">
              <a:buAutoNum type="arabicPeriod"/>
            </a:pPr>
            <a:r>
              <a:rPr lang="id-ID" sz="2000" dirty="0" smtClean="0"/>
              <a:t>Histogram HSV</a:t>
            </a:r>
          </a:p>
          <a:p>
            <a:pPr marL="1085850" lvl="1" indent="-342900"/>
            <a:r>
              <a:rPr lang="id-ID" sz="2000" dirty="0" smtClean="0"/>
              <a:t>Hue Indeks</a:t>
            </a:r>
            <a:endParaRPr lang="id-ID" sz="2000" dirty="0"/>
          </a:p>
          <a:p>
            <a:pPr marL="1085850" lvl="1" indent="-342900"/>
            <a:r>
              <a:rPr lang="id-ID" sz="2000" dirty="0" smtClean="0"/>
              <a:t>HS Indeks</a:t>
            </a:r>
            <a:endParaRPr lang="id-ID" sz="2000" dirty="0"/>
          </a:p>
          <a:p>
            <a:pPr marL="1085850" lvl="1" indent="-342900"/>
            <a:r>
              <a:rPr lang="id-ID" sz="2000" dirty="0" smtClean="0"/>
              <a:t>HSV Indeks</a:t>
            </a:r>
            <a:endParaRPr lang="id-ID" sz="20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62" b="5662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7584" y="5589240"/>
            <a:ext cx="7920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Histogram menunjukkan jumlah pixel yang muncul pada setiap warna referensi. Contoh ini menggunakan warna referensi 12 warna.</a:t>
            </a:r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604448" cy="302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106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7584" y="5589240"/>
            <a:ext cx="792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Histogram ini menunjukkan perbedaan yang signifikan.</a:t>
            </a:r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6824" y="260648"/>
            <a:ext cx="6608763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6068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752670" y="4079404"/>
            <a:ext cx="7779770" cy="2211660"/>
          </a:xfrm>
        </p:spPr>
        <p:txBody>
          <a:bodyPr>
            <a:normAutofit/>
          </a:bodyPr>
          <a:lstStyle>
            <a:extLst/>
          </a:lstStyle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Histogram Hue Index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Histogram HSV Index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Histogram HSV dengan referensi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52670" y="3050704"/>
            <a:ext cx="7781730" cy="990600"/>
          </a:xfrm>
        </p:spPr>
        <p:txBody>
          <a:bodyPr/>
          <a:lstStyle/>
          <a:p>
            <a:r>
              <a:rPr lang="id-ID" dirty="0" smtClean="0"/>
              <a:t>Histogram HSV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62870" y="764704"/>
            <a:ext cx="2286000" cy="2286000"/>
          </a:xfrm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71600" y="764704"/>
            <a:ext cx="2286000" cy="2286000"/>
          </a:xfrm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85" r="14085"/>
          <a:stretch>
            <a:fillRect/>
          </a:stretch>
        </p:blipFill>
        <p:spPr>
          <a:xfrm>
            <a:off x="3582144" y="764704"/>
            <a:ext cx="2286000" cy="2286000"/>
          </a:xfrm>
        </p:spPr>
      </p:pic>
      <p:sp>
        <p:nvSpPr>
          <p:cNvPr id="2" name="TextBox 1"/>
          <p:cNvSpPr txBox="1"/>
          <p:nvPr/>
        </p:nvSpPr>
        <p:spPr>
          <a:xfrm>
            <a:off x="4211960" y="5949280"/>
            <a:ext cx="487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Pembahasan pertemuan selanjutnya &gt;&gt;&gt;&gt;&gt;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1669526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ctagon 9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12500" r="12500"/>
          <a:stretch>
            <a:fillRect/>
          </a:stretch>
        </p:blipFill>
        <p:spPr>
          <a:xfrm>
            <a:off x="6172200" y="1066800"/>
            <a:ext cx="2743200" cy="3657600"/>
          </a:xfrm>
          <a:prstGeom prst="rect">
            <a:avLst/>
          </a:prstGeom>
          <a:noFill/>
          <a:ln w="19050" cap="rnd" cmpd="sng" algn="ctr">
            <a:solidFill>
              <a:schemeClr val="tx1"/>
            </a:solidFill>
            <a:prstDash val="solid"/>
            <a:miter lim="800000"/>
          </a:ln>
          <a:effectLst>
            <a:innerShdw blurRad="50800" dist="50800" dir="13500000">
              <a:srgbClr val="000000">
                <a:alpha val="60000"/>
              </a:srgbClr>
            </a:innerShdw>
          </a:effectLst>
        </p:spPr>
      </p:pic>
      <p:sp>
        <p:nvSpPr>
          <p:cNvPr id="11" name="W¥ل云玗İαЂÕØÚáÛ丫:Téxt Plàçèhòlðêr 表¥鷗字㌍_W 10"/>
          <p:cNvSpPr>
            <a:spLocks noGrp="1"/>
          </p:cNvSpPr>
          <p:nvPr>
            <p:ph type="body" sz="quarter" idx="13"/>
          </p:nvPr>
        </p:nvSpPr>
        <p:spPr>
          <a:xfrm>
            <a:off x="228600" y="4876800"/>
            <a:ext cx="8610600" cy="1752600"/>
          </a:xfrm>
        </p:spPr>
        <p:txBody>
          <a:bodyPr/>
          <a:lstStyle>
            <a:extLst/>
          </a:lstStyle>
          <a:p>
            <a:r>
              <a:rPr lang="en-US" sz="1800" dirty="0"/>
              <a:t>Picture Quick Styles give you great looking “frames” in a single click</a:t>
            </a:r>
            <a:r>
              <a:rPr lang="en-US" dirty="0"/>
              <a:t>.</a:t>
            </a:r>
          </a:p>
        </p:txBody>
      </p:sp>
      <p:pic>
        <p:nvPicPr>
          <p:cNvPr id="9" name="mnts-sky.png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8600" y="1066800"/>
            <a:ext cx="2743200" cy="3657600"/>
          </a:xfrm>
          <a:prstGeom prst="rect">
            <a:avLst/>
          </a:prstGeom>
          <a:noFill/>
          <a:ln w="3175" cap="sq" cmpd="sng" algn="ctr">
            <a:noFill/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trees_j0202227.png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200400" y="1066800"/>
            <a:ext cx="2743200" cy="3657600"/>
          </a:xfrm>
          <a:prstGeom prst="roundRect">
            <a:avLst>
              <a:gd name="adj" fmla="val 16667"/>
            </a:avLst>
          </a:prstGeom>
          <a:noFill/>
          <a:ln w="38100" cap="sq" cmpd="sng" algn="ctr">
            <a:noFill/>
            <a:prstDash val="solid"/>
            <a:miter lim="800000"/>
          </a:ln>
          <a:effectLst>
            <a:outerShdw blurRad="63500" dist="76200" dir="2700000" algn="tl" rotWithShape="0">
              <a:srgbClr val="000000">
                <a:alpha val="70000"/>
              </a:srgb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8830359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752670" y="4313684"/>
            <a:ext cx="7772400" cy="2211660"/>
          </a:xfrm>
        </p:spPr>
        <p:txBody>
          <a:bodyPr>
            <a:normAutofit/>
          </a:bodyPr>
          <a:lstStyle>
            <a:extLst/>
          </a:lstStyle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Ada tiga ciri dasar dalam citra yaitu: warna, bentuk dan tekstur.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Warna bisa membedakan obyek-obyek pada citra.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Warna pada obyek mempunyai impresi tergantung pada budaya masyarakat.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52670" y="3284984"/>
            <a:ext cx="7781730" cy="990600"/>
          </a:xfrm>
        </p:spPr>
        <p:txBody>
          <a:bodyPr/>
          <a:lstStyle/>
          <a:p>
            <a:r>
              <a:rPr lang="id-ID" dirty="0" smtClean="0"/>
              <a:t>IMAGE COLOR FEATURE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86338" y="980728"/>
            <a:ext cx="2286000" cy="2286000"/>
          </a:xfrm>
        </p:spPr>
      </p:pic>
      <p:pic>
        <p:nvPicPr>
          <p:cNvPr id="6" name="Picture Placeholder 5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62870" y="980728"/>
            <a:ext cx="2286000" cy="2286000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474604" y="980728"/>
            <a:ext cx="2286000" cy="2286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752670" y="4313684"/>
            <a:ext cx="7772400" cy="2211660"/>
          </a:xfrm>
        </p:spPr>
        <p:txBody>
          <a:bodyPr>
            <a:normAutofit/>
          </a:bodyPr>
          <a:lstStyle>
            <a:extLst/>
          </a:lstStyle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Beberapa obyek bisa dibedakan berdasarkan warnanya seperti bunga dan buah.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Warna-warna pada citra pemandangan (landscape) juga mempunyai ciri-ciri yang spesifik.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52670" y="3284984"/>
            <a:ext cx="7781730" cy="990600"/>
          </a:xfrm>
        </p:spPr>
        <p:txBody>
          <a:bodyPr/>
          <a:lstStyle/>
          <a:p>
            <a:r>
              <a:rPr lang="id-ID" dirty="0" smtClean="0"/>
              <a:t>Warna sebagai pembeda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67" r="16667"/>
          <a:stretch>
            <a:fillRect/>
          </a:stretch>
        </p:blipFill>
        <p:spPr>
          <a:xfrm>
            <a:off x="786338" y="1196752"/>
            <a:ext cx="2286000" cy="2286000"/>
          </a:xfr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667" b="16667"/>
          <a:stretch>
            <a:fillRect/>
          </a:stretch>
        </p:blipFill>
        <p:spPr>
          <a:xfrm>
            <a:off x="3474604" y="1196752"/>
            <a:ext cx="2286000" cy="2286000"/>
          </a:xfr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67" r="16667"/>
          <a:stretch>
            <a:fillRect/>
          </a:stretch>
        </p:blipFill>
        <p:spPr>
          <a:xfrm>
            <a:off x="6162870" y="1196752"/>
            <a:ext cx="2286000" cy="2286000"/>
          </a:xfrm>
        </p:spPr>
      </p:pic>
    </p:spTree>
    <p:extLst>
      <p:ext uri="{BB962C8B-B14F-4D97-AF65-F5344CB8AC3E}">
        <p14:creationId xmlns:p14="http://schemas.microsoft.com/office/powerpoint/2010/main" xmlns="" val="17961101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670" y="3284984"/>
            <a:ext cx="7781730" cy="990600"/>
          </a:xfrm>
        </p:spPr>
        <p:txBody>
          <a:bodyPr/>
          <a:lstStyle/>
          <a:p>
            <a:r>
              <a:rPr lang="id-ID" dirty="0" smtClean="0"/>
              <a:t>CIRI WARNA PADA CITRA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83568" y="4509120"/>
            <a:ext cx="7772400" cy="1944216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Ciri warna pada citra ditunjukkan dengan </a:t>
            </a:r>
            <a:r>
              <a:rPr lang="id-ID" b="1" dirty="0" smtClean="0"/>
              <a:t>distribusi warna</a:t>
            </a:r>
            <a:r>
              <a:rPr lang="id-ID" dirty="0" smtClean="0"/>
              <a:t> dan </a:t>
            </a:r>
            <a:r>
              <a:rPr lang="id-ID" b="1" dirty="0" smtClean="0"/>
              <a:t>warna dominan</a:t>
            </a:r>
            <a:r>
              <a:rPr lang="id-ID" dirty="0" smtClean="0"/>
              <a:t> pada citra.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Distribusi warna menyatakan frekwensi kemunculan warna atau </a:t>
            </a:r>
            <a:r>
              <a:rPr lang="id-ID" b="1" dirty="0" smtClean="0"/>
              <a:t>histogram warna</a:t>
            </a:r>
            <a:r>
              <a:rPr lang="id-ID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Warna dominan bisa dihasilkan dengan cara </a:t>
            </a:r>
            <a:r>
              <a:rPr lang="id-ID" b="1" dirty="0" smtClean="0"/>
              <a:t>segmentasi</a:t>
            </a:r>
            <a:r>
              <a:rPr lang="id-ID" dirty="0" smtClean="0"/>
              <a:t> atau </a:t>
            </a:r>
            <a:r>
              <a:rPr lang="id-ID" b="1" dirty="0" smtClean="0"/>
              <a:t>clustering warna</a:t>
            </a:r>
            <a:r>
              <a:rPr lang="id-ID" dirty="0" smtClean="0"/>
              <a:t>.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67" r="16667"/>
          <a:stretch>
            <a:fillRect/>
          </a:stretch>
        </p:blipFill>
        <p:spPr>
          <a:xfrm>
            <a:off x="726356" y="1052736"/>
            <a:ext cx="2286000" cy="2286000"/>
          </a:xfrm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15" r="16615"/>
          <a:stretch>
            <a:fillRect/>
          </a:stretch>
        </p:blipFill>
        <p:spPr>
          <a:xfrm>
            <a:off x="4254748" y="1052736"/>
            <a:ext cx="2286000" cy="2286000"/>
          </a:xfrm>
        </p:spPr>
      </p:pic>
      <p:sp>
        <p:nvSpPr>
          <p:cNvPr id="9" name="Right Arrow 8"/>
          <p:cNvSpPr/>
          <p:nvPr/>
        </p:nvSpPr>
        <p:spPr>
          <a:xfrm>
            <a:off x="3174628" y="1937806"/>
            <a:ext cx="978408" cy="7711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71078701"/>
              </p:ext>
            </p:extLst>
          </p:nvPr>
        </p:nvGraphicFramePr>
        <p:xfrm>
          <a:off x="7783140" y="1700808"/>
          <a:ext cx="749300" cy="1333500"/>
        </p:xfrm>
        <a:graphic>
          <a:graphicData uri="http://schemas.openxmlformats.org/drawingml/2006/table">
            <a:tbl>
              <a:tblPr/>
              <a:tblGrid>
                <a:gridCol w="379392"/>
                <a:gridCol w="36990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38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52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710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D30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" name="Right Arrow 14"/>
          <p:cNvSpPr/>
          <p:nvPr/>
        </p:nvSpPr>
        <p:spPr>
          <a:xfrm>
            <a:off x="6703020" y="1937805"/>
            <a:ext cx="978408" cy="7711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954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extLst/>
          </a:lstStyle>
          <a:p>
            <a:r>
              <a:rPr lang="id-ID" dirty="0" smtClean="0"/>
              <a:t>Beberapa Aplikasi Menggunakan Fitur Warna </a:t>
            </a:r>
          </a:p>
          <a:p>
            <a:endParaRPr lang="id-ID" dirty="0"/>
          </a:p>
          <a:p>
            <a:pPr marL="342900" indent="-342900">
              <a:buAutoNum type="arabicPeriod"/>
            </a:pPr>
            <a:r>
              <a:rPr lang="id-ID" dirty="0" smtClean="0"/>
              <a:t>Pengenalan buah</a:t>
            </a:r>
          </a:p>
          <a:p>
            <a:pPr marL="342900" indent="-342900">
              <a:buAutoNum type="arabicPeriod"/>
            </a:pPr>
            <a:r>
              <a:rPr lang="id-ID" dirty="0" smtClean="0"/>
              <a:t>Pengenalan bunga</a:t>
            </a:r>
          </a:p>
          <a:p>
            <a:pPr marL="342900" indent="-342900">
              <a:buAutoNum type="arabicPeriod"/>
            </a:pPr>
            <a:r>
              <a:rPr lang="id-ID" dirty="0" smtClean="0"/>
              <a:t>Segmentasi Foto Pemandangan</a:t>
            </a:r>
          </a:p>
          <a:p>
            <a:pPr marL="342900" indent="-342900">
              <a:buAutoNum type="arabicPeriod"/>
            </a:pPr>
            <a:r>
              <a:rPr lang="id-ID" dirty="0" smtClean="0"/>
              <a:t>CBIR (Content Based Image Retrieval)</a:t>
            </a:r>
          </a:p>
          <a:p>
            <a:pPr marL="342900" indent="-342900">
              <a:buAutoNum type="arabicPeriod"/>
            </a:pPr>
            <a:r>
              <a:rPr lang="id-ID" dirty="0" smtClean="0"/>
              <a:t>Mendeteksi lokasi bola berdasarkan warna</a:t>
            </a:r>
          </a:p>
          <a:p>
            <a:pPr marL="342900" indent="-342900">
              <a:buAutoNum type="arabicPeriod"/>
            </a:pPr>
            <a:r>
              <a:rPr lang="id-ID" dirty="0" smtClean="0"/>
              <a:t>Mendeteksi kematangan buah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62" b="5662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extLst/>
          </a:lstStyle>
          <a:p>
            <a:r>
              <a:rPr lang="id-ID" b="1" u="sng" dirty="0" smtClean="0"/>
              <a:t>Image Google Search</a:t>
            </a:r>
          </a:p>
          <a:p>
            <a:endParaRPr lang="id-ID" dirty="0"/>
          </a:p>
          <a:p>
            <a:pPr marL="342900" indent="-342900">
              <a:buFont typeface="Arial" pitchFamily="34" charset="0"/>
              <a:buChar char="•"/>
            </a:pPr>
            <a:r>
              <a:rPr lang="id-ID" dirty="0" smtClean="0"/>
              <a:t>Google mengenalkan sebuah konsep pencarian berdasarkan kemiripan gambar.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dirty="0" smtClean="0"/>
              <a:t>Proses pencarian gambar ini yang disebut dengan QBIC (Query Base Image Content)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dirty="0" smtClean="0"/>
              <a:t>Salah satu fitur dominan yang digunakan adalah </a:t>
            </a:r>
            <a:r>
              <a:rPr lang="id-ID" b="1" dirty="0" smtClean="0"/>
              <a:t>warna</a:t>
            </a:r>
            <a:r>
              <a:rPr lang="id-ID" dirty="0" smtClean="0"/>
              <a:t>.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14" r="63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604467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extLst/>
          </a:lstStyle>
          <a:p>
            <a:r>
              <a:rPr lang="id-ID" b="1" u="sng" dirty="0" smtClean="0"/>
              <a:t>Image Google Search</a:t>
            </a:r>
          </a:p>
          <a:p>
            <a:endParaRPr lang="id-ID" dirty="0"/>
          </a:p>
          <a:p>
            <a:pPr marL="342900" indent="-342900">
              <a:buFont typeface="Arial" pitchFamily="34" charset="0"/>
              <a:buChar char="•"/>
            </a:pPr>
            <a:r>
              <a:rPr lang="id-ID" dirty="0" smtClean="0"/>
              <a:t>Google Search mampu mencari gambar sesuai content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dirty="0" smtClean="0"/>
              <a:t>Tidak hanya mampu menghasilkan gambar, namun juga informasi yang berkaitan dengan gambar.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55" r="51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093327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752670" y="4313684"/>
            <a:ext cx="7772400" cy="2211660"/>
          </a:xfrm>
        </p:spPr>
        <p:txBody>
          <a:bodyPr>
            <a:normAutofit/>
          </a:bodyPr>
          <a:lstStyle>
            <a:extLst/>
          </a:lstStyle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Aplikasi ini menggunakan warna dominan sebagai fitur dari foto tomat yang diletakkan di depan kamera.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Kematangan buah tomat saat dipetik menentukan lama tidaknya waktu simpan buah tomat.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Kematangan buah tomat dibagi menjadi tiga bagian: mentah, campur dan matang.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52670" y="3284984"/>
            <a:ext cx="7781730" cy="9906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APLIKASI DETEKSI KEMATANGAN BUAH TOMAT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67" r="16667"/>
          <a:stretch>
            <a:fillRect/>
          </a:stretch>
        </p:blipFill>
        <p:spPr>
          <a:xfrm>
            <a:off x="786338" y="980728"/>
            <a:ext cx="2286000" cy="2286000"/>
          </a:xfrm>
        </p:spPr>
      </p:pic>
      <p:pic>
        <p:nvPicPr>
          <p:cNvPr id="14" name="Picture Placeholder 13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67" r="16667"/>
          <a:stretch>
            <a:fillRect/>
          </a:stretch>
        </p:blipFill>
        <p:spPr>
          <a:xfrm>
            <a:off x="6162870" y="980728"/>
            <a:ext cx="2286000" cy="2286000"/>
          </a:xfr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67" r="16667"/>
          <a:stretch>
            <a:fillRect/>
          </a:stretch>
        </p:blipFill>
        <p:spPr>
          <a:xfrm>
            <a:off x="3474604" y="980728"/>
            <a:ext cx="2286000" cy="2286000"/>
          </a:xfrm>
        </p:spPr>
      </p:pic>
    </p:spTree>
    <p:extLst>
      <p:ext uri="{BB962C8B-B14F-4D97-AF65-F5344CB8AC3E}">
        <p14:creationId xmlns:p14="http://schemas.microsoft.com/office/powerpoint/2010/main" xmlns="" val="4214075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 Photo 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614</Words>
  <Application>Microsoft Office PowerPoint</Application>
  <PresentationFormat>On-screen Show (4:3)</PresentationFormat>
  <Paragraphs>128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Classic Photo Album</vt:lpstr>
      <vt:lpstr>Image color feature</vt:lpstr>
      <vt:lpstr>Slide 2</vt:lpstr>
      <vt:lpstr>IMAGE COLOR FEATURE</vt:lpstr>
      <vt:lpstr>Warna sebagai pembeda</vt:lpstr>
      <vt:lpstr>CIRI WARNA PADA CITRA</vt:lpstr>
      <vt:lpstr>Slide 6</vt:lpstr>
      <vt:lpstr>Slide 7</vt:lpstr>
      <vt:lpstr>Slide 8</vt:lpstr>
      <vt:lpstr>APLIKASI DETEKSI KEMATANGAN BUAH TOMAT</vt:lpstr>
      <vt:lpstr>RGB CUBE</vt:lpstr>
      <vt:lpstr>Slide 11</vt:lpstr>
      <vt:lpstr>HISTOGRAM RGB</vt:lpstr>
      <vt:lpstr>Histogram R-G-B</vt:lpstr>
      <vt:lpstr>Slide 14</vt:lpstr>
      <vt:lpstr>Slide 15</vt:lpstr>
      <vt:lpstr>Histogram INDEKS</vt:lpstr>
      <vt:lpstr>Slide 17</vt:lpstr>
      <vt:lpstr>Slide 18</vt:lpstr>
      <vt:lpstr>Histogram Referensi</vt:lpstr>
      <vt:lpstr>Slide 20</vt:lpstr>
      <vt:lpstr>Slide 21</vt:lpstr>
      <vt:lpstr>Histogram HSV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2013-05-22T03:10:25Z</dcterms:created>
  <dcterms:modified xsi:type="dcterms:W3CDTF">2014-05-22T05:27:17Z</dcterms:modified>
</cp:coreProperties>
</file>