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92"/>
  </p:notesMasterIdLst>
  <p:handoutMasterIdLst>
    <p:handoutMasterId r:id="rId93"/>
  </p:handoutMasterIdLst>
  <p:sldIdLst>
    <p:sldId id="266" r:id="rId2"/>
    <p:sldId id="274" r:id="rId3"/>
    <p:sldId id="472" r:id="rId4"/>
    <p:sldId id="396" r:id="rId5"/>
    <p:sldId id="397" r:id="rId6"/>
    <p:sldId id="398" r:id="rId7"/>
    <p:sldId id="399" r:id="rId8"/>
    <p:sldId id="400" r:id="rId9"/>
    <p:sldId id="401" r:id="rId10"/>
    <p:sldId id="402" r:id="rId11"/>
    <p:sldId id="403" r:id="rId12"/>
    <p:sldId id="404" r:id="rId13"/>
    <p:sldId id="405" r:id="rId14"/>
    <p:sldId id="406" r:id="rId15"/>
    <p:sldId id="407" r:id="rId16"/>
    <p:sldId id="408" r:id="rId17"/>
    <p:sldId id="409" r:id="rId18"/>
    <p:sldId id="410" r:id="rId19"/>
    <p:sldId id="411" r:id="rId20"/>
    <p:sldId id="412" r:id="rId21"/>
    <p:sldId id="413" r:id="rId22"/>
    <p:sldId id="414" r:id="rId23"/>
    <p:sldId id="415" r:id="rId24"/>
    <p:sldId id="416" r:id="rId25"/>
    <p:sldId id="417" r:id="rId26"/>
    <p:sldId id="418" r:id="rId27"/>
    <p:sldId id="419" r:id="rId28"/>
    <p:sldId id="420" r:id="rId29"/>
    <p:sldId id="421" r:id="rId30"/>
    <p:sldId id="422" r:id="rId31"/>
    <p:sldId id="423" r:id="rId32"/>
    <p:sldId id="424" r:id="rId33"/>
    <p:sldId id="425" r:id="rId34"/>
    <p:sldId id="426" r:id="rId35"/>
    <p:sldId id="427" r:id="rId36"/>
    <p:sldId id="428" r:id="rId37"/>
    <p:sldId id="473" r:id="rId38"/>
    <p:sldId id="474" r:id="rId39"/>
    <p:sldId id="475" r:id="rId40"/>
    <p:sldId id="476" r:id="rId41"/>
    <p:sldId id="477" r:id="rId42"/>
    <p:sldId id="478" r:id="rId43"/>
    <p:sldId id="479" r:id="rId44"/>
    <p:sldId id="480" r:id="rId45"/>
    <p:sldId id="481" r:id="rId46"/>
    <p:sldId id="482" r:id="rId47"/>
    <p:sldId id="483" r:id="rId48"/>
    <p:sldId id="484" r:id="rId49"/>
    <p:sldId id="485" r:id="rId50"/>
    <p:sldId id="486" r:id="rId51"/>
    <p:sldId id="487" r:id="rId52"/>
    <p:sldId id="488" r:id="rId53"/>
    <p:sldId id="429" r:id="rId54"/>
    <p:sldId id="430" r:id="rId55"/>
    <p:sldId id="431" r:id="rId56"/>
    <p:sldId id="432" r:id="rId57"/>
    <p:sldId id="433" r:id="rId58"/>
    <p:sldId id="434" r:id="rId59"/>
    <p:sldId id="435" r:id="rId60"/>
    <p:sldId id="438" r:id="rId61"/>
    <p:sldId id="442" r:id="rId62"/>
    <p:sldId id="443" r:id="rId63"/>
    <p:sldId id="444" r:id="rId64"/>
    <p:sldId id="445" r:id="rId65"/>
    <p:sldId id="446" r:id="rId66"/>
    <p:sldId id="447" r:id="rId67"/>
    <p:sldId id="448" r:id="rId68"/>
    <p:sldId id="449" r:id="rId69"/>
    <p:sldId id="450" r:id="rId70"/>
    <p:sldId id="451" r:id="rId71"/>
    <p:sldId id="452" r:id="rId72"/>
    <p:sldId id="453" r:id="rId73"/>
    <p:sldId id="454" r:id="rId74"/>
    <p:sldId id="455" r:id="rId75"/>
    <p:sldId id="456" r:id="rId76"/>
    <p:sldId id="457" r:id="rId77"/>
    <p:sldId id="458" r:id="rId78"/>
    <p:sldId id="459" r:id="rId79"/>
    <p:sldId id="460" r:id="rId80"/>
    <p:sldId id="461" r:id="rId81"/>
    <p:sldId id="462" r:id="rId82"/>
    <p:sldId id="463" r:id="rId83"/>
    <p:sldId id="464" r:id="rId84"/>
    <p:sldId id="465" r:id="rId85"/>
    <p:sldId id="466" r:id="rId86"/>
    <p:sldId id="467" r:id="rId87"/>
    <p:sldId id="468" r:id="rId88"/>
    <p:sldId id="469" r:id="rId89"/>
    <p:sldId id="470" r:id="rId90"/>
    <p:sldId id="471" r:id="rId91"/>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0" autoAdjust="0"/>
    <p:restoredTop sz="94660"/>
  </p:normalViewPr>
  <p:slideViewPr>
    <p:cSldViewPr>
      <p:cViewPr>
        <p:scale>
          <a:sx n="80" d="100"/>
          <a:sy n="80" d="100"/>
        </p:scale>
        <p:origin x="-2574" y="-8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image" Target="../media/image87.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image" Target="../media/image8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image" Target="../media/image10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13.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 Id="rId5" Type="http://schemas.openxmlformats.org/officeDocument/2006/relationships/image" Target="../media/image120.wmf"/><Relationship Id="rId4" Type="http://schemas.openxmlformats.org/officeDocument/2006/relationships/image" Target="../media/image1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19.wmf"/><Relationship Id="rId1" Type="http://schemas.openxmlformats.org/officeDocument/2006/relationships/image" Target="../media/image128.wmf"/><Relationship Id="rId4" Type="http://schemas.openxmlformats.org/officeDocument/2006/relationships/image" Target="../media/image13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E7D018D-748F-47BF-843A-40349A141CAC}" type="datetimeFigureOut">
              <a:rPr lang="en-US" smtClean="0"/>
              <a:pPr/>
              <a:t>3/26/2014</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04AC5213-BACC-41AB-9B61-B40CF6C5296E}" type="slidenum">
              <a:rPr lang="en-US" smtClean="0"/>
              <a:pPr/>
              <a:t>‹#›</a:t>
            </a:fld>
            <a:endParaRPr lang="en-US" dirty="0"/>
          </a:p>
        </p:txBody>
      </p:sp>
    </p:spTree>
    <p:extLst>
      <p:ext uri="{BB962C8B-B14F-4D97-AF65-F5344CB8AC3E}">
        <p14:creationId xmlns:p14="http://schemas.microsoft.com/office/powerpoint/2010/main" val="2397522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23E9B8FB-2ABD-42C9-A6DA-A6789EAF441D}" type="datetimeFigureOut">
              <a:rPr lang="en-US" smtClean="0"/>
              <a:pPr/>
              <a:t>3/26/2014</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BE2A7042-DEED-4AA1-9E89-4A16B2572577}" type="slidenum">
              <a:rPr lang="en-US" smtClean="0"/>
              <a:pPr/>
              <a:t>‹#›</a:t>
            </a:fld>
            <a:endParaRPr lang="en-US" dirty="0"/>
          </a:p>
        </p:txBody>
      </p:sp>
    </p:spTree>
    <p:extLst>
      <p:ext uri="{BB962C8B-B14F-4D97-AF65-F5344CB8AC3E}">
        <p14:creationId xmlns:p14="http://schemas.microsoft.com/office/powerpoint/2010/main" val="3626376843"/>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E2A7042-DEED-4AA1-9E89-4A16B2572577}"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6493" tIns="43247" rIns="86493" bIns="43247"/>
          <a:lstStyle/>
          <a:p>
            <a:fld id="{B95A1598-714A-462C-9789-1B514A77CC18}" type="slidenum">
              <a:rPr lang="en-US"/>
              <a:pPr/>
              <a:t>53</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lIns="86493" tIns="43247" rIns="86493" bIns="43247"/>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6493" tIns="43247" rIns="86493" bIns="43247"/>
          <a:lstStyle/>
          <a:p>
            <a:fld id="{ED55BB25-2EC6-47A5-83EF-61DC56C51D54}" type="slidenum">
              <a:rPr lang="en-US"/>
              <a:pPr/>
              <a:t>54</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lIns="86493" tIns="43247" rIns="86493" bIns="43247"/>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6493" tIns="43247" rIns="86493" bIns="43247"/>
          <a:lstStyle/>
          <a:p>
            <a:fld id="{ACFEC5D4-4440-4B50-B984-0835E6629A0A}" type="slidenum">
              <a:rPr lang="en-US"/>
              <a:pPr/>
              <a:t>55</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lIns="86493" tIns="43247" rIns="86493" bIns="43247"/>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6493" tIns="43247" rIns="86493" bIns="43247"/>
          <a:lstStyle/>
          <a:p>
            <a:fld id="{B97F99A3-251E-41FF-BA15-653AB6260618}" type="slidenum">
              <a:rPr lang="en-US"/>
              <a:pPr/>
              <a:t>56</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lIns="86493" tIns="43247" rIns="86493" bIns="43247"/>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6493" tIns="43247" rIns="86493" bIns="43247"/>
          <a:lstStyle/>
          <a:p>
            <a:fld id="{063732EF-CC64-4E64-A0E9-4FBB32374BEB}" type="slidenum">
              <a:rPr lang="en-US"/>
              <a:pPr/>
              <a:t>57</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lIns="86493" tIns="43247" rIns="86493" bIns="43247"/>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bum Cover">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a:buFontTx/>
              <a:buNone/>
              <a:defRPr lang="en-US" sz="4800" baseline="0" dirty="0">
                <a:solidFill>
                  <a:schemeClr val="bg1"/>
                </a:solidFill>
              </a:defRPr>
            </a:lvl1pPr>
            <a:extLst/>
          </a:lstStyle>
          <a:p>
            <a:pPr lvl="0"/>
            <a:r>
              <a:rPr lang="en-US" dirty="0" smtClean="0"/>
              <a:t>Click to add photo album title</a:t>
            </a:r>
            <a:endParaRPr lang="en-US" dirty="0"/>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1" name="Rectangle 10"/>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3/26/2014</a:t>
            </a:fld>
            <a:endParaRPr lang="en-US" dirty="0"/>
          </a:p>
        </p:txBody>
      </p:sp>
      <p:sp>
        <p:nvSpPr>
          <p:cNvPr id="13" name="Rectangle 12"/>
          <p:cNvSpPr>
            <a:spLocks noGrp="1"/>
          </p:cNvSpPr>
          <p:nvPr>
            <p:ph type="sldNum" sz="quarter" idx="13"/>
          </p:nvPr>
        </p:nvSpPr>
        <p:spPr/>
        <p:txBody>
          <a:bodyPr/>
          <a:lstStyle>
            <a:extLst/>
          </a:lstStyle>
          <a:p>
            <a:fld id="{8A4431D5-1B33-458B-8AFD-CECCB0FA18CB}" type="slidenum">
              <a:rPr lang="en-US" smtClean="0">
                <a:solidFill>
                  <a:schemeClr val="bg1"/>
                </a:solidFill>
              </a:rPr>
              <a:pPr/>
              <a:t>‹#›</a:t>
            </a:fld>
            <a:endParaRPr lang="en-US" dirty="0"/>
          </a:p>
        </p:txBody>
      </p:sp>
      <p:sp>
        <p:nvSpPr>
          <p:cNvPr id="14" name="Rectangle 13"/>
          <p:cNvSpPr>
            <a:spLocks noGrp="1"/>
          </p:cNvSpPr>
          <p:nvPr>
            <p:ph type="ftr" sz="quarter" idx="14"/>
          </p:nvPr>
        </p:nvSpPr>
        <p:spPr>
          <a:xfrm rot="16200000">
            <a:off x="7296150" y="3698878"/>
            <a:ext cx="2933700" cy="365125"/>
          </a:xfrm>
        </p:spPr>
        <p:txBody>
          <a:bodyPr/>
          <a:lstStyle>
            <a:extLst/>
          </a:lstStyle>
          <a:p>
            <a:endParaRPr lang="en-US" dirty="0"/>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a:buNone/>
              <a:defRPr sz="2000">
                <a:solidFill>
                  <a:srgbClr val="FFFFFF"/>
                </a:solidFill>
              </a:defRPr>
            </a:lvl1pPr>
          </a:lstStyle>
          <a:p>
            <a:pPr lvl="0"/>
            <a:r>
              <a:rPr lang="en-US" dirty="0" smtClean="0"/>
              <a:t>Click to add date or details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a:buFontTx/>
              <a:buNone/>
              <a:defRPr sz="2000" i="0"/>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pPr algn="r"/>
            <a:fld id="{9668B50E-0B48-4566-8609-C51CF752A7DF}" type="datetimeFigureOut">
              <a:rPr lang="en-US" smtClean="0">
                <a:solidFill>
                  <a:schemeClr val="bg1"/>
                </a:solidFill>
              </a:rPr>
              <a:pPr algn="r"/>
              <a:t>3/26/2014</a:t>
            </a:fld>
            <a:endParaRPr lang="en-US" dirty="0"/>
          </a:p>
        </p:txBody>
      </p:sp>
      <p:sp>
        <p:nvSpPr>
          <p:cNvPr id="7" name="Rectangle 6"/>
          <p:cNvSpPr>
            <a:spLocks noGrp="1"/>
          </p:cNvSpPr>
          <p:nvPr>
            <p:ph type="sldNum" sz="quarter" idx="16"/>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7"/>
          </p:nvPr>
        </p:nvSpPr>
        <p:spPr/>
        <p:txBody>
          <a:bodyPr/>
          <a:lstStyle>
            <a:extLst/>
          </a:lstStyle>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5" name="Rectangle 4"/>
          <p:cNvSpPr>
            <a:spLocks noGrp="1"/>
          </p:cNvSpPr>
          <p:nvPr>
            <p:ph type="dt" sz="half" idx="14"/>
          </p:nvPr>
        </p:nvSpPr>
        <p:spPr/>
        <p:txBody>
          <a:bodyPr/>
          <a:lstStyle>
            <a:extLst/>
          </a:lstStyle>
          <a:p>
            <a:pPr algn="r"/>
            <a:fld id="{9668B50E-0B48-4566-8609-C51CF752A7DF}" type="datetimeFigureOut">
              <a:rPr lang="en-US" smtClean="0">
                <a:solidFill>
                  <a:schemeClr val="bg1"/>
                </a:solidFill>
              </a:rPr>
              <a:pPr algn="r"/>
              <a:t>3/26/2014</a:t>
            </a:fld>
            <a:endParaRPr lang="en-US" dirty="0"/>
          </a:p>
        </p:txBody>
      </p:sp>
      <p:sp>
        <p:nvSpPr>
          <p:cNvPr id="7" name="Rectangle 6"/>
          <p:cNvSpPr>
            <a:spLocks noGrp="1"/>
          </p:cNvSpPr>
          <p:nvPr>
            <p:ph type="sldNum" sz="quarter" idx="15"/>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Portrait with Caption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a:buFontTx/>
              <a:buNone/>
              <a:defRPr sz="1600" baseline="0"/>
            </a:lvl1pPr>
            <a:extLst/>
          </a:lstStyle>
          <a:p>
            <a:pPr lvl="0"/>
            <a:r>
              <a:rPr lang="en-US" dirty="0" smtClean="0"/>
              <a:t>Click to add caption</a:t>
            </a:r>
            <a:endParaRPr lang="en-US" dirty="0"/>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31"/>
          </p:nvPr>
        </p:nvSpPr>
        <p:spPr/>
        <p:txBody>
          <a:bodyPr/>
          <a:lstStyle>
            <a:extLst/>
          </a:lstStyle>
          <a:p>
            <a:pPr algn="r"/>
            <a:fld id="{9668B50E-0B48-4566-8609-C51CF752A7DF}" type="datetimeFigureOut">
              <a:rPr lang="en-US" smtClean="0">
                <a:solidFill>
                  <a:schemeClr val="bg1"/>
                </a:solidFill>
              </a:rPr>
              <a:pPr algn="r"/>
              <a:t>3/26/2014</a:t>
            </a:fld>
            <a:endParaRPr lang="en-US" dirty="0"/>
          </a:p>
        </p:txBody>
      </p:sp>
      <p:sp>
        <p:nvSpPr>
          <p:cNvPr id="11" name="Rectangle 10"/>
          <p:cNvSpPr>
            <a:spLocks noGrp="1"/>
          </p:cNvSpPr>
          <p:nvPr>
            <p:ph type="sldNum" sz="quarter" idx="32"/>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Landscape with Caption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pPr algn="r"/>
            <a:fld id="{9668B50E-0B48-4566-8609-C51CF752A7DF}" type="datetimeFigureOut">
              <a:rPr lang="en-US" smtClean="0">
                <a:solidFill>
                  <a:schemeClr val="bg1"/>
                </a:solidFill>
              </a:rPr>
              <a:pPr algn="r"/>
              <a:t>3/26/2014</a:t>
            </a:fld>
            <a:endParaRPr lang="en-US" dirty="0"/>
          </a:p>
        </p:txBody>
      </p:sp>
      <p:sp>
        <p:nvSpPr>
          <p:cNvPr id="11" name="Rectangle 10"/>
          <p:cNvSpPr>
            <a:spLocks noGrp="1"/>
          </p:cNvSpPr>
          <p:nvPr>
            <p:ph type="sldNum" sz="quarter" idx="26"/>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27"/>
          </p:nvPr>
        </p:nvSpPr>
        <p:spPr/>
        <p:txBody>
          <a:bodyPr/>
          <a:lstStyle>
            <a:extLst/>
          </a:lstStyle>
          <a:p>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Up Portrait with Large Caption">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a:buFontTx/>
              <a:buNone/>
              <a:defRPr sz="2800" baseline="0"/>
            </a:lvl1pPr>
            <a:extLst/>
          </a:lstStyle>
          <a:p>
            <a:pPr lvl="0"/>
            <a:r>
              <a:rPr lang="en-US" dirty="0" smtClean="0"/>
              <a:t>Click to add caption</a:t>
            </a:r>
            <a:endParaRPr lang="en-US" dirty="0"/>
          </a:p>
        </p:txBody>
      </p:sp>
      <p:sp>
        <p:nvSpPr>
          <p:cNvPr id="7" name="Rectangle 6"/>
          <p:cNvSpPr>
            <a:spLocks noGrp="1"/>
          </p:cNvSpPr>
          <p:nvPr>
            <p:ph type="dt" sz="half" idx="33"/>
          </p:nvPr>
        </p:nvSpPr>
        <p:spPr/>
        <p:txBody>
          <a:bodyPr/>
          <a:lstStyle>
            <a:extLst/>
          </a:lstStyle>
          <a:p>
            <a:pPr algn="r"/>
            <a:fld id="{9668B50E-0B48-4566-8609-C51CF752A7DF}" type="datetimeFigureOut">
              <a:rPr lang="en-US" smtClean="0">
                <a:solidFill>
                  <a:schemeClr val="bg1"/>
                </a:solidFill>
              </a:rPr>
              <a:pPr algn="r"/>
              <a:t>3/26/2014</a:t>
            </a:fld>
            <a:endParaRPr lang="en-US" dirty="0"/>
          </a:p>
        </p:txBody>
      </p:sp>
      <p:sp>
        <p:nvSpPr>
          <p:cNvPr id="8" name="Rectangle 7"/>
          <p:cNvSpPr>
            <a:spLocks noGrp="1"/>
          </p:cNvSpPr>
          <p:nvPr>
            <p:ph type="sldNum" sz="quarter" idx="34"/>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5"/>
          </p:nvPr>
        </p:nvSpPr>
        <p:spPr/>
        <p:txBody>
          <a:bodyPr/>
          <a:lstStyle>
            <a:extLst/>
          </a:lstStyle>
          <a:p>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Up: 1 Portrait with 3 Landscap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Rectangle 5"/>
          <p:cNvSpPr>
            <a:spLocks noGrp="1"/>
          </p:cNvSpPr>
          <p:nvPr>
            <p:ph type="dt" sz="half" idx="24"/>
          </p:nvPr>
        </p:nvSpPr>
        <p:spPr/>
        <p:txBody>
          <a:bodyPr/>
          <a:lstStyle>
            <a:extLst/>
          </a:lstStyle>
          <a:p>
            <a:pPr algn="r"/>
            <a:fld id="{9668B50E-0B48-4566-8609-C51CF752A7DF}" type="datetimeFigureOut">
              <a:rPr lang="en-US" smtClean="0">
                <a:solidFill>
                  <a:schemeClr val="bg1"/>
                </a:solidFill>
              </a:rPr>
              <a:pPr algn="r"/>
              <a:t>3/26/2014</a:t>
            </a:fld>
            <a:endParaRPr lang="en-US" dirty="0"/>
          </a:p>
        </p:txBody>
      </p:sp>
      <p:sp>
        <p:nvSpPr>
          <p:cNvPr id="7" name="Rectangle 6"/>
          <p:cNvSpPr>
            <a:spLocks noGrp="1"/>
          </p:cNvSpPr>
          <p:nvPr>
            <p:ph type="sldNum" sz="quarter" idx="25"/>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26"/>
          </p:nvPr>
        </p:nvSpPr>
        <p:spPr/>
        <p:txBody>
          <a:bodyPr/>
          <a:lstStyle>
            <a:extLst/>
          </a:lstStyle>
          <a:p>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Rectangle 6"/>
          <p:cNvSpPr>
            <a:spLocks noGrp="1"/>
          </p:cNvSpPr>
          <p:nvPr>
            <p:ph type="dt" sz="half" idx="29"/>
          </p:nvPr>
        </p:nvSpPr>
        <p:spPr/>
        <p:txBody>
          <a:bodyPr/>
          <a:lstStyle>
            <a:extLst/>
          </a:lstStyle>
          <a:p>
            <a:pPr algn="r"/>
            <a:fld id="{9668B50E-0B48-4566-8609-C51CF752A7DF}" type="datetimeFigureOut">
              <a:rPr lang="en-US" smtClean="0">
                <a:solidFill>
                  <a:schemeClr val="bg1"/>
                </a:solidFill>
              </a:rPr>
              <a:pPr algn="r"/>
              <a:t>3/26/2014</a:t>
            </a:fld>
            <a:endParaRPr lang="en-US" dirty="0"/>
          </a:p>
        </p:txBody>
      </p:sp>
      <p:sp>
        <p:nvSpPr>
          <p:cNvPr id="8" name="Rectangle 7"/>
          <p:cNvSpPr>
            <a:spLocks noGrp="1"/>
          </p:cNvSpPr>
          <p:nvPr>
            <p:ph type="sldNum" sz="quarter" idx="30"/>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1"/>
          </p:nvPr>
        </p:nvSpPr>
        <p:spPr/>
        <p:txBody>
          <a:bodyPr/>
          <a:lstStyle>
            <a:extLst/>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Up: 2 Landscape with 3 Portrait">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Rectangle 7"/>
          <p:cNvSpPr>
            <a:spLocks noGrp="1"/>
          </p:cNvSpPr>
          <p:nvPr>
            <p:ph type="dt" sz="half" idx="31"/>
          </p:nvPr>
        </p:nvSpPr>
        <p:spPr/>
        <p:txBody>
          <a:bodyPr/>
          <a:lstStyle>
            <a:extLst/>
          </a:lstStyle>
          <a:p>
            <a:pPr algn="r"/>
            <a:fld id="{9668B50E-0B48-4566-8609-C51CF752A7DF}" type="datetimeFigureOut">
              <a:rPr lang="en-US" smtClean="0">
                <a:solidFill>
                  <a:schemeClr val="bg1"/>
                </a:solidFill>
              </a:rPr>
              <a:pPr algn="r"/>
              <a:t>3/26/2014</a:t>
            </a:fld>
            <a:endParaRPr lang="en-US" dirty="0"/>
          </a:p>
        </p:txBody>
      </p:sp>
      <p:sp>
        <p:nvSpPr>
          <p:cNvPr id="10" name="Rectangle 9"/>
          <p:cNvSpPr>
            <a:spLocks noGrp="1"/>
          </p:cNvSpPr>
          <p:nvPr>
            <p:ph type="sldNum" sz="quarter" idx="32"/>
          </p:nvPr>
        </p:nvSpPr>
        <p:spPr/>
        <p:txBody>
          <a:bodyPr/>
          <a:lstStyle>
            <a:extLst/>
          </a:lstStyle>
          <a:p>
            <a:fld id="{8A4431D5-1B33-458B-8AFD-CECCB0FA18CB}" type="slidenum">
              <a:rPr lang="en-US" smtClean="0">
                <a:solidFill>
                  <a:srgbClr val="FFFFFF"/>
                </a:solidFill>
              </a:rPr>
              <a:pPr/>
              <a:t>‹#›</a:t>
            </a:fld>
            <a:endParaRPr lang="en-US" dirty="0"/>
          </a:p>
        </p:txBody>
      </p:sp>
      <p:sp>
        <p:nvSpPr>
          <p:cNvPr id="11" name="Rectangle 10"/>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3/26/2014</a:t>
            </a:fld>
            <a:endParaRPr lang="en-US" dirty="0"/>
          </a:p>
        </p:txBody>
      </p:sp>
      <p:sp>
        <p:nvSpPr>
          <p:cNvPr id="9" name="Rectangle 8"/>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10" name="Rectangle 9"/>
          <p:cNvSpPr>
            <a:spLocks noGrp="1"/>
          </p:cNvSpPr>
          <p:nvPr>
            <p:ph type="dt" sz="half" idx="17"/>
          </p:nvPr>
        </p:nvSpPr>
        <p:spPr/>
        <p:txBody>
          <a:bodyPr/>
          <a:lstStyle>
            <a:extLst/>
          </a:lstStyle>
          <a:p>
            <a:pPr algn="r"/>
            <a:fld id="{9668B50E-0B48-4566-8609-C51CF752A7DF}" type="datetimeFigureOut">
              <a:rPr lang="en-US" smtClean="0">
                <a:solidFill>
                  <a:schemeClr val="bg1"/>
                </a:solidFill>
              </a:rPr>
              <a:pPr algn="r"/>
              <a:t>3/26/2014</a:t>
            </a:fld>
            <a:endParaRPr lang="en-US" dirty="0"/>
          </a:p>
        </p:txBody>
      </p:sp>
      <p:sp>
        <p:nvSpPr>
          <p:cNvPr id="11" name="Rectangle 10"/>
          <p:cNvSpPr>
            <a:spLocks noGrp="1"/>
          </p:cNvSpPr>
          <p:nvPr>
            <p:ph type="sldNum" sz="quarter" idx="18"/>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9"/>
          </p:nvPr>
        </p:nvSpPr>
        <p:spPr/>
        <p:txBody>
          <a:bodyPr/>
          <a:lstStyle>
            <a:extLst/>
          </a:lstStyle>
          <a:p>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dirty="0"/>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a:buFontTx/>
              <a:buNone/>
              <a:defRPr sz="2400" i="0" baseline="0"/>
            </a:lvl1pPr>
            <a:extLst/>
          </a:lstStyle>
          <a:p>
            <a:pPr lvl="0"/>
            <a:r>
              <a:rPr lang="en-US" dirty="0" smtClean="0"/>
              <a:t>Click to add caption</a:t>
            </a:r>
            <a:endParaRPr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3/26/2014</a:t>
            </a:fld>
            <a:endParaRPr lang="en-US" dirty="0"/>
          </a:p>
        </p:txBody>
      </p:sp>
      <p:sp>
        <p:nvSpPr>
          <p:cNvPr id="8" name="Rectangle 7"/>
          <p:cNvSpPr>
            <a:spLocks noGrp="1"/>
          </p:cNvSpPr>
          <p:nvPr>
            <p:ph type="sldNum" sz="quarter" idx="13"/>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with Caption">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a:buFontTx/>
              <a:buNone/>
              <a:defRPr sz="2000" i="0"/>
            </a:lvl1pPr>
            <a:extLst/>
          </a:lstStyle>
          <a:p>
            <a:pPr lvl="0"/>
            <a:r>
              <a:rPr lang="en-US" dirty="0" smtClean="0"/>
              <a:t>Click to add caption</a:t>
            </a:r>
            <a:endParaRPr lang="en-US" dirty="0"/>
          </a:p>
        </p:txBody>
      </p:sp>
      <p:sp>
        <p:nvSpPr>
          <p:cNvPr id="8" name="Rectangle 7"/>
          <p:cNvSpPr>
            <a:spLocks noGrp="1"/>
          </p:cNvSpPr>
          <p:nvPr>
            <p:ph type="dt" sz="half" idx="32"/>
          </p:nvPr>
        </p:nvSpPr>
        <p:spPr/>
        <p:txBody>
          <a:bodyPr/>
          <a:lstStyle>
            <a:extLst/>
          </a:lstStyle>
          <a:p>
            <a:pPr algn="r"/>
            <a:fld id="{9668B50E-0B48-4566-8609-C51CF752A7DF}" type="datetimeFigureOut">
              <a:rPr lang="en-US" smtClean="0">
                <a:solidFill>
                  <a:schemeClr val="bg1"/>
                </a:solidFill>
              </a:rPr>
              <a:pPr algn="r"/>
              <a:t>3/26/2014</a:t>
            </a:fld>
            <a:endParaRPr lang="en-US" dirty="0"/>
          </a:p>
        </p:txBody>
      </p:sp>
      <p:sp>
        <p:nvSpPr>
          <p:cNvPr id="9" name="Rectangle 8"/>
          <p:cNvSpPr>
            <a:spLocks noGrp="1"/>
          </p:cNvSpPr>
          <p:nvPr>
            <p:ph type="sldNum" sz="quarter" idx="33"/>
          </p:nvPr>
        </p:nvSpPr>
        <p:spPr/>
        <p:txBody>
          <a:bodyPr/>
          <a:lstStyle>
            <a:extLst/>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34"/>
          </p:nvPr>
        </p:nvSpPr>
        <p:spPr/>
        <p:txBody>
          <a:bodyPr/>
          <a:lstStyle>
            <a:extLst/>
          </a:lstStyle>
          <a:p>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9668B50E-0B48-4566-8609-C51CF752A7DF}" type="datetimeFigureOut">
              <a:rPr lang="en-US" smtClean="0"/>
              <a:pPr/>
              <a:t>3/26/2014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A4431D5-1B33-458B-8AFD-CECCB0FA18C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68B50E-0B48-4566-8609-C51CF752A7DF}" type="datetimeFigureOut">
              <a:rPr lang="en-US" smtClean="0"/>
              <a:pPr/>
              <a:t>3/26/2014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8A4431D5-1B33-458B-8AFD-CECCB0FA18CB}"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F16AF2C-7399-4268-B238-463558147FDA}" type="datetime1">
              <a:rPr lang="en-US"/>
              <a:pPr/>
              <a:t>3/26/2014</a:t>
            </a:fld>
            <a:endParaRPr lang="en-US"/>
          </a:p>
        </p:txBody>
      </p:sp>
      <p:sp>
        <p:nvSpPr>
          <p:cNvPr id="4" name="Slide Number Placeholder 3"/>
          <p:cNvSpPr>
            <a:spLocks noGrp="1"/>
          </p:cNvSpPr>
          <p:nvPr>
            <p:ph type="sldNum" sz="quarter" idx="11"/>
          </p:nvPr>
        </p:nvSpPr>
        <p:spPr/>
        <p:txBody>
          <a:bodyPr/>
          <a:lstStyle>
            <a:lvl1pPr>
              <a:defRPr/>
            </a:lvl1pPr>
          </a:lstStyle>
          <a:p>
            <a:fld id="{247EBAB3-B95A-4A0F-A612-AB0E49A2A5E9}"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r>
              <a:rPr lang="en-US"/>
              <a:t>  1999-2007 by Richard Alan Peters II</a:t>
            </a:r>
          </a:p>
        </p:txBody>
      </p:sp>
    </p:spTree>
    <p:extLst>
      <p:ext uri="{BB962C8B-B14F-4D97-AF65-F5344CB8AC3E}">
        <p14:creationId xmlns:p14="http://schemas.microsoft.com/office/powerpoint/2010/main" val="971725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A9A648-EEF1-4CF9-8F00-8F2E568321F1}" type="slidenum">
              <a:rPr lang="en-US"/>
              <a:pPr>
                <a:defRPr/>
              </a:pPr>
              <a:t>‹#›</a:t>
            </a:fld>
            <a:endParaRPr lang="en-US"/>
          </a:p>
        </p:txBody>
      </p:sp>
    </p:spTree>
    <p:extLst>
      <p:ext uri="{BB962C8B-B14F-4D97-AF65-F5344CB8AC3E}">
        <p14:creationId xmlns:p14="http://schemas.microsoft.com/office/powerpoint/2010/main" val="2704564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033683B-3E99-4D36-9747-4232F2F11CF3}" type="slidenum">
              <a:rPr lang="en-US"/>
              <a:pPr>
                <a:defRPr/>
              </a:pPr>
              <a:t>‹#›</a:t>
            </a:fld>
            <a:endParaRPr lang="en-US"/>
          </a:p>
        </p:txBody>
      </p:sp>
    </p:spTree>
    <p:extLst>
      <p:ext uri="{BB962C8B-B14F-4D97-AF65-F5344CB8AC3E}">
        <p14:creationId xmlns:p14="http://schemas.microsoft.com/office/powerpoint/2010/main" val="928592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6F13CE-AD07-4E2B-8CB2-9E5A59C25D90}" type="slidenum">
              <a:rPr lang="en-US"/>
              <a:pPr>
                <a:defRPr/>
              </a:pPr>
              <a:t>‹#›</a:t>
            </a:fld>
            <a:endParaRPr lang="en-US"/>
          </a:p>
        </p:txBody>
      </p:sp>
    </p:spTree>
    <p:extLst>
      <p:ext uri="{BB962C8B-B14F-4D97-AF65-F5344CB8AC3E}">
        <p14:creationId xmlns:p14="http://schemas.microsoft.com/office/powerpoint/2010/main" val="97294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a:buFontTx/>
              <a:buNone/>
              <a:defRPr sz="2000" i="0"/>
            </a:lvl1pPr>
            <a:extLst/>
          </a:lstStyle>
          <a:p>
            <a:pPr lvl="0"/>
            <a:r>
              <a:rPr lang="en-US" dirty="0" smtClean="0"/>
              <a:t>Click to add caption</a:t>
            </a:r>
            <a:endParaRPr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3/26/2014</a:t>
            </a:fld>
            <a:endParaRPr lang="en-US" dirty="0"/>
          </a:p>
        </p:txBody>
      </p:sp>
      <p:sp>
        <p:nvSpPr>
          <p:cNvPr id="8" name="Rectangle 7"/>
          <p:cNvSpPr>
            <a:spLocks noGrp="1"/>
          </p:cNvSpPr>
          <p:nvPr>
            <p:ph type="sldNum" sz="quarter" idx="13"/>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ndscape Fullscree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extLst/>
          </a:lstStyle>
          <a:p>
            <a:pPr marL="0" marR="0" indent="0" algn="ctr">
              <a:buFontTx/>
              <a:buNone/>
            </a:pPr>
            <a:r>
              <a:rPr lang="en-US" i="0" dirty="0" smtClean="0"/>
              <a:t>Click icon to add full page picture</a:t>
            </a:r>
            <a:endParaRPr lang="en-US" i="0" baseline="0" dirty="0" smtClean="0"/>
          </a:p>
        </p:txBody>
      </p:sp>
      <p:sp>
        <p:nvSpPr>
          <p:cNvPr id="6" name="Rectangle 5"/>
          <p:cNvSpPr>
            <a:spLocks noGrp="1"/>
          </p:cNvSpPr>
          <p:nvPr>
            <p:ph type="dt" sz="half" idx="11"/>
          </p:nvPr>
        </p:nvSpPr>
        <p:spPr/>
        <p:txBody>
          <a:bodyPr/>
          <a:lstStyle>
            <a:extLst/>
          </a:lstStyle>
          <a:p>
            <a:pPr algn="r"/>
            <a:fld id="{9668B50E-0B48-4566-8609-C51CF752A7DF}" type="datetimeFigureOut">
              <a:rPr lang="en-US" smtClean="0">
                <a:solidFill>
                  <a:schemeClr val="bg1"/>
                </a:solidFill>
              </a:rPr>
              <a:pPr algn="r"/>
              <a:t>3/26/2014</a:t>
            </a:fld>
            <a:endParaRPr lang="en-US" dirty="0"/>
          </a:p>
        </p:txBody>
      </p:sp>
      <p:sp>
        <p:nvSpPr>
          <p:cNvPr id="7" name="Rectangle 6"/>
          <p:cNvSpPr>
            <a:spLocks noGrp="1"/>
          </p:cNvSpPr>
          <p:nvPr>
            <p:ph type="sldNum" sz="quarter" idx="12"/>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3"/>
          </p:nvPr>
        </p:nvSpPr>
        <p:spPr/>
        <p:txBody>
          <a:bodyPr/>
          <a:lstStyle>
            <a:extLst/>
          </a:lstStyle>
          <a:p>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lbum Section">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7" name="Rectangle 16"/>
          <p:cNvSpPr/>
          <p:nvPr/>
        </p:nvSpPr>
        <p:spPr>
          <a:xfrm rot="10800000" flipV="1">
            <a:off x="435429"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Rectangle 21"/>
          <p:cNvSpPr/>
          <p:nvPr userDrawn="1"/>
        </p:nvSpPr>
        <p:spPr>
          <a:xfrm>
            <a:off x="435429"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a:buFontTx/>
              <a:buNone/>
              <a:defRPr sz="1200">
                <a:solidFill>
                  <a:srgbClr val="FFFFFF"/>
                </a:solidFill>
              </a:defRPr>
            </a:lvl1pPr>
            <a:extLst/>
          </a:lstStyle>
          <a:p>
            <a:pPr lvl="0"/>
            <a:r>
              <a:rPr lang="en-US" dirty="0" smtClean="0"/>
              <a:t>Click to add subtitle</a:t>
            </a:r>
            <a:endParaRPr lang="en-US" dirty="0"/>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a:buFontTx/>
              <a:buNone/>
              <a:defRPr sz="3200">
                <a:solidFill>
                  <a:srgbClr val="FFFFFF"/>
                </a:solidFill>
              </a:defRPr>
            </a:lvl1pPr>
            <a:extLst/>
          </a:lstStyle>
          <a:p>
            <a:pPr lvl="0"/>
            <a:r>
              <a:rPr lang="en-US" dirty="0" smtClean="0"/>
              <a:t>Click to add section title</a:t>
            </a:r>
            <a:endParaRPr lang="en-US" dirty="0"/>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Rectangle 17"/>
          <p:cNvSpPr>
            <a:spLocks noGrp="1"/>
          </p:cNvSpPr>
          <p:nvPr>
            <p:ph type="dt" sz="half" idx="20"/>
          </p:nvPr>
        </p:nvSpPr>
        <p:spPr/>
        <p:txBody>
          <a:bodyPr/>
          <a:lstStyle>
            <a:extLst/>
          </a:lstStyle>
          <a:p>
            <a:pPr algn="r"/>
            <a:fld id="{9668B50E-0B48-4566-8609-C51CF752A7DF}" type="datetimeFigureOut">
              <a:rPr lang="en-US" smtClean="0">
                <a:solidFill>
                  <a:schemeClr val="bg1"/>
                </a:solidFill>
              </a:rPr>
              <a:pPr algn="r"/>
              <a:t>3/26/2014</a:t>
            </a:fld>
            <a:endParaRPr lang="en-US" dirty="0"/>
          </a:p>
        </p:txBody>
      </p:sp>
      <p:sp>
        <p:nvSpPr>
          <p:cNvPr id="20" name="Rectangle 19"/>
          <p:cNvSpPr>
            <a:spLocks noGrp="1"/>
          </p:cNvSpPr>
          <p:nvPr>
            <p:ph type="sldNum" sz="quarter" idx="21"/>
          </p:nvPr>
        </p:nvSpPr>
        <p:spPr/>
        <p:txBody>
          <a:bodyPr/>
          <a:lstStyle>
            <a:extLst/>
          </a:lstStyle>
          <a:p>
            <a:fld id="{8A4431D5-1B33-458B-8AFD-CECCB0FA18CB}" type="slidenum">
              <a:rPr lang="en-US" smtClean="0">
                <a:solidFill>
                  <a:srgbClr val="FFFFFF"/>
                </a:solidFill>
              </a:rPr>
              <a:pPr/>
              <a:t>‹#›</a:t>
            </a:fld>
            <a:endParaRPr lang="en-US" dirty="0"/>
          </a:p>
        </p:txBody>
      </p:sp>
      <p:sp>
        <p:nvSpPr>
          <p:cNvPr id="21" name="Rectangle 20"/>
          <p:cNvSpPr>
            <a:spLocks noGrp="1"/>
          </p:cNvSpPr>
          <p:nvPr>
            <p:ph type="ftr" sz="quarter" idx="22"/>
          </p:nvPr>
        </p:nvSpPr>
        <p:spPr/>
        <p:txBody>
          <a:bodyPr/>
          <a:lstStyle>
            <a:extLst/>
          </a:lstStyle>
          <a:p>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3/26/2014</a:t>
            </a:fld>
            <a:endParaRPr lang="en-US" dirty="0"/>
          </a:p>
        </p:txBody>
      </p:sp>
      <p:sp>
        <p:nvSpPr>
          <p:cNvPr id="7" name="Rectangle 6"/>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pPr algn="r"/>
            <a:fld id="{9668B50E-0B48-4566-8609-C51CF752A7DF}" type="datetimeFigureOut">
              <a:rPr lang="en-US" smtClean="0">
                <a:solidFill>
                  <a:schemeClr val="bg1"/>
                </a:solidFill>
              </a:rPr>
              <a:pPr algn="r"/>
              <a:t>3/26/2014</a:t>
            </a:fld>
            <a:endParaRPr lang="en-US" dirty="0"/>
          </a:p>
        </p:txBody>
      </p:sp>
      <p:sp>
        <p:nvSpPr>
          <p:cNvPr id="7" name="Rectangle 6"/>
          <p:cNvSpPr>
            <a:spLocks noGrp="1"/>
          </p:cNvSpPr>
          <p:nvPr>
            <p:ph type="sldNum" sz="quarter" idx="19"/>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20"/>
          </p:nvPr>
        </p:nvSpPr>
        <p:spPr/>
        <p:txBody>
          <a:bodyPr/>
          <a:lstStyle>
            <a:extLst/>
          </a:lstStyle>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a:buFontTx/>
              <a:buNone/>
              <a:defRPr sz="2000" i="0"/>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pPr algn="r"/>
            <a:fld id="{9668B50E-0B48-4566-8609-C51CF752A7DF}" type="datetimeFigureOut">
              <a:rPr lang="en-US" smtClean="0">
                <a:solidFill>
                  <a:schemeClr val="bg1"/>
                </a:solidFill>
              </a:rPr>
              <a:pPr algn="r"/>
              <a:t>3/26/2014</a:t>
            </a:fld>
            <a:endParaRPr lang="en-US" dirty="0"/>
          </a:p>
        </p:txBody>
      </p:sp>
      <p:sp>
        <p:nvSpPr>
          <p:cNvPr id="6" name="Rectangle 5"/>
          <p:cNvSpPr>
            <a:spLocks noGrp="1"/>
          </p:cNvSpPr>
          <p:nvPr>
            <p:ph type="sldNum" sz="quarter" idx="15"/>
          </p:nvPr>
        </p:nvSpPr>
        <p:spPr/>
        <p:txBody>
          <a:bodyPr/>
          <a:lstStyle>
            <a:extLst/>
          </a:lstStyle>
          <a:p>
            <a:fld id="{8A4431D5-1B33-458B-8AFD-CECCB0FA18CB}" type="slidenum">
              <a:rPr lang="en-US" smtClean="0">
                <a:solidFill>
                  <a:srgbClr val="FFFFFF"/>
                </a:solidFill>
              </a:rPr>
              <a:pPr/>
              <a:t>‹#›</a:t>
            </a:fld>
            <a:endParaRPr lang="en-US" dirty="0"/>
          </a:p>
        </p:txBody>
      </p:sp>
      <p:sp>
        <p:nvSpPr>
          <p:cNvPr id="7" name="Rectangle 6"/>
          <p:cNvSpPr>
            <a:spLocks noGrp="1"/>
          </p:cNvSpPr>
          <p:nvPr>
            <p:ph type="ftr" sz="quarter" idx="16"/>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9" name="Rectangle 8"/>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3/26/2014</a:t>
            </a:fld>
            <a:endParaRPr lang="en-US" dirty="0"/>
          </a:p>
        </p:txBody>
      </p:sp>
      <p:sp>
        <p:nvSpPr>
          <p:cNvPr id="11" name="Rectangle 10"/>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extLst/>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a:defRPr sz="1200">
                <a:solidFill>
                  <a:schemeClr val="bg1"/>
                </a:solidFill>
              </a:defRPr>
            </a:lvl1pPr>
            <a:extLst/>
          </a:lstStyle>
          <a:p>
            <a:pPr algn="r"/>
            <a:fld id="{9668B50E-0B48-4566-8609-C51CF752A7DF}" type="datetimeFigureOut">
              <a:rPr lang="en-US" smtClean="0">
                <a:solidFill>
                  <a:schemeClr val="bg1"/>
                </a:solidFill>
              </a:rPr>
              <a:pPr algn="r"/>
              <a:t>3/26/2014</a:t>
            </a:fld>
            <a:endParaRPr lang="en-US" dirty="0">
              <a:solidFill>
                <a:schemeClr val="bg1"/>
              </a:solidFill>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a:defRPr sz="1200">
                <a:solidFill>
                  <a:schemeClr val="bg1"/>
                </a:solidFill>
              </a:defRPr>
            </a:lvl1pPr>
            <a:extLst/>
          </a:lstStyle>
          <a:p>
            <a:pPr algn="l"/>
            <a:endParaRPr lang="en-US" dirty="0">
              <a:solidFill>
                <a:schemeClr val="bg1"/>
              </a:solidFill>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a:defRPr sz="1200">
                <a:solidFill>
                  <a:schemeClr val="bg1"/>
                </a:solidFill>
              </a:defRPr>
            </a:lvl1pPr>
            <a:extLst/>
          </a:lstStyle>
          <a:p>
            <a:fld id="{8A4431D5-1B33-458B-8AFD-CECCB0FA18CB}" type="slidenum">
              <a:rPr lang="en-US" smtClean="0">
                <a:solidFill>
                  <a:schemeClr val="bg1"/>
                </a:solidFill>
              </a:rPr>
              <a:pPr/>
              <a:t>‹#›</a:t>
            </a:fld>
            <a:endParaRPr lang="en-US" dirty="0">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3" r:id="rId23"/>
    <p:sldLayoutId id="2147483674" r:id="rId24"/>
    <p:sldLayoutId id="2147483675" r:id="rId25"/>
    <p:sldLayoutId id="2147483676" r:id="rId26"/>
  </p:sldLayoutIdLst>
  <p:transition>
    <p:fade/>
  </p:transition>
  <p:timing>
    <p:tnLst>
      <p:par>
        <p:cTn id="1" dur="indefinite" restart="never" nodeType="tmRoot"/>
      </p:par>
    </p:tnLst>
  </p:timing>
  <p:txStyles>
    <p:titleStyle>
      <a:lvl1pPr algn="ctr" rtl="0" eaLnBrk="1" latinLnBrk="0" hangingPunct="1">
        <a:spcBef>
          <a:spcPct val="0"/>
        </a:spcBef>
        <a:buNone/>
        <a:defRPr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5.bin"/><Relationship Id="rId3" Type="http://schemas.openxmlformats.org/officeDocument/2006/relationships/image" Target="../media/image23.png"/><Relationship Id="rId7" Type="http://schemas.openxmlformats.org/officeDocument/2006/relationships/oleObject" Target="../embeddings/oleObject3.bin"/><Relationship Id="rId12" Type="http://schemas.openxmlformats.org/officeDocument/2006/relationships/image" Target="../media/image18.png"/><Relationship Id="rId2" Type="http://schemas.openxmlformats.org/officeDocument/2006/relationships/slideLayout" Target="../slideLayouts/slideLayout23.xml"/><Relationship Id="rId1" Type="http://schemas.openxmlformats.org/officeDocument/2006/relationships/vmlDrawing" Target="../drawings/vmlDrawing2.vml"/><Relationship Id="rId6" Type="http://schemas.openxmlformats.org/officeDocument/2006/relationships/image" Target="../media/image24.png"/><Relationship Id="rId11" Type="http://schemas.openxmlformats.org/officeDocument/2006/relationships/image" Target="../media/image21.wmf"/><Relationship Id="rId5" Type="http://schemas.openxmlformats.org/officeDocument/2006/relationships/image" Target="../media/image19.wmf"/><Relationship Id="rId15" Type="http://schemas.openxmlformats.org/officeDocument/2006/relationships/image" Target="../media/image26.jpeg"/><Relationship Id="rId10" Type="http://schemas.openxmlformats.org/officeDocument/2006/relationships/oleObject" Target="../embeddings/oleObject4.bin"/><Relationship Id="rId4" Type="http://schemas.openxmlformats.org/officeDocument/2006/relationships/oleObject" Target="../embeddings/oleObject2.bin"/><Relationship Id="rId9" Type="http://schemas.openxmlformats.org/officeDocument/2006/relationships/image" Target="../media/image25.png"/><Relationship Id="rId14"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3.xml"/><Relationship Id="rId1" Type="http://schemas.openxmlformats.org/officeDocument/2006/relationships/vmlDrawing" Target="../drawings/vmlDrawing3.vml"/><Relationship Id="rId6" Type="http://schemas.openxmlformats.org/officeDocument/2006/relationships/image" Target="../media/image29.wmf"/><Relationship Id="rId5" Type="http://schemas.openxmlformats.org/officeDocument/2006/relationships/oleObject" Target="../embeddings/oleObject7.bin"/><Relationship Id="rId4" Type="http://schemas.openxmlformats.org/officeDocument/2006/relationships/image" Target="../media/image28.wmf"/></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3.xml"/><Relationship Id="rId1" Type="http://schemas.openxmlformats.org/officeDocument/2006/relationships/vmlDrawing" Target="../drawings/vmlDrawing4.vml"/><Relationship Id="rId6" Type="http://schemas.openxmlformats.org/officeDocument/2006/relationships/image" Target="../media/image33.wmf"/><Relationship Id="rId5" Type="http://schemas.openxmlformats.org/officeDocument/2006/relationships/oleObject" Target="../embeddings/oleObject9.bin"/><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3.xml"/><Relationship Id="rId1" Type="http://schemas.openxmlformats.org/officeDocument/2006/relationships/vmlDrawing" Target="../drawings/vmlDrawing5.vml"/><Relationship Id="rId6" Type="http://schemas.openxmlformats.org/officeDocument/2006/relationships/image" Target="../media/image35.wmf"/><Relationship Id="rId5" Type="http://schemas.openxmlformats.org/officeDocument/2006/relationships/oleObject" Target="../embeddings/oleObject11.bin"/><Relationship Id="rId4" Type="http://schemas.openxmlformats.org/officeDocument/2006/relationships/image" Target="../media/image3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3.xml"/><Relationship Id="rId1" Type="http://schemas.openxmlformats.org/officeDocument/2006/relationships/vmlDrawing" Target="../drawings/vmlDrawing6.vml"/><Relationship Id="rId6" Type="http://schemas.openxmlformats.org/officeDocument/2006/relationships/image" Target="../media/image35.wmf"/><Relationship Id="rId5" Type="http://schemas.openxmlformats.org/officeDocument/2006/relationships/oleObject" Target="../embeddings/oleObject13.bin"/><Relationship Id="rId4" Type="http://schemas.openxmlformats.org/officeDocument/2006/relationships/image" Target="../media/image34.wmf"/></Relationships>
</file>

<file path=ppt/slides/_rels/slide22.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3.xml"/><Relationship Id="rId1" Type="http://schemas.openxmlformats.org/officeDocument/2006/relationships/vmlDrawing" Target="../drawings/vmlDrawing7.vml"/><Relationship Id="rId6" Type="http://schemas.openxmlformats.org/officeDocument/2006/relationships/image" Target="../media/image37.wmf"/><Relationship Id="rId5" Type="http://schemas.openxmlformats.org/officeDocument/2006/relationships/oleObject" Target="../embeddings/oleObject15.bin"/><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3.xml"/><Relationship Id="rId1" Type="http://schemas.openxmlformats.org/officeDocument/2006/relationships/vmlDrawing" Target="../drawings/vmlDrawing8.vml"/><Relationship Id="rId4" Type="http://schemas.openxmlformats.org/officeDocument/2006/relationships/image" Target="../media/image39.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0.wmf"/><Relationship Id="rId2" Type="http://schemas.openxmlformats.org/officeDocument/2006/relationships/slideLayout" Target="../slideLayouts/slideLayout23.xml"/><Relationship Id="rId1" Type="http://schemas.openxmlformats.org/officeDocument/2006/relationships/vmlDrawing" Target="../drawings/vmlDrawing9.vml"/><Relationship Id="rId6" Type="http://schemas.openxmlformats.org/officeDocument/2006/relationships/oleObject" Target="../embeddings/Microsoft_Word_97_-_2003_Document1.doc"/><Relationship Id="rId5" Type="http://schemas.openxmlformats.org/officeDocument/2006/relationships/image" Target="../media/image43.pn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3.xml"/><Relationship Id="rId1" Type="http://schemas.openxmlformats.org/officeDocument/2006/relationships/vmlDrawing" Target="../drawings/vmlDrawing10.vml"/><Relationship Id="rId5" Type="http://schemas.openxmlformats.org/officeDocument/2006/relationships/image" Target="../media/image45.jpeg"/><Relationship Id="rId4" Type="http://schemas.openxmlformats.org/officeDocument/2006/relationships/image" Target="../media/image44.wmf"/></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oleObject" Target="../embeddings/oleObject19.bin"/><Relationship Id="rId7" Type="http://schemas.openxmlformats.org/officeDocument/2006/relationships/image" Target="../media/image47.wmf"/><Relationship Id="rId2" Type="http://schemas.openxmlformats.org/officeDocument/2006/relationships/slideLayout" Target="../slideLayouts/slideLayout23.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image" Target="../media/image49.jpeg"/><Relationship Id="rId10" Type="http://schemas.openxmlformats.org/officeDocument/2006/relationships/image" Target="../media/image48.wmf"/><Relationship Id="rId4" Type="http://schemas.openxmlformats.org/officeDocument/2006/relationships/image" Target="../media/image46.wmf"/><Relationship Id="rId9"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52.jpeg"/><Relationship Id="rId7" Type="http://schemas.openxmlformats.org/officeDocument/2006/relationships/oleObject" Target="../embeddings/oleObject23.bin"/><Relationship Id="rId2" Type="http://schemas.openxmlformats.org/officeDocument/2006/relationships/slideLayout" Target="../slideLayouts/slideLayout23.xml"/><Relationship Id="rId1" Type="http://schemas.openxmlformats.org/officeDocument/2006/relationships/vmlDrawing" Target="../drawings/vmlDrawing12.vml"/><Relationship Id="rId6" Type="http://schemas.openxmlformats.org/officeDocument/2006/relationships/image" Target="../media/image48.wmf"/><Relationship Id="rId5" Type="http://schemas.openxmlformats.org/officeDocument/2006/relationships/oleObject" Target="../embeddings/oleObject22.bin"/><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7.jpeg"/><Relationship Id="rId7" Type="http://schemas.openxmlformats.org/officeDocument/2006/relationships/image" Target="../media/image55.wmf"/><Relationship Id="rId2" Type="http://schemas.openxmlformats.org/officeDocument/2006/relationships/slideLayout" Target="../slideLayouts/slideLayout23.xml"/><Relationship Id="rId1" Type="http://schemas.openxmlformats.org/officeDocument/2006/relationships/vmlDrawing" Target="../drawings/vmlDrawing13.vml"/><Relationship Id="rId6" Type="http://schemas.openxmlformats.org/officeDocument/2006/relationships/oleObject" Target="../embeddings/oleObject25.bin"/><Relationship Id="rId5" Type="http://schemas.openxmlformats.org/officeDocument/2006/relationships/image" Target="../media/image54.wmf"/><Relationship Id="rId10" Type="http://schemas.openxmlformats.org/officeDocument/2006/relationships/image" Target="../media/image56.wmf"/><Relationship Id="rId4" Type="http://schemas.openxmlformats.org/officeDocument/2006/relationships/oleObject" Target="../embeddings/oleObject24.bin"/><Relationship Id="rId9" Type="http://schemas.openxmlformats.org/officeDocument/2006/relationships/oleObject" Target="../embeddings/oleObject2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23.xml"/><Relationship Id="rId1" Type="http://schemas.openxmlformats.org/officeDocument/2006/relationships/vmlDrawing" Target="../drawings/vmlDrawing14.vml"/><Relationship Id="rId6" Type="http://schemas.openxmlformats.org/officeDocument/2006/relationships/image" Target="../media/image61.png"/><Relationship Id="rId5" Type="http://schemas.openxmlformats.org/officeDocument/2006/relationships/image" Target="../media/image59.wmf"/><Relationship Id="rId4" Type="http://schemas.openxmlformats.org/officeDocument/2006/relationships/oleObject" Target="../embeddings/oleObject27.bin"/></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23.xml"/><Relationship Id="rId1" Type="http://schemas.openxmlformats.org/officeDocument/2006/relationships/vmlDrawing" Target="../drawings/vmlDrawing15.vml"/><Relationship Id="rId6" Type="http://schemas.openxmlformats.org/officeDocument/2006/relationships/image" Target="../media/image64.png"/><Relationship Id="rId5" Type="http://schemas.openxmlformats.org/officeDocument/2006/relationships/image" Target="../media/image62.wmf"/><Relationship Id="rId4" Type="http://schemas.openxmlformats.org/officeDocument/2006/relationships/oleObject" Target="../embeddings/oleObject28.bin"/></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3.xml"/><Relationship Id="rId5" Type="http://schemas.openxmlformats.org/officeDocument/2006/relationships/image" Target="../media/image68.jpeg"/><Relationship Id="rId4" Type="http://schemas.openxmlformats.org/officeDocument/2006/relationships/image" Target="../media/image67.jpeg"/></Relationships>
</file>

<file path=ppt/slides/_rels/slide33.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6.jpeg"/><Relationship Id="rId7" Type="http://schemas.openxmlformats.org/officeDocument/2006/relationships/image" Target="../media/image71.jpeg"/><Relationship Id="rId2" Type="http://schemas.openxmlformats.org/officeDocument/2006/relationships/image" Target="../media/image69.jpeg"/><Relationship Id="rId1" Type="http://schemas.openxmlformats.org/officeDocument/2006/relationships/slideLayout" Target="../slideLayouts/slideLayout23.xml"/><Relationship Id="rId6" Type="http://schemas.openxmlformats.org/officeDocument/2006/relationships/image" Target="../media/image70.jpeg"/><Relationship Id="rId5" Type="http://schemas.openxmlformats.org/officeDocument/2006/relationships/image" Target="../media/image68.jpeg"/><Relationship Id="rId4" Type="http://schemas.openxmlformats.org/officeDocument/2006/relationships/image" Target="../media/image67.jpeg"/></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23.xml"/><Relationship Id="rId1" Type="http://schemas.openxmlformats.org/officeDocument/2006/relationships/vmlDrawing" Target="../drawings/vmlDrawing16.vml"/><Relationship Id="rId6" Type="http://schemas.openxmlformats.org/officeDocument/2006/relationships/image" Target="../media/image73.wmf"/><Relationship Id="rId5" Type="http://schemas.openxmlformats.org/officeDocument/2006/relationships/oleObject" Target="../embeddings/oleObject29.bin"/><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23.xml"/><Relationship Id="rId1" Type="http://schemas.openxmlformats.org/officeDocument/2006/relationships/vmlDrawing" Target="../drawings/vmlDrawing17.vml"/><Relationship Id="rId6" Type="http://schemas.openxmlformats.org/officeDocument/2006/relationships/image" Target="../media/image76.wmf"/><Relationship Id="rId5" Type="http://schemas.openxmlformats.org/officeDocument/2006/relationships/oleObject" Target="../embeddings/oleObject30.bin"/><Relationship Id="rId4" Type="http://schemas.openxmlformats.org/officeDocument/2006/relationships/image" Target="../media/image78.png"/></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79.jpeg"/><Relationship Id="rId1" Type="http://schemas.openxmlformats.org/officeDocument/2006/relationships/slideLayout" Target="../slideLayouts/slideLayout23.xml"/><Relationship Id="rId5" Type="http://schemas.openxmlformats.org/officeDocument/2006/relationships/image" Target="../media/image81.jpeg"/><Relationship Id="rId4" Type="http://schemas.openxmlformats.org/officeDocument/2006/relationships/image" Target="../media/image80.jpe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4.xml"/><Relationship Id="rId1" Type="http://schemas.openxmlformats.org/officeDocument/2006/relationships/vmlDrawing" Target="../drawings/vmlDrawing18.vml"/><Relationship Id="rId4" Type="http://schemas.openxmlformats.org/officeDocument/2006/relationships/image" Target="../media/image82.wmf"/></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5.xml"/><Relationship Id="rId4" Type="http://schemas.openxmlformats.org/officeDocument/2006/relationships/image" Target="../media/image8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1.xml"/><Relationship Id="rId1" Type="http://schemas.openxmlformats.org/officeDocument/2006/relationships/vmlDrawing" Target="../drawings/vmlDrawing19.vml"/><Relationship Id="rId4" Type="http://schemas.openxmlformats.org/officeDocument/2006/relationships/image" Target="../media/image86.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6.xml"/><Relationship Id="rId1" Type="http://schemas.openxmlformats.org/officeDocument/2006/relationships/vmlDrawing" Target="../drawings/vmlDrawing20.vml"/><Relationship Id="rId6" Type="http://schemas.openxmlformats.org/officeDocument/2006/relationships/image" Target="../media/image88.emf"/><Relationship Id="rId5" Type="http://schemas.openxmlformats.org/officeDocument/2006/relationships/oleObject" Target="../embeddings/oleObject34.bin"/><Relationship Id="rId4" Type="http://schemas.openxmlformats.org/officeDocument/2006/relationships/image" Target="../media/image87.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6.xml"/><Relationship Id="rId1" Type="http://schemas.openxmlformats.org/officeDocument/2006/relationships/vmlDrawing" Target="../drawings/vmlDrawing21.vml"/><Relationship Id="rId6" Type="http://schemas.openxmlformats.org/officeDocument/2006/relationships/image" Target="../media/image89.emf"/><Relationship Id="rId5" Type="http://schemas.openxmlformats.org/officeDocument/2006/relationships/oleObject" Target="../embeddings/oleObject36.bin"/><Relationship Id="rId4" Type="http://schemas.openxmlformats.org/officeDocument/2006/relationships/image" Target="../media/image88.emf"/></Relationships>
</file>

<file path=ppt/slides/_rels/slide4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4.xml"/><Relationship Id="rId1" Type="http://schemas.openxmlformats.org/officeDocument/2006/relationships/vmlDrawing" Target="../drawings/vmlDrawing22.vml"/><Relationship Id="rId4" Type="http://schemas.openxmlformats.org/officeDocument/2006/relationships/image" Target="../media/image9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notesSlide" Target="../notesSlides/notesSlide3.xml"/><Relationship Id="rId7" Type="http://schemas.openxmlformats.org/officeDocument/2006/relationships/oleObject" Target="../embeddings/oleObject39.bin"/><Relationship Id="rId2" Type="http://schemas.openxmlformats.org/officeDocument/2006/relationships/slideLayout" Target="../slideLayouts/slideLayout21.xml"/><Relationship Id="rId1" Type="http://schemas.openxmlformats.org/officeDocument/2006/relationships/vmlDrawing" Target="../drawings/vmlDrawing23.vml"/><Relationship Id="rId6" Type="http://schemas.openxmlformats.org/officeDocument/2006/relationships/image" Target="../media/image98.wmf"/><Relationship Id="rId5" Type="http://schemas.openxmlformats.org/officeDocument/2006/relationships/oleObject" Target="../embeddings/oleObject38.bin"/><Relationship Id="rId10" Type="http://schemas.openxmlformats.org/officeDocument/2006/relationships/image" Target="../media/image100.wmf"/><Relationship Id="rId4" Type="http://schemas.openxmlformats.org/officeDocument/2006/relationships/image" Target="../media/image101.jpeg"/><Relationship Id="rId9" Type="http://schemas.openxmlformats.org/officeDocument/2006/relationships/oleObject" Target="../embeddings/oleObject40.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vmlDrawing" Target="../drawings/vmlDrawing24.vml"/><Relationship Id="rId6" Type="http://schemas.openxmlformats.org/officeDocument/2006/relationships/image" Target="../media/image102.wmf"/><Relationship Id="rId5" Type="http://schemas.openxmlformats.org/officeDocument/2006/relationships/oleObject" Target="../embeddings/oleObject41.bin"/><Relationship Id="rId4" Type="http://schemas.openxmlformats.org/officeDocument/2006/relationships/image" Target="../media/image101.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vmlDrawing" Target="../drawings/vmlDrawing25.vml"/><Relationship Id="rId6" Type="http://schemas.openxmlformats.org/officeDocument/2006/relationships/image" Target="../media/image102.wmf"/><Relationship Id="rId5" Type="http://schemas.openxmlformats.org/officeDocument/2006/relationships/oleObject" Target="../embeddings/oleObject42.bin"/><Relationship Id="rId4" Type="http://schemas.openxmlformats.org/officeDocument/2006/relationships/image" Target="../media/image101.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3.xml"/><Relationship Id="rId1" Type="http://schemas.openxmlformats.org/officeDocument/2006/relationships/vmlDrawing" Target="../drawings/vmlDrawing26.vml"/><Relationship Id="rId6" Type="http://schemas.openxmlformats.org/officeDocument/2006/relationships/image" Target="../media/image104.wmf"/><Relationship Id="rId5" Type="http://schemas.openxmlformats.org/officeDocument/2006/relationships/oleObject" Target="../embeddings/oleObject44.bin"/><Relationship Id="rId4" Type="http://schemas.openxmlformats.org/officeDocument/2006/relationships/image" Target="../media/image103.wmf"/></Relationships>
</file>

<file path=ppt/slides/_rels/slide59.xml.rels><?xml version="1.0" encoding="UTF-8" standalone="yes"?>
<Relationships xmlns="http://schemas.openxmlformats.org/package/2006/relationships"><Relationship Id="rId3" Type="http://schemas.openxmlformats.org/officeDocument/2006/relationships/image" Target="../media/image106.jpeg"/><Relationship Id="rId7" Type="http://schemas.openxmlformats.org/officeDocument/2006/relationships/image" Target="../media/image18.png"/><Relationship Id="rId2" Type="http://schemas.openxmlformats.org/officeDocument/2006/relationships/slideLayout" Target="../slideLayouts/slideLayout23.xml"/><Relationship Id="rId1" Type="http://schemas.openxmlformats.org/officeDocument/2006/relationships/vmlDrawing" Target="../drawings/vmlDrawing27.vml"/><Relationship Id="rId6" Type="http://schemas.openxmlformats.org/officeDocument/2006/relationships/image" Target="../media/image105.wmf"/><Relationship Id="rId5" Type="http://schemas.openxmlformats.org/officeDocument/2006/relationships/oleObject" Target="../embeddings/oleObject45.bin"/><Relationship Id="rId4" Type="http://schemas.openxmlformats.org/officeDocument/2006/relationships/image" Target="../media/image107.pn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08.jpeg"/><Relationship Id="rId1" Type="http://schemas.openxmlformats.org/officeDocument/2006/relationships/slideLayout" Target="../slideLayouts/slideLayout23.xml"/><Relationship Id="rId4" Type="http://schemas.openxmlformats.org/officeDocument/2006/relationships/image" Target="../media/image109.jpeg"/></Relationships>
</file>

<file path=ppt/slides/_rels/slide6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08.jpeg"/><Relationship Id="rId1" Type="http://schemas.openxmlformats.org/officeDocument/2006/relationships/slideLayout" Target="../slideLayouts/slideLayout23.xml"/><Relationship Id="rId5" Type="http://schemas.openxmlformats.org/officeDocument/2006/relationships/image" Target="../media/image110.jpeg"/><Relationship Id="rId4" Type="http://schemas.openxmlformats.org/officeDocument/2006/relationships/image" Target="../media/image109.jpeg"/></Relationships>
</file>

<file path=ppt/slides/_rels/slide62.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08.jpeg"/><Relationship Id="rId1" Type="http://schemas.openxmlformats.org/officeDocument/2006/relationships/slideLayout" Target="../slideLayouts/slideLayout23.xml"/><Relationship Id="rId5" Type="http://schemas.openxmlformats.org/officeDocument/2006/relationships/image" Target="../media/image109.jpeg"/><Relationship Id="rId4" Type="http://schemas.openxmlformats.org/officeDocument/2006/relationships/image" Target="../media/image66.jpeg"/></Relationships>
</file>

<file path=ppt/slides/_rels/slide63.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66.jpeg"/><Relationship Id="rId1" Type="http://schemas.openxmlformats.org/officeDocument/2006/relationships/slideLayout" Target="../slideLayouts/slideLayout23.xml"/><Relationship Id="rId4" Type="http://schemas.openxmlformats.org/officeDocument/2006/relationships/image" Target="../media/image112.jpeg"/></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3.xml"/><Relationship Id="rId1" Type="http://schemas.openxmlformats.org/officeDocument/2006/relationships/vmlDrawing" Target="../drawings/vmlDrawing28.vml"/><Relationship Id="rId6" Type="http://schemas.openxmlformats.org/officeDocument/2006/relationships/image" Target="../media/image103.wmf"/><Relationship Id="rId5" Type="http://schemas.openxmlformats.org/officeDocument/2006/relationships/oleObject" Target="../embeddings/oleObject47.bin"/><Relationship Id="rId4" Type="http://schemas.openxmlformats.org/officeDocument/2006/relationships/image" Target="../media/image113.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8" Type="http://schemas.openxmlformats.org/officeDocument/2006/relationships/image" Target="../media/image118.wmf"/><Relationship Id="rId13" Type="http://schemas.openxmlformats.org/officeDocument/2006/relationships/slide" Target="slide77.xml"/><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120.wmf"/><Relationship Id="rId2" Type="http://schemas.openxmlformats.org/officeDocument/2006/relationships/slideLayout" Target="../slideLayouts/slideLayout23.xml"/><Relationship Id="rId1" Type="http://schemas.openxmlformats.org/officeDocument/2006/relationships/vmlDrawing" Target="../drawings/vmlDrawing29.vml"/><Relationship Id="rId6" Type="http://schemas.openxmlformats.org/officeDocument/2006/relationships/image" Target="../media/image117.w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119.wmf"/><Relationship Id="rId4" Type="http://schemas.openxmlformats.org/officeDocument/2006/relationships/image" Target="../media/image116.wmf"/><Relationship Id="rId9" Type="http://schemas.openxmlformats.org/officeDocument/2006/relationships/oleObject" Target="../embeddings/oleObject51.bin"/></Relationships>
</file>

<file path=ppt/slides/_rels/slide6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3.xml"/><Relationship Id="rId4" Type="http://schemas.openxmlformats.org/officeDocument/2006/relationships/image" Target="../media/image123.png"/></Relationships>
</file>

<file path=ppt/slides/_rels/slide7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6.png"/><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3.xml"/><Relationship Id="rId4" Type="http://schemas.openxmlformats.org/officeDocument/2006/relationships/image" Target="../media/image127.png"/></Relationships>
</file>

<file path=ppt/slides/_rels/slide75.x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23.xml"/><Relationship Id="rId1" Type="http://schemas.openxmlformats.org/officeDocument/2006/relationships/vmlDrawing" Target="../drawings/vmlDrawing30.vml"/><Relationship Id="rId6" Type="http://schemas.openxmlformats.org/officeDocument/2006/relationships/image" Target="../media/image119.wmf"/><Relationship Id="rId5" Type="http://schemas.openxmlformats.org/officeDocument/2006/relationships/oleObject" Target="../embeddings/oleObject54.bin"/><Relationship Id="rId10" Type="http://schemas.openxmlformats.org/officeDocument/2006/relationships/image" Target="../media/image130.wmf"/><Relationship Id="rId4" Type="http://schemas.openxmlformats.org/officeDocument/2006/relationships/image" Target="../media/image128.wmf"/><Relationship Id="rId9" Type="http://schemas.openxmlformats.org/officeDocument/2006/relationships/oleObject" Target="../embeddings/oleObject56.bin"/></Relationships>
</file>

<file path=ppt/slides/_rels/slide7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3.xml"/><Relationship Id="rId5" Type="http://schemas.openxmlformats.org/officeDocument/2006/relationships/image" Target="../media/image131.png"/><Relationship Id="rId4" Type="http://schemas.openxmlformats.org/officeDocument/2006/relationships/image" Target="../media/image127.png"/></Relationships>
</file>

<file path=ppt/slides/_rels/slide7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21.png"/><Relationship Id="rId1" Type="http://schemas.openxmlformats.org/officeDocument/2006/relationships/slideLayout" Target="../slideLayouts/slideLayout23.xml"/><Relationship Id="rId4" Type="http://schemas.openxmlformats.org/officeDocument/2006/relationships/image" Target="../media/image133.png"/></Relationships>
</file>

<file path=ppt/slides/_rels/slide78.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jpeg"/><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4.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37.jpeg"/><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9.jpeg"/><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0.jpeg"/><Relationship Id="rId1" Type="http://schemas.openxmlformats.org/officeDocument/2006/relationships/slideLayout" Target="../slideLayouts/slideLayout23.xml"/><Relationship Id="rId4" Type="http://schemas.openxmlformats.org/officeDocument/2006/relationships/image" Target="../media/image137.jpeg"/></Relationships>
</file>

<file path=ppt/slides/_rels/slide83.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43.jpeg"/><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image" Target="../media/image136.jpeg"/><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5.jpeg"/><Relationship Id="rId1" Type="http://schemas.openxmlformats.org/officeDocument/2006/relationships/slideLayout" Target="../slideLayouts/slideLayout23.xml"/><Relationship Id="rId4" Type="http://schemas.openxmlformats.org/officeDocument/2006/relationships/image" Target="../media/image137.jpeg"/></Relationships>
</file>

<file path=ppt/slides/_rels/slide87.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image" Target="../media/image146.jpeg"/><Relationship Id="rId1" Type="http://schemas.openxmlformats.org/officeDocument/2006/relationships/slideLayout" Target="../slideLayouts/slideLayout23.xml"/><Relationship Id="rId4" Type="http://schemas.openxmlformats.org/officeDocument/2006/relationships/image" Target="../media/image148.jpeg"/></Relationships>
</file>

<file path=ppt/slides/_rels/slide88.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image" Target="../media/image135.jpeg"/><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50.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image" Target="../media/image151.jpeg"/><Relationship Id="rId1" Type="http://schemas.openxmlformats.org/officeDocument/2006/relationships/slideLayout" Target="../slideLayouts/slideLayout23.xml"/><Relationship Id="rId5" Type="http://schemas.openxmlformats.org/officeDocument/2006/relationships/image" Target="../media/image154.jpeg"/><Relationship Id="rId4" Type="http://schemas.openxmlformats.org/officeDocument/2006/relationships/image" Target="../media/image15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178459.jpg"/>
          <p:cNvPicPr>
            <a:picLocks noGrp="1" noChangeAspect="1"/>
          </p:cNvPicPr>
          <p:nvPr>
            <p:ph type="pic" sz="quarter" idx="11"/>
          </p:nvPr>
        </p:nvPicPr>
        <p:blipFill>
          <a:blip r:embed="rId3" cstate="print"/>
          <a:srcRect l="6255" r="6255"/>
          <a:stretch>
            <a:fillRect/>
          </a:stretch>
        </p:blipFill>
        <p:spPr/>
      </p:pic>
      <p:sp>
        <p:nvSpPr>
          <p:cNvPr id="5" name="Text Placeholder 4"/>
          <p:cNvSpPr>
            <a:spLocks noGrp="1"/>
          </p:cNvSpPr>
          <p:nvPr>
            <p:ph type="body" sz="quarter" idx="10"/>
          </p:nvPr>
        </p:nvSpPr>
        <p:spPr/>
        <p:txBody>
          <a:bodyPr/>
          <a:lstStyle/>
          <a:p>
            <a:pPr>
              <a:spcBef>
                <a:spcPts val="0"/>
              </a:spcBef>
            </a:pPr>
            <a:endParaRPr lang="en-AU" sz="2400" b="1" dirty="0" smtClean="0"/>
          </a:p>
          <a:p>
            <a:pPr>
              <a:spcBef>
                <a:spcPts val="0"/>
              </a:spcBef>
            </a:pPr>
            <a:endParaRPr lang="en-AU" sz="2400" b="1" dirty="0"/>
          </a:p>
          <a:p>
            <a:pPr>
              <a:spcBef>
                <a:spcPts val="0"/>
              </a:spcBef>
            </a:pPr>
            <a:r>
              <a:rPr lang="id-ID" sz="2400" b="1" dirty="0" smtClean="0"/>
              <a:t>Pengolahan Citra</a:t>
            </a:r>
            <a:r>
              <a:rPr lang="en-US" sz="2400" b="1" dirty="0" smtClean="0"/>
              <a:t> - </a:t>
            </a:r>
            <a:r>
              <a:rPr lang="en-US" sz="2400" b="1" dirty="0" err="1" smtClean="0"/>
              <a:t>Pertemuan</a:t>
            </a:r>
            <a:r>
              <a:rPr lang="en-US" sz="2400" b="1" dirty="0" smtClean="0"/>
              <a:t> III – Image Enhancement</a:t>
            </a:r>
          </a:p>
          <a:p>
            <a:pPr>
              <a:spcBef>
                <a:spcPts val="0"/>
              </a:spcBef>
            </a:pPr>
            <a:r>
              <a:rPr lang="en-US" sz="2400" dirty="0"/>
              <a:t>Nana </a:t>
            </a:r>
            <a:r>
              <a:rPr lang="en-US" sz="2400" dirty="0" err="1" smtClean="0"/>
              <a:t>Ramadijanti</a:t>
            </a:r>
            <a:endParaRPr lang="en-US" sz="2400" dirty="0" smtClean="0"/>
          </a:p>
          <a:p>
            <a:pPr>
              <a:spcBef>
                <a:spcPts val="0"/>
              </a:spcBef>
            </a:pPr>
            <a:r>
              <a:rPr lang="id-ID" sz="1600" dirty="0"/>
              <a:t>Politeknik Elektronika Negeri Surabaya</a:t>
            </a:r>
            <a:endParaRPr lang="en-US" sz="1600" dirty="0"/>
          </a:p>
          <a:p>
            <a:pPr>
              <a:spcBef>
                <a:spcPts val="0"/>
              </a:spcBef>
            </a:pPr>
            <a:endParaRPr lang="id-ID" sz="2400" dirty="0"/>
          </a:p>
          <a:p>
            <a:pPr>
              <a:spcBef>
                <a:spcPts val="0"/>
              </a:spcBef>
            </a:pPr>
            <a:endParaRPr lang="en-US" sz="3200" b="1" dirty="0"/>
          </a:p>
        </p:txBody>
      </p:sp>
      <p:pic>
        <p:nvPicPr>
          <p:cNvPr id="6" name="Picture 4" descr="C:\Users\User\Pictures\Logo_PEN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4437112"/>
            <a:ext cx="1219200" cy="914399"/>
          </a:xfrm>
          <a:prstGeom prst="rect">
            <a:avLst/>
          </a:prstGeom>
          <a:solidFill>
            <a:schemeClr val="accent3">
              <a:lumMod val="60000"/>
              <a:lumOff val="40000"/>
            </a:schemeClr>
          </a:solidFill>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BanjoBeetleHisto"/>
          <p:cNvPicPr>
            <a:picLocks noChangeAspect="1" noChangeArrowheads="1"/>
          </p:cNvPicPr>
          <p:nvPr/>
        </p:nvPicPr>
        <p:blipFill>
          <a:blip r:embed="rId2" cstate="print"/>
          <a:srcRect/>
          <a:stretch>
            <a:fillRect/>
          </a:stretch>
        </p:blipFill>
        <p:spPr bwMode="auto">
          <a:xfrm>
            <a:off x="4038600" y="1674813"/>
            <a:ext cx="4573588" cy="4573587"/>
          </a:xfrm>
          <a:prstGeom prst="rect">
            <a:avLst/>
          </a:prstGeom>
          <a:noFill/>
        </p:spPr>
      </p:pic>
      <p:sp>
        <p:nvSpPr>
          <p:cNvPr id="87043" name="Rectangle 3"/>
          <p:cNvSpPr>
            <a:spLocks noGrp="1" noChangeArrowheads="1"/>
          </p:cNvSpPr>
          <p:nvPr>
            <p:ph type="title"/>
          </p:nvPr>
        </p:nvSpPr>
        <p:spPr>
          <a:xfrm>
            <a:off x="457200" y="1143000"/>
            <a:ext cx="7772400" cy="579438"/>
          </a:xfrm>
        </p:spPr>
        <p:txBody>
          <a:bodyPr>
            <a:spAutoFit/>
          </a:bodyPr>
          <a:lstStyle/>
          <a:p>
            <a:r>
              <a:rPr lang="en-US" sz="3200"/>
              <a:t>The Histogram of a Grayscale Image</a:t>
            </a:r>
          </a:p>
        </p:txBody>
      </p:sp>
      <p:pic>
        <p:nvPicPr>
          <p:cNvPr id="87044" name="Picture 4" descr="BanjoBeetleLevels"/>
          <p:cNvPicPr>
            <a:picLocks noChangeAspect="1" noChangeArrowheads="1"/>
          </p:cNvPicPr>
          <p:nvPr/>
        </p:nvPicPr>
        <p:blipFill>
          <a:blip r:embed="rId3" cstate="print"/>
          <a:srcRect/>
          <a:stretch>
            <a:fillRect/>
          </a:stretch>
        </p:blipFill>
        <p:spPr bwMode="auto">
          <a:xfrm>
            <a:off x="635000" y="1825625"/>
            <a:ext cx="3165475" cy="3165475"/>
          </a:xfrm>
          <a:prstGeom prst="rect">
            <a:avLst/>
          </a:prstGeom>
          <a:noFill/>
        </p:spPr>
      </p:pic>
      <p:sp>
        <p:nvSpPr>
          <p:cNvPr id="87045" name="Text Box 5"/>
          <p:cNvSpPr txBox="1">
            <a:spLocks noChangeAspect="1" noChangeArrowheads="1"/>
          </p:cNvSpPr>
          <p:nvPr/>
        </p:nvSpPr>
        <p:spPr bwMode="auto">
          <a:xfrm>
            <a:off x="533400" y="5181600"/>
            <a:ext cx="3306763" cy="581025"/>
          </a:xfrm>
          <a:prstGeom prst="rect">
            <a:avLst/>
          </a:prstGeom>
          <a:noFill/>
          <a:ln w="9525">
            <a:noFill/>
            <a:miter lim="800000"/>
            <a:headEnd/>
            <a:tailEnd/>
          </a:ln>
          <a:effectLst/>
        </p:spPr>
        <p:txBody>
          <a:bodyPr>
            <a:spAutoFit/>
          </a:bodyPr>
          <a:lstStyle/>
          <a:p>
            <a:r>
              <a:rPr lang="en-US" sz="1600" dirty="0">
                <a:solidFill>
                  <a:schemeClr val="tx1"/>
                </a:solidFill>
              </a:rPr>
              <a:t>Plot of histogram:  </a:t>
            </a:r>
          </a:p>
          <a:p>
            <a:r>
              <a:rPr lang="en-US" sz="1600" dirty="0" err="1" smtClean="0">
                <a:solidFill>
                  <a:schemeClr val="tx1"/>
                </a:solidFill>
              </a:rPr>
              <a:t>Jumlah</a:t>
            </a:r>
            <a:r>
              <a:rPr lang="en-US" sz="1600" dirty="0" smtClean="0">
                <a:solidFill>
                  <a:schemeClr val="tx1"/>
                </a:solidFill>
              </a:rPr>
              <a:t> </a:t>
            </a:r>
            <a:r>
              <a:rPr lang="en-US" sz="1600" dirty="0" err="1" smtClean="0">
                <a:solidFill>
                  <a:schemeClr val="tx1"/>
                </a:solidFill>
              </a:rPr>
              <a:t>piksel</a:t>
            </a:r>
            <a:r>
              <a:rPr lang="en-US" sz="1600" dirty="0" smtClean="0">
                <a:solidFill>
                  <a:schemeClr val="tx1"/>
                </a:solidFill>
              </a:rPr>
              <a:t> </a:t>
            </a:r>
            <a:r>
              <a:rPr lang="en-US" sz="1600" dirty="0" err="1" smtClean="0">
                <a:solidFill>
                  <a:schemeClr val="tx1"/>
                </a:solidFill>
              </a:rPr>
              <a:t>dengan</a:t>
            </a:r>
            <a:r>
              <a:rPr lang="en-US" sz="1600" dirty="0" smtClean="0">
                <a:solidFill>
                  <a:schemeClr val="tx1"/>
                </a:solidFill>
              </a:rPr>
              <a:t> </a:t>
            </a:r>
            <a:r>
              <a:rPr lang="en-US" sz="1600" dirty="0" err="1" smtClean="0">
                <a:solidFill>
                  <a:schemeClr val="tx1"/>
                </a:solidFill>
              </a:rPr>
              <a:t>intensitas</a:t>
            </a:r>
            <a:r>
              <a:rPr lang="en-US" sz="1600" dirty="0" smtClean="0">
                <a:solidFill>
                  <a:schemeClr val="tx1"/>
                </a:solidFill>
              </a:rPr>
              <a:t> </a:t>
            </a:r>
            <a:r>
              <a:rPr lang="en-US" sz="1600" i="1" dirty="0" smtClean="0">
                <a:solidFill>
                  <a:schemeClr val="tx1"/>
                </a:solidFill>
                <a:latin typeface="Times New Roman" pitchFamily="18" charset="0"/>
              </a:rPr>
              <a:t>g</a:t>
            </a:r>
            <a:r>
              <a:rPr lang="en-US" sz="1600" dirty="0" smtClean="0">
                <a:solidFill>
                  <a:schemeClr val="tx1"/>
                </a:solidFill>
              </a:rPr>
              <a:t> </a:t>
            </a:r>
            <a:endParaRPr lang="en-US" sz="1600" dirty="0">
              <a:solidFill>
                <a:schemeClr val="tx1"/>
              </a:solidFill>
            </a:endParaRPr>
          </a:p>
        </p:txBody>
      </p:sp>
      <p:sp>
        <p:nvSpPr>
          <p:cNvPr id="87046" name="Text Box 6"/>
          <p:cNvSpPr txBox="1">
            <a:spLocks noChangeArrowheads="1"/>
          </p:cNvSpPr>
          <p:nvPr/>
        </p:nvSpPr>
        <p:spPr bwMode="auto">
          <a:xfrm>
            <a:off x="4114800" y="1720850"/>
            <a:ext cx="1447800" cy="1508105"/>
          </a:xfrm>
          <a:prstGeom prst="rect">
            <a:avLst/>
          </a:prstGeom>
          <a:noFill/>
          <a:ln w="9525">
            <a:noFill/>
            <a:miter lim="800000"/>
            <a:headEnd/>
            <a:tailEnd/>
          </a:ln>
          <a:effectLst/>
        </p:spPr>
        <p:txBody>
          <a:bodyPr>
            <a:spAutoFit/>
          </a:bodyPr>
          <a:lstStyle/>
          <a:p>
            <a:r>
              <a:rPr lang="en-US" sz="1800" dirty="0" err="1" smtClean="0">
                <a:solidFill>
                  <a:schemeClr val="tx1"/>
                </a:solidFill>
              </a:rPr>
              <a:t>Piksel</a:t>
            </a:r>
            <a:r>
              <a:rPr lang="en-US" sz="1800" dirty="0" smtClean="0">
                <a:solidFill>
                  <a:schemeClr val="tx1"/>
                </a:solidFill>
              </a:rPr>
              <a:t> </a:t>
            </a:r>
            <a:r>
              <a:rPr lang="en-US" sz="1800" dirty="0" err="1" smtClean="0">
                <a:solidFill>
                  <a:schemeClr val="tx1"/>
                </a:solidFill>
              </a:rPr>
              <a:t>dengan</a:t>
            </a:r>
            <a:r>
              <a:rPr lang="en-US" sz="1800" dirty="0" smtClean="0">
                <a:solidFill>
                  <a:schemeClr val="tx1"/>
                </a:solidFill>
              </a:rPr>
              <a:t> </a:t>
            </a:r>
            <a:r>
              <a:rPr lang="en-US" sz="1800" dirty="0" err="1" smtClean="0">
                <a:solidFill>
                  <a:schemeClr val="tx1"/>
                </a:solidFill>
              </a:rPr>
              <a:t>tanda</a:t>
            </a:r>
            <a:r>
              <a:rPr lang="en-US" sz="1800" dirty="0" smtClean="0">
                <a:solidFill>
                  <a:schemeClr val="tx1"/>
                </a:solidFill>
              </a:rPr>
              <a:t> </a:t>
            </a:r>
            <a:r>
              <a:rPr lang="en-US" sz="1800" dirty="0" err="1" smtClean="0">
                <a:solidFill>
                  <a:schemeClr val="tx1"/>
                </a:solidFill>
              </a:rPr>
              <a:t>hitam</a:t>
            </a:r>
            <a:r>
              <a:rPr lang="en-US" sz="1800" dirty="0" smtClean="0">
                <a:solidFill>
                  <a:schemeClr val="tx1"/>
                </a:solidFill>
              </a:rPr>
              <a:t> with </a:t>
            </a:r>
            <a:r>
              <a:rPr lang="en-US" sz="1800" dirty="0">
                <a:solidFill>
                  <a:schemeClr val="tx1"/>
                </a:solidFill>
              </a:rPr>
              <a:t>intensity </a:t>
            </a:r>
            <a:r>
              <a:rPr lang="en-US" sz="2000" i="1" dirty="0">
                <a:solidFill>
                  <a:schemeClr val="tx1"/>
                </a:solidFill>
                <a:latin typeface="Times New Roman" pitchFamily="18" charset="0"/>
              </a:rPr>
              <a:t>g</a:t>
            </a:r>
          </a:p>
        </p:txBody>
      </p:sp>
      <p:sp>
        <p:nvSpPr>
          <p:cNvPr id="87048" name="Oval 8"/>
          <p:cNvSpPr>
            <a:spLocks noChangeArrowheads="1"/>
          </p:cNvSpPr>
          <p:nvPr/>
        </p:nvSpPr>
        <p:spPr bwMode="auto">
          <a:xfrm>
            <a:off x="3429000" y="3200400"/>
            <a:ext cx="381000" cy="228600"/>
          </a:xfrm>
          <a:prstGeom prst="ellipse">
            <a:avLst/>
          </a:prstGeom>
          <a:noFill/>
          <a:ln w="28575">
            <a:solidFill>
              <a:srgbClr val="FF0000"/>
            </a:solidFill>
            <a:round/>
            <a:headEnd/>
            <a:tailEnd/>
          </a:ln>
          <a:effectLst/>
        </p:spPr>
        <p:txBody>
          <a:bodyPr wrap="none" anchor="ctr">
            <a:spAutoFit/>
          </a:bodyPr>
          <a:lstStyle/>
          <a:p>
            <a:endParaRPr lang="en-US"/>
          </a:p>
        </p:txBody>
      </p:sp>
      <p:sp>
        <p:nvSpPr>
          <p:cNvPr id="87049" name="Line 9"/>
          <p:cNvSpPr>
            <a:spLocks noChangeShapeType="1"/>
          </p:cNvSpPr>
          <p:nvPr/>
        </p:nvSpPr>
        <p:spPr bwMode="auto">
          <a:xfrm>
            <a:off x="3810000" y="3352800"/>
            <a:ext cx="2362200" cy="1371600"/>
          </a:xfrm>
          <a:prstGeom prst="line">
            <a:avLst/>
          </a:prstGeom>
          <a:noFill/>
          <a:ln w="28575">
            <a:solidFill>
              <a:srgbClr val="FF0000"/>
            </a:solidFill>
            <a:round/>
            <a:headEnd/>
            <a:tailEnd type="triangle" w="med" len="med"/>
          </a:ln>
          <a:effectLst/>
        </p:spPr>
        <p:txBody>
          <a:bodyPr anchor="ctr">
            <a:spAutoFit/>
          </a:bodyPr>
          <a:lstStyle/>
          <a:p>
            <a:endParaRPr lang="en-US"/>
          </a:p>
        </p:txBody>
      </p:sp>
      <p:sp>
        <p:nvSpPr>
          <p:cNvPr id="87050" name="Oval 10"/>
          <p:cNvSpPr>
            <a:spLocks noChangeArrowheads="1"/>
          </p:cNvSpPr>
          <p:nvPr/>
        </p:nvSpPr>
        <p:spPr bwMode="auto">
          <a:xfrm>
            <a:off x="1111250" y="2438400"/>
            <a:ext cx="381000" cy="228600"/>
          </a:xfrm>
          <a:prstGeom prst="ellipse">
            <a:avLst/>
          </a:prstGeom>
          <a:noFill/>
          <a:ln w="28575">
            <a:solidFill>
              <a:srgbClr val="FF0000"/>
            </a:solidFill>
            <a:round/>
            <a:headEnd/>
            <a:tailEnd/>
          </a:ln>
          <a:effectLst/>
        </p:spPr>
        <p:txBody>
          <a:bodyPr wrap="none" anchor="ctr">
            <a:spAutoFit/>
          </a:bodyPr>
          <a:lstStyle/>
          <a:p>
            <a:endParaRPr lang="en-US"/>
          </a:p>
        </p:txBody>
      </p:sp>
      <p:sp>
        <p:nvSpPr>
          <p:cNvPr id="87051" name="Line 11"/>
          <p:cNvSpPr>
            <a:spLocks noChangeShapeType="1"/>
          </p:cNvSpPr>
          <p:nvPr/>
        </p:nvSpPr>
        <p:spPr bwMode="auto">
          <a:xfrm>
            <a:off x="1447800" y="2622550"/>
            <a:ext cx="2667000" cy="2178050"/>
          </a:xfrm>
          <a:prstGeom prst="line">
            <a:avLst/>
          </a:prstGeom>
          <a:noFill/>
          <a:ln w="28575">
            <a:solidFill>
              <a:srgbClr val="FF0000"/>
            </a:solidFill>
            <a:round/>
            <a:headEnd/>
            <a:tailEnd type="triangle" w="med" len="med"/>
          </a:ln>
          <a:effectLst/>
        </p:spPr>
        <p:txBody>
          <a:bodyPr anchor="ctr">
            <a:spAutoFit/>
          </a:bodyPr>
          <a:lstStyle/>
          <a:p>
            <a:endParaRPr lang="en-US"/>
          </a:p>
        </p:txBody>
      </p:sp>
      <p:sp>
        <p:nvSpPr>
          <p:cNvPr id="87052" name="Oval 12"/>
          <p:cNvSpPr>
            <a:spLocks noChangeArrowheads="1"/>
          </p:cNvSpPr>
          <p:nvPr/>
        </p:nvSpPr>
        <p:spPr bwMode="auto">
          <a:xfrm>
            <a:off x="3405188" y="3986213"/>
            <a:ext cx="381000" cy="228600"/>
          </a:xfrm>
          <a:prstGeom prst="ellipse">
            <a:avLst/>
          </a:prstGeom>
          <a:noFill/>
          <a:ln w="28575">
            <a:solidFill>
              <a:srgbClr val="FF0000"/>
            </a:solidFill>
            <a:round/>
            <a:headEnd/>
            <a:tailEnd/>
          </a:ln>
          <a:effectLst/>
        </p:spPr>
        <p:txBody>
          <a:bodyPr wrap="none" anchor="ctr">
            <a:spAutoFit/>
          </a:bodyPr>
          <a:lstStyle/>
          <a:p>
            <a:endParaRPr lang="en-US"/>
          </a:p>
        </p:txBody>
      </p:sp>
      <p:sp>
        <p:nvSpPr>
          <p:cNvPr id="87053" name="Line 13"/>
          <p:cNvSpPr>
            <a:spLocks noChangeShapeType="1"/>
          </p:cNvSpPr>
          <p:nvPr/>
        </p:nvSpPr>
        <p:spPr bwMode="auto">
          <a:xfrm flipV="1">
            <a:off x="3741738" y="1905000"/>
            <a:ext cx="3497262" cy="2125663"/>
          </a:xfrm>
          <a:prstGeom prst="line">
            <a:avLst/>
          </a:prstGeom>
          <a:noFill/>
          <a:ln w="28575">
            <a:solidFill>
              <a:srgbClr val="FF0000"/>
            </a:solidFill>
            <a:round/>
            <a:headEnd/>
            <a:tailEnd type="triangle" w="med" len="med"/>
          </a:ln>
          <a:effectLst/>
        </p:spPr>
        <p:txBody>
          <a:bodyPr anchor="ctr">
            <a:spAutoFit/>
          </a:bodyPr>
          <a:lstStyle/>
          <a:p>
            <a:endParaRPr lang="en-US"/>
          </a:p>
        </p:txBody>
      </p:sp>
      <p:sp>
        <p:nvSpPr>
          <p:cNvPr id="87054" name="Line 14"/>
          <p:cNvSpPr>
            <a:spLocks noChangeShapeType="1"/>
          </p:cNvSpPr>
          <p:nvPr/>
        </p:nvSpPr>
        <p:spPr bwMode="auto">
          <a:xfrm>
            <a:off x="609600" y="5867400"/>
            <a:ext cx="3124200" cy="0"/>
          </a:xfrm>
          <a:prstGeom prst="line">
            <a:avLst/>
          </a:prstGeom>
          <a:noFill/>
          <a:ln w="28575">
            <a:solidFill>
              <a:srgbClr val="FF0000"/>
            </a:solidFill>
            <a:round/>
            <a:headEnd/>
            <a:tailEnd type="triangle" w="med" len="med"/>
          </a:ln>
          <a:effectLst/>
        </p:spPr>
        <p:txBody>
          <a:bodyPr anchor="ctr">
            <a:spAutoFit/>
          </a:bodyPr>
          <a:lstStyle/>
          <a:p>
            <a:endParaRPr lang="en-US"/>
          </a:p>
        </p:txBody>
      </p:sp>
    </p:spTree>
    <p:extLst>
      <p:ext uri="{BB962C8B-B14F-4D97-AF65-F5344CB8AC3E}">
        <p14:creationId xmlns:p14="http://schemas.microsoft.com/office/powerpoint/2010/main" val="3225922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4" name="Picture 10" descr="templ150 gray"/>
          <p:cNvPicPr>
            <a:picLocks noChangeAspect="1" noChangeArrowheads="1"/>
          </p:cNvPicPr>
          <p:nvPr/>
        </p:nvPicPr>
        <p:blipFill>
          <a:blip r:embed="rId3" cstate="print"/>
          <a:srcRect/>
          <a:stretch>
            <a:fillRect/>
          </a:stretch>
        </p:blipFill>
        <p:spPr bwMode="auto">
          <a:xfrm>
            <a:off x="457200" y="1981200"/>
            <a:ext cx="5443538" cy="3657600"/>
          </a:xfrm>
          <a:prstGeom prst="rect">
            <a:avLst/>
          </a:prstGeom>
          <a:noFill/>
          <a:ln w="9525">
            <a:solidFill>
              <a:schemeClr val="tx1"/>
            </a:solidFill>
            <a:miter lim="800000"/>
            <a:headEnd/>
            <a:tailEnd/>
          </a:ln>
        </p:spPr>
      </p:pic>
      <p:graphicFrame>
        <p:nvGraphicFramePr>
          <p:cNvPr id="82948" name="Object 4"/>
          <p:cNvGraphicFramePr>
            <a:graphicFrameLocks noChangeAspect="1"/>
          </p:cNvGraphicFramePr>
          <p:nvPr/>
        </p:nvGraphicFramePr>
        <p:xfrm>
          <a:off x="6040438" y="1965325"/>
          <a:ext cx="2776537" cy="1123950"/>
        </p:xfrm>
        <a:graphic>
          <a:graphicData uri="http://schemas.openxmlformats.org/presentationml/2006/ole">
            <mc:AlternateContent xmlns:mc="http://schemas.openxmlformats.org/markup-compatibility/2006">
              <mc:Choice xmlns:v="urn:schemas-microsoft-com:vml" Requires="v">
                <p:oleObj spid="_x0000_s90123" name="Equation" r:id="rId4" imgW="1663700" imgH="673100" progId="Equation.3">
                  <p:embed/>
                </p:oleObj>
              </mc:Choice>
              <mc:Fallback>
                <p:oleObj name="Equation" r:id="rId4" imgW="1663700" imgH="673100" progId="Equation.3">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0438" y="1965325"/>
                        <a:ext cx="2776537" cy="1123950"/>
                      </a:xfrm>
                      <a:prstGeom prst="rect">
                        <a:avLst/>
                      </a:prstGeom>
                      <a:solidFill>
                        <a:srgbClr val="FFFF99"/>
                      </a:solidFill>
                      <a:effectLst>
                        <a:outerShdw dist="107763" dir="2700000" algn="ctr" rotWithShape="0">
                          <a:schemeClr val="tx1">
                            <a:alpha val="50000"/>
                          </a:schemeClr>
                        </a:outerShdw>
                      </a:effectLst>
                    </p:spPr>
                  </p:pic>
                </p:oleObj>
              </mc:Fallback>
            </mc:AlternateContent>
          </a:graphicData>
        </a:graphic>
      </p:graphicFrame>
      <p:grpSp>
        <p:nvGrpSpPr>
          <p:cNvPr id="82949" name="Group 5"/>
          <p:cNvGrpSpPr>
            <a:grpSpLocks/>
          </p:cNvGrpSpPr>
          <p:nvPr/>
        </p:nvGrpSpPr>
        <p:grpSpPr bwMode="auto">
          <a:xfrm>
            <a:off x="5589588" y="3657600"/>
            <a:ext cx="3021012" cy="2466975"/>
            <a:chOff x="3521" y="2304"/>
            <a:chExt cx="1903" cy="1554"/>
          </a:xfrm>
        </p:grpSpPr>
        <p:sp>
          <p:nvSpPr>
            <p:cNvPr id="82950" name="Rectangle 6"/>
            <p:cNvSpPr>
              <a:spLocks noChangeArrowheads="1"/>
            </p:cNvSpPr>
            <p:nvPr/>
          </p:nvSpPr>
          <p:spPr bwMode="auto">
            <a:xfrm>
              <a:off x="3521" y="2304"/>
              <a:ext cx="1899" cy="1553"/>
            </a:xfrm>
            <a:prstGeom prst="rect">
              <a:avLst/>
            </a:prstGeom>
            <a:solidFill>
              <a:schemeClr val="bg1"/>
            </a:solidFill>
            <a:ln w="9525">
              <a:noFill/>
              <a:miter lim="800000"/>
              <a:headEnd/>
              <a:tailEnd/>
            </a:ln>
            <a:effectLst>
              <a:outerShdw dist="107763" dir="2700000" algn="ctr" rotWithShape="0">
                <a:schemeClr val="tx1">
                  <a:alpha val="50000"/>
                </a:schemeClr>
              </a:outerShdw>
            </a:effectLst>
          </p:spPr>
          <p:txBody>
            <a:bodyPr wrap="none" anchor="ctr"/>
            <a:lstStyle/>
            <a:p>
              <a:endParaRPr lang="en-US"/>
            </a:p>
          </p:txBody>
        </p:sp>
        <p:pic>
          <p:nvPicPr>
            <p:cNvPr id="82951" name="Picture 7" descr="templ grayscale histogram"/>
            <p:cNvPicPr>
              <a:picLocks noChangeAspect="1" noChangeArrowheads="1"/>
            </p:cNvPicPr>
            <p:nvPr/>
          </p:nvPicPr>
          <p:blipFill>
            <a:blip r:embed="rId6" cstate="print"/>
            <a:srcRect r="18506"/>
            <a:stretch>
              <a:fillRect/>
            </a:stretch>
          </p:blipFill>
          <p:spPr bwMode="auto">
            <a:xfrm>
              <a:off x="3521" y="2304"/>
              <a:ext cx="1903" cy="1554"/>
            </a:xfrm>
            <a:prstGeom prst="rect">
              <a:avLst/>
            </a:prstGeom>
            <a:noFill/>
          </p:spPr>
        </p:pic>
        <p:sp>
          <p:nvSpPr>
            <p:cNvPr id="82952" name="Text Box 8"/>
            <p:cNvSpPr txBox="1">
              <a:spLocks noChangeArrowheads="1"/>
            </p:cNvSpPr>
            <p:nvPr/>
          </p:nvSpPr>
          <p:spPr bwMode="auto">
            <a:xfrm>
              <a:off x="4022" y="2334"/>
              <a:ext cx="402" cy="144"/>
            </a:xfrm>
            <a:prstGeom prst="rect">
              <a:avLst/>
            </a:prstGeom>
            <a:solidFill>
              <a:srgbClr val="C0C0C0"/>
            </a:solidFill>
            <a:ln w="9525">
              <a:noFill/>
              <a:miter lim="800000"/>
              <a:headEnd/>
              <a:tailEnd/>
            </a:ln>
            <a:effectLst/>
          </p:spPr>
          <p:txBody>
            <a:bodyPr wrap="none" lIns="45720" rIns="45720">
              <a:spAutoFit/>
            </a:bodyPr>
            <a:lstStyle/>
            <a:p>
              <a:r>
                <a:rPr lang="en-US" sz="900">
                  <a:solidFill>
                    <a:schemeClr val="tx1"/>
                  </a:solidFill>
                </a:rPr>
                <a:t>Luminosity</a:t>
              </a:r>
            </a:p>
          </p:txBody>
        </p:sp>
      </p:grpSp>
      <p:sp>
        <p:nvSpPr>
          <p:cNvPr id="82956" name="Rectangle 12"/>
          <p:cNvSpPr>
            <a:spLocks noGrp="1" noChangeArrowheads="1"/>
          </p:cNvSpPr>
          <p:nvPr>
            <p:ph type="title"/>
          </p:nvPr>
        </p:nvSpPr>
        <p:spPr>
          <a:xfrm>
            <a:off x="457200" y="1143000"/>
            <a:ext cx="7772400" cy="641350"/>
          </a:xfrm>
          <a:noFill/>
          <a:ln/>
        </p:spPr>
        <p:txBody>
          <a:bodyPr lIns="92075" tIns="46038" rIns="92075" bIns="46038">
            <a:spAutoFit/>
          </a:bodyPr>
          <a:lstStyle/>
          <a:p>
            <a:r>
              <a:rPr lang="en-US" sz="3600"/>
              <a:t>The Histogram of a Grayscale Image</a:t>
            </a:r>
          </a:p>
        </p:txBody>
      </p:sp>
    </p:spTree>
    <p:extLst>
      <p:ext uri="{BB962C8B-B14F-4D97-AF65-F5344CB8AC3E}">
        <p14:creationId xmlns:p14="http://schemas.microsoft.com/office/powerpoint/2010/main" val="521107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ChangeArrowheads="1"/>
          </p:cNvSpPr>
          <p:nvPr/>
        </p:nvSpPr>
        <p:spPr bwMode="auto">
          <a:xfrm>
            <a:off x="1447800" y="2057400"/>
            <a:ext cx="6553200" cy="3473450"/>
          </a:xfrm>
          <a:prstGeom prst="rect">
            <a:avLst/>
          </a:prstGeom>
          <a:solidFill>
            <a:srgbClr val="EFFFEF"/>
          </a:solidFill>
          <a:ln w="9525">
            <a:noFill/>
            <a:miter lim="800000"/>
            <a:headEnd/>
            <a:tailEnd/>
          </a:ln>
          <a:effectLst>
            <a:outerShdw dist="107763" dir="2700000" algn="ctr" rotWithShape="0">
              <a:schemeClr val="tx1">
                <a:alpha val="50000"/>
              </a:schemeClr>
            </a:outerShdw>
          </a:effectLst>
        </p:spPr>
        <p:txBody>
          <a:bodyPr lIns="92075" tIns="46038" rIns="92075" bIns="46038">
            <a:spAutoFit/>
          </a:bodyPr>
          <a:lstStyle/>
          <a:p>
            <a:pPr marL="342900" indent="-342900">
              <a:spcBef>
                <a:spcPct val="20000"/>
              </a:spcBef>
              <a:buClr>
                <a:schemeClr val="tx1"/>
              </a:buClr>
              <a:buSzPct val="50000"/>
              <a:buFont typeface="Monotype Sorts" pitchFamily="2" charset="2"/>
              <a:buChar char="l"/>
            </a:pPr>
            <a:r>
              <a:rPr lang="en-US" sz="2000">
                <a:solidFill>
                  <a:schemeClr val="tx1"/>
                </a:solidFill>
                <a:latin typeface="Times New Roman" pitchFamily="18" charset="0"/>
              </a:rPr>
              <a:t>If I is a 3-band image (truecolor, 24-bit)</a:t>
            </a:r>
          </a:p>
          <a:p>
            <a:pPr marL="342900" indent="-342900">
              <a:spcBef>
                <a:spcPct val="20000"/>
              </a:spcBef>
              <a:buClr>
                <a:schemeClr val="tx1"/>
              </a:buClr>
              <a:buSzPct val="50000"/>
              <a:buFont typeface="Monotype Sorts" pitchFamily="2" charset="2"/>
              <a:buChar char="l"/>
            </a:pPr>
            <a:r>
              <a:rPr lang="en-US" sz="2000">
                <a:solidFill>
                  <a:schemeClr val="tx1"/>
                </a:solidFill>
                <a:latin typeface="Times New Roman" pitchFamily="18" charset="0"/>
              </a:rPr>
              <a:t>then I(</a:t>
            </a:r>
            <a:r>
              <a:rPr lang="en-US" sz="2000" i="1">
                <a:solidFill>
                  <a:schemeClr val="tx1"/>
                </a:solidFill>
                <a:latin typeface="Times New Roman" pitchFamily="18" charset="0"/>
              </a:rPr>
              <a:t>r</a:t>
            </a:r>
            <a:r>
              <a:rPr lang="en-US" sz="2000">
                <a:solidFill>
                  <a:schemeClr val="tx1"/>
                </a:solidFill>
                <a:latin typeface="Times New Roman" pitchFamily="18" charset="0"/>
              </a:rPr>
              <a:t>,</a:t>
            </a:r>
            <a:r>
              <a:rPr lang="en-US" sz="2000" i="1">
                <a:solidFill>
                  <a:schemeClr val="tx1"/>
                </a:solidFill>
                <a:latin typeface="Times New Roman" pitchFamily="18" charset="0"/>
              </a:rPr>
              <a:t>c,b</a:t>
            </a:r>
            <a:r>
              <a:rPr lang="en-US" sz="2000">
                <a:solidFill>
                  <a:schemeClr val="tx1"/>
                </a:solidFill>
                <a:latin typeface="Times New Roman" pitchFamily="18" charset="0"/>
              </a:rPr>
              <a:t>) is an integer between 0 and 255.</a:t>
            </a:r>
          </a:p>
          <a:p>
            <a:pPr marL="342900" indent="-342900">
              <a:spcBef>
                <a:spcPct val="20000"/>
              </a:spcBef>
              <a:buClr>
                <a:schemeClr val="tx1"/>
              </a:buClr>
              <a:buSzPct val="50000"/>
              <a:buFont typeface="Monotype Sorts" pitchFamily="2" charset="2"/>
              <a:buChar char="l"/>
            </a:pPr>
            <a:r>
              <a:rPr lang="en-US" sz="2000">
                <a:solidFill>
                  <a:schemeClr val="tx1"/>
                </a:solidFill>
                <a:latin typeface="Times New Roman" pitchFamily="18" charset="0"/>
              </a:rPr>
              <a:t>Either I has 3 histograms: </a:t>
            </a:r>
          </a:p>
          <a:p>
            <a:pPr marL="742950" lvl="1" indent="-285750">
              <a:spcBef>
                <a:spcPct val="20000"/>
              </a:spcBef>
              <a:buClr>
                <a:schemeClr val="tx1"/>
              </a:buClr>
              <a:buSzPct val="75000"/>
              <a:buFontTx/>
              <a:buChar char="–"/>
            </a:pPr>
            <a:r>
              <a:rPr lang="en-US" sz="1800" i="1">
                <a:solidFill>
                  <a:srgbClr val="FF0000"/>
                </a:solidFill>
                <a:latin typeface="Times New Roman" pitchFamily="18" charset="0"/>
              </a:rPr>
              <a:t>h</a:t>
            </a:r>
            <a:r>
              <a:rPr lang="en-US" sz="1800" i="1" baseline="-25000">
                <a:solidFill>
                  <a:srgbClr val="FF0000"/>
                </a:solidFill>
                <a:latin typeface="Times New Roman" pitchFamily="18" charset="0"/>
              </a:rPr>
              <a:t>R</a:t>
            </a:r>
            <a:r>
              <a:rPr lang="en-US" sz="1800">
                <a:solidFill>
                  <a:srgbClr val="FF0000"/>
                </a:solidFill>
                <a:latin typeface="Times New Roman" pitchFamily="18" charset="0"/>
              </a:rPr>
              <a:t>(</a:t>
            </a:r>
            <a:r>
              <a:rPr lang="en-US" sz="1800" i="1">
                <a:solidFill>
                  <a:srgbClr val="FF0000"/>
                </a:solidFill>
                <a:latin typeface="Times New Roman" pitchFamily="18" charset="0"/>
              </a:rPr>
              <a:t>g</a:t>
            </a:r>
            <a:r>
              <a:rPr lang="en-US" sz="1800">
                <a:solidFill>
                  <a:srgbClr val="FF0000"/>
                </a:solidFill>
                <a:latin typeface="Times New Roman" pitchFamily="18" charset="0"/>
              </a:rPr>
              <a:t>+1)</a:t>
            </a:r>
            <a:r>
              <a:rPr lang="en-US" sz="1800">
                <a:solidFill>
                  <a:schemeClr val="tx1"/>
                </a:solidFill>
                <a:latin typeface="Times New Roman" pitchFamily="18" charset="0"/>
              </a:rPr>
              <a:t> = # of pixels in I</a:t>
            </a:r>
            <a:r>
              <a:rPr lang="en-US" sz="1800">
                <a:solidFill>
                  <a:srgbClr val="FF0000"/>
                </a:solidFill>
                <a:latin typeface="Times New Roman" pitchFamily="18" charset="0"/>
              </a:rPr>
              <a:t>(:,:,1)</a:t>
            </a:r>
            <a:r>
              <a:rPr lang="en-US" sz="1800" i="1">
                <a:solidFill>
                  <a:schemeClr val="tx1"/>
                </a:solidFill>
                <a:latin typeface="Times New Roman" pitchFamily="18" charset="0"/>
              </a:rPr>
              <a:t>  </a:t>
            </a:r>
            <a:r>
              <a:rPr lang="en-US" sz="1800">
                <a:solidFill>
                  <a:schemeClr val="tx1"/>
                </a:solidFill>
                <a:latin typeface="Times New Roman" pitchFamily="18" charset="0"/>
              </a:rPr>
              <a:t>with intensity value </a:t>
            </a:r>
            <a:r>
              <a:rPr lang="en-US" sz="1800" i="1">
                <a:solidFill>
                  <a:srgbClr val="FF0000"/>
                </a:solidFill>
                <a:latin typeface="Times New Roman" pitchFamily="18" charset="0"/>
              </a:rPr>
              <a:t>g</a:t>
            </a:r>
            <a:endParaRPr lang="en-US" sz="1800">
              <a:solidFill>
                <a:srgbClr val="FF0000"/>
              </a:solidFill>
              <a:latin typeface="Times New Roman" pitchFamily="18" charset="0"/>
            </a:endParaRPr>
          </a:p>
          <a:p>
            <a:pPr marL="742950" lvl="1" indent="-285750">
              <a:spcBef>
                <a:spcPct val="20000"/>
              </a:spcBef>
              <a:buClr>
                <a:schemeClr val="tx1"/>
              </a:buClr>
              <a:buSzPct val="75000"/>
              <a:buFontTx/>
              <a:buChar char="–"/>
            </a:pPr>
            <a:r>
              <a:rPr lang="en-US" sz="1800" i="1">
                <a:solidFill>
                  <a:srgbClr val="006600"/>
                </a:solidFill>
                <a:latin typeface="Times New Roman" pitchFamily="18" charset="0"/>
              </a:rPr>
              <a:t>h</a:t>
            </a:r>
            <a:r>
              <a:rPr lang="en-US" sz="1800" i="1" baseline="-25000">
                <a:solidFill>
                  <a:srgbClr val="006600"/>
                </a:solidFill>
                <a:latin typeface="Times New Roman" pitchFamily="18" charset="0"/>
              </a:rPr>
              <a:t>G</a:t>
            </a:r>
            <a:r>
              <a:rPr lang="en-US" sz="1800">
                <a:solidFill>
                  <a:srgbClr val="006600"/>
                </a:solidFill>
                <a:latin typeface="Times New Roman" pitchFamily="18" charset="0"/>
              </a:rPr>
              <a:t>(</a:t>
            </a:r>
            <a:r>
              <a:rPr lang="en-US" sz="1800" i="1">
                <a:solidFill>
                  <a:srgbClr val="006600"/>
                </a:solidFill>
                <a:latin typeface="Times New Roman" pitchFamily="18" charset="0"/>
              </a:rPr>
              <a:t>g</a:t>
            </a:r>
            <a:r>
              <a:rPr lang="en-US" sz="1800">
                <a:solidFill>
                  <a:srgbClr val="006600"/>
                </a:solidFill>
                <a:latin typeface="Times New Roman" pitchFamily="18" charset="0"/>
              </a:rPr>
              <a:t>+1) </a:t>
            </a:r>
            <a:r>
              <a:rPr lang="en-US" sz="1800">
                <a:solidFill>
                  <a:schemeClr val="tx1"/>
                </a:solidFill>
                <a:latin typeface="Times New Roman" pitchFamily="18" charset="0"/>
              </a:rPr>
              <a:t>= # of pixels in I</a:t>
            </a:r>
            <a:r>
              <a:rPr lang="en-US" sz="1800">
                <a:solidFill>
                  <a:srgbClr val="006600"/>
                </a:solidFill>
                <a:latin typeface="Times New Roman" pitchFamily="18" charset="0"/>
              </a:rPr>
              <a:t>(:,:,2)</a:t>
            </a:r>
            <a:r>
              <a:rPr lang="en-US" sz="1800" i="1">
                <a:solidFill>
                  <a:schemeClr val="tx1"/>
                </a:solidFill>
                <a:latin typeface="Times New Roman" pitchFamily="18" charset="0"/>
              </a:rPr>
              <a:t>  </a:t>
            </a:r>
            <a:r>
              <a:rPr lang="en-US" sz="1800">
                <a:solidFill>
                  <a:schemeClr val="tx1"/>
                </a:solidFill>
                <a:latin typeface="Times New Roman" pitchFamily="18" charset="0"/>
              </a:rPr>
              <a:t>with intensity value </a:t>
            </a:r>
            <a:r>
              <a:rPr lang="en-US" sz="1800" i="1">
                <a:solidFill>
                  <a:srgbClr val="006600"/>
                </a:solidFill>
                <a:latin typeface="Times New Roman" pitchFamily="18" charset="0"/>
              </a:rPr>
              <a:t>g</a:t>
            </a:r>
            <a:endParaRPr lang="en-US" sz="1800">
              <a:solidFill>
                <a:srgbClr val="006600"/>
              </a:solidFill>
              <a:latin typeface="Times New Roman" pitchFamily="18" charset="0"/>
            </a:endParaRPr>
          </a:p>
          <a:p>
            <a:pPr marL="742950" lvl="1" indent="-285750">
              <a:spcBef>
                <a:spcPct val="20000"/>
              </a:spcBef>
              <a:buClr>
                <a:schemeClr val="tx1"/>
              </a:buClr>
              <a:buSzPct val="75000"/>
              <a:buFontTx/>
              <a:buChar char="–"/>
            </a:pPr>
            <a:r>
              <a:rPr lang="en-US" sz="1800" i="1">
                <a:solidFill>
                  <a:srgbClr val="0000FF"/>
                </a:solidFill>
                <a:latin typeface="Times New Roman" pitchFamily="18" charset="0"/>
              </a:rPr>
              <a:t>h</a:t>
            </a:r>
            <a:r>
              <a:rPr lang="en-US" sz="1800" i="1" baseline="-25000">
                <a:solidFill>
                  <a:srgbClr val="0000FF"/>
                </a:solidFill>
                <a:latin typeface="Times New Roman" pitchFamily="18" charset="0"/>
              </a:rPr>
              <a:t>B</a:t>
            </a:r>
            <a:r>
              <a:rPr lang="en-US" sz="1800">
                <a:solidFill>
                  <a:srgbClr val="0000FF"/>
                </a:solidFill>
                <a:latin typeface="Times New Roman" pitchFamily="18" charset="0"/>
              </a:rPr>
              <a:t>(</a:t>
            </a:r>
            <a:r>
              <a:rPr lang="en-US" sz="1800" i="1">
                <a:solidFill>
                  <a:srgbClr val="0000FF"/>
                </a:solidFill>
                <a:latin typeface="Times New Roman" pitchFamily="18" charset="0"/>
              </a:rPr>
              <a:t>g</a:t>
            </a:r>
            <a:r>
              <a:rPr lang="en-US" sz="1800">
                <a:solidFill>
                  <a:srgbClr val="0000FF"/>
                </a:solidFill>
                <a:latin typeface="Times New Roman" pitchFamily="18" charset="0"/>
              </a:rPr>
              <a:t>+1)</a:t>
            </a:r>
            <a:r>
              <a:rPr lang="en-US" sz="1800">
                <a:solidFill>
                  <a:schemeClr val="tx1"/>
                </a:solidFill>
                <a:latin typeface="Times New Roman" pitchFamily="18" charset="0"/>
              </a:rPr>
              <a:t> = # of pixels in I</a:t>
            </a:r>
            <a:r>
              <a:rPr lang="en-US" sz="1800">
                <a:solidFill>
                  <a:srgbClr val="0000FF"/>
                </a:solidFill>
                <a:latin typeface="Times New Roman" pitchFamily="18" charset="0"/>
              </a:rPr>
              <a:t>(:,:,3)</a:t>
            </a:r>
            <a:r>
              <a:rPr lang="en-US" sz="1800" i="1">
                <a:solidFill>
                  <a:schemeClr val="tx1"/>
                </a:solidFill>
                <a:latin typeface="Times New Roman" pitchFamily="18" charset="0"/>
              </a:rPr>
              <a:t>  </a:t>
            </a:r>
            <a:r>
              <a:rPr lang="en-US" sz="1800">
                <a:solidFill>
                  <a:schemeClr val="tx1"/>
                </a:solidFill>
                <a:latin typeface="Times New Roman" pitchFamily="18" charset="0"/>
              </a:rPr>
              <a:t>with intensity value </a:t>
            </a:r>
            <a:r>
              <a:rPr lang="en-US" sz="1800" i="1">
                <a:solidFill>
                  <a:srgbClr val="0000FF"/>
                </a:solidFill>
                <a:latin typeface="Times New Roman" pitchFamily="18" charset="0"/>
              </a:rPr>
              <a:t>g</a:t>
            </a:r>
            <a:endParaRPr lang="en-US" sz="1800">
              <a:solidFill>
                <a:srgbClr val="0000FF"/>
              </a:solidFill>
              <a:latin typeface="Times New Roman" pitchFamily="18" charset="0"/>
            </a:endParaRPr>
          </a:p>
          <a:p>
            <a:pPr marL="342900" indent="-342900">
              <a:spcBef>
                <a:spcPct val="20000"/>
              </a:spcBef>
              <a:buClr>
                <a:schemeClr val="tx1"/>
              </a:buClr>
              <a:buSzPct val="50000"/>
              <a:buFont typeface="Monotype Sorts" pitchFamily="2" charset="2"/>
              <a:buChar char="l"/>
            </a:pPr>
            <a:r>
              <a:rPr lang="en-US" sz="2000">
                <a:solidFill>
                  <a:schemeClr val="tx1"/>
                </a:solidFill>
                <a:latin typeface="Times New Roman" pitchFamily="18" charset="0"/>
              </a:rPr>
              <a:t>or 1 vector-valued histogram, </a:t>
            </a:r>
            <a:r>
              <a:rPr lang="en-US" sz="2000" i="1">
                <a:solidFill>
                  <a:schemeClr val="tx1"/>
                </a:solidFill>
                <a:latin typeface="Times New Roman" pitchFamily="18" charset="0"/>
              </a:rPr>
              <a:t>h</a:t>
            </a:r>
            <a:r>
              <a:rPr lang="en-US" sz="2000">
                <a:solidFill>
                  <a:schemeClr val="tx1"/>
                </a:solidFill>
                <a:latin typeface="Times New Roman" pitchFamily="18" charset="0"/>
              </a:rPr>
              <a:t>(</a:t>
            </a:r>
            <a:r>
              <a:rPr lang="en-US" sz="2000" i="1">
                <a:solidFill>
                  <a:schemeClr val="tx1"/>
                </a:solidFill>
                <a:latin typeface="Times New Roman" pitchFamily="18" charset="0"/>
              </a:rPr>
              <a:t>g,</a:t>
            </a:r>
            <a:r>
              <a:rPr lang="en-US" sz="2000">
                <a:solidFill>
                  <a:schemeClr val="tx1"/>
                </a:solidFill>
                <a:latin typeface="Times New Roman" pitchFamily="18" charset="0"/>
              </a:rPr>
              <a:t>1</a:t>
            </a:r>
            <a:r>
              <a:rPr lang="en-US" sz="2000" i="1">
                <a:solidFill>
                  <a:schemeClr val="tx1"/>
                </a:solidFill>
                <a:latin typeface="Times New Roman" pitchFamily="18" charset="0"/>
              </a:rPr>
              <a:t>,b</a:t>
            </a:r>
            <a:r>
              <a:rPr lang="en-US" sz="2000">
                <a:solidFill>
                  <a:schemeClr val="tx1"/>
                </a:solidFill>
                <a:latin typeface="Times New Roman" pitchFamily="18" charset="0"/>
              </a:rPr>
              <a:t>) where</a:t>
            </a:r>
          </a:p>
          <a:p>
            <a:pPr marL="742950" lvl="1" indent="-285750">
              <a:spcBef>
                <a:spcPct val="20000"/>
              </a:spcBef>
              <a:buClr>
                <a:schemeClr val="tx1"/>
              </a:buClr>
              <a:buSzPct val="75000"/>
              <a:buFontTx/>
              <a:buChar char="–"/>
            </a:pPr>
            <a:r>
              <a:rPr lang="en-US" sz="1800" i="1">
                <a:solidFill>
                  <a:srgbClr val="FF0000"/>
                </a:solidFill>
                <a:latin typeface="Times New Roman" pitchFamily="18" charset="0"/>
              </a:rPr>
              <a:t>h</a:t>
            </a:r>
            <a:r>
              <a:rPr lang="en-US" sz="1800">
                <a:solidFill>
                  <a:srgbClr val="FF0000"/>
                </a:solidFill>
                <a:latin typeface="Times New Roman" pitchFamily="18" charset="0"/>
              </a:rPr>
              <a:t>(</a:t>
            </a:r>
            <a:r>
              <a:rPr lang="en-US" sz="1800" i="1">
                <a:solidFill>
                  <a:srgbClr val="FF0000"/>
                </a:solidFill>
                <a:latin typeface="Times New Roman" pitchFamily="18" charset="0"/>
              </a:rPr>
              <a:t>g</a:t>
            </a:r>
            <a:r>
              <a:rPr lang="en-US" sz="1800">
                <a:solidFill>
                  <a:srgbClr val="FF0000"/>
                </a:solidFill>
                <a:latin typeface="Times New Roman" pitchFamily="18" charset="0"/>
              </a:rPr>
              <a:t>+1</a:t>
            </a:r>
            <a:r>
              <a:rPr lang="en-US" sz="1800" i="1">
                <a:solidFill>
                  <a:srgbClr val="FF0000"/>
                </a:solidFill>
                <a:latin typeface="Times New Roman" pitchFamily="18" charset="0"/>
              </a:rPr>
              <a:t>,</a:t>
            </a:r>
            <a:r>
              <a:rPr lang="en-US" sz="1800">
                <a:solidFill>
                  <a:srgbClr val="FF0000"/>
                </a:solidFill>
                <a:latin typeface="Times New Roman" pitchFamily="18" charset="0"/>
              </a:rPr>
              <a:t>1</a:t>
            </a:r>
            <a:r>
              <a:rPr lang="en-US" sz="1800" i="1">
                <a:solidFill>
                  <a:srgbClr val="FF0000"/>
                </a:solidFill>
                <a:latin typeface="Times New Roman" pitchFamily="18" charset="0"/>
              </a:rPr>
              <a:t>,</a:t>
            </a:r>
            <a:r>
              <a:rPr lang="en-US" sz="1800">
                <a:solidFill>
                  <a:srgbClr val="FF0000"/>
                </a:solidFill>
                <a:latin typeface="Times New Roman" pitchFamily="18" charset="0"/>
              </a:rPr>
              <a:t>1)</a:t>
            </a:r>
            <a:r>
              <a:rPr lang="en-US" sz="1800">
                <a:solidFill>
                  <a:schemeClr val="tx1"/>
                </a:solidFill>
                <a:latin typeface="Times New Roman" pitchFamily="18" charset="0"/>
              </a:rPr>
              <a:t> = # of pixels in I</a:t>
            </a:r>
            <a:r>
              <a:rPr lang="en-US" sz="1800" i="1">
                <a:solidFill>
                  <a:schemeClr val="tx1"/>
                </a:solidFill>
                <a:latin typeface="Times New Roman" pitchFamily="18" charset="0"/>
              </a:rPr>
              <a:t> </a:t>
            </a:r>
            <a:r>
              <a:rPr lang="en-US" sz="1800">
                <a:solidFill>
                  <a:schemeClr val="tx1"/>
                </a:solidFill>
                <a:latin typeface="Times New Roman" pitchFamily="18" charset="0"/>
              </a:rPr>
              <a:t>with </a:t>
            </a:r>
            <a:r>
              <a:rPr lang="en-US" sz="1800">
                <a:solidFill>
                  <a:srgbClr val="FF0000"/>
                </a:solidFill>
                <a:latin typeface="Times New Roman" pitchFamily="18" charset="0"/>
              </a:rPr>
              <a:t>red</a:t>
            </a:r>
            <a:r>
              <a:rPr lang="en-US" sz="1800">
                <a:solidFill>
                  <a:schemeClr val="tx1"/>
                </a:solidFill>
                <a:latin typeface="Times New Roman" pitchFamily="18" charset="0"/>
              </a:rPr>
              <a:t> intensity value </a:t>
            </a:r>
            <a:r>
              <a:rPr lang="en-US" sz="1800" i="1">
                <a:solidFill>
                  <a:srgbClr val="FF0000"/>
                </a:solidFill>
                <a:latin typeface="Times New Roman" pitchFamily="18" charset="0"/>
              </a:rPr>
              <a:t>g</a:t>
            </a:r>
            <a:endParaRPr lang="en-US" sz="1800">
              <a:solidFill>
                <a:schemeClr val="tx1"/>
              </a:solidFill>
              <a:latin typeface="Times New Roman" pitchFamily="18" charset="0"/>
            </a:endParaRPr>
          </a:p>
          <a:p>
            <a:pPr marL="742950" lvl="1" indent="-285750">
              <a:spcBef>
                <a:spcPct val="20000"/>
              </a:spcBef>
              <a:buClr>
                <a:schemeClr val="tx1"/>
              </a:buClr>
              <a:buSzPct val="75000"/>
              <a:buFontTx/>
              <a:buChar char="–"/>
            </a:pPr>
            <a:r>
              <a:rPr lang="en-US" sz="1800" i="1">
                <a:solidFill>
                  <a:srgbClr val="006600"/>
                </a:solidFill>
                <a:latin typeface="Times New Roman" pitchFamily="18" charset="0"/>
              </a:rPr>
              <a:t>h</a:t>
            </a:r>
            <a:r>
              <a:rPr lang="en-US" sz="1800">
                <a:solidFill>
                  <a:srgbClr val="006600"/>
                </a:solidFill>
                <a:latin typeface="Times New Roman" pitchFamily="18" charset="0"/>
              </a:rPr>
              <a:t>(</a:t>
            </a:r>
            <a:r>
              <a:rPr lang="en-US" sz="1800" i="1">
                <a:solidFill>
                  <a:srgbClr val="006600"/>
                </a:solidFill>
                <a:latin typeface="Times New Roman" pitchFamily="18" charset="0"/>
              </a:rPr>
              <a:t>g</a:t>
            </a:r>
            <a:r>
              <a:rPr lang="en-US" sz="1800">
                <a:solidFill>
                  <a:srgbClr val="006600"/>
                </a:solidFill>
                <a:latin typeface="Times New Roman" pitchFamily="18" charset="0"/>
              </a:rPr>
              <a:t>+1</a:t>
            </a:r>
            <a:r>
              <a:rPr lang="en-US" sz="1800" i="1">
                <a:solidFill>
                  <a:srgbClr val="006600"/>
                </a:solidFill>
                <a:latin typeface="Times New Roman" pitchFamily="18" charset="0"/>
              </a:rPr>
              <a:t>,</a:t>
            </a:r>
            <a:r>
              <a:rPr lang="en-US" sz="1800">
                <a:solidFill>
                  <a:srgbClr val="006600"/>
                </a:solidFill>
                <a:latin typeface="Times New Roman" pitchFamily="18" charset="0"/>
              </a:rPr>
              <a:t>1</a:t>
            </a:r>
            <a:r>
              <a:rPr lang="en-US" sz="1800" i="1">
                <a:solidFill>
                  <a:srgbClr val="006600"/>
                </a:solidFill>
                <a:latin typeface="Times New Roman" pitchFamily="18" charset="0"/>
              </a:rPr>
              <a:t>,</a:t>
            </a:r>
            <a:r>
              <a:rPr lang="en-US" sz="1800">
                <a:solidFill>
                  <a:srgbClr val="006600"/>
                </a:solidFill>
                <a:latin typeface="Times New Roman" pitchFamily="18" charset="0"/>
              </a:rPr>
              <a:t>2)</a:t>
            </a:r>
            <a:r>
              <a:rPr lang="en-US" sz="1800">
                <a:solidFill>
                  <a:schemeClr val="tx1"/>
                </a:solidFill>
                <a:latin typeface="Times New Roman" pitchFamily="18" charset="0"/>
              </a:rPr>
              <a:t> = # of pixels in I</a:t>
            </a:r>
            <a:r>
              <a:rPr lang="en-US" sz="1800" i="1">
                <a:solidFill>
                  <a:schemeClr val="tx1"/>
                </a:solidFill>
                <a:latin typeface="Times New Roman" pitchFamily="18" charset="0"/>
              </a:rPr>
              <a:t> </a:t>
            </a:r>
            <a:r>
              <a:rPr lang="en-US" sz="1800">
                <a:solidFill>
                  <a:schemeClr val="tx1"/>
                </a:solidFill>
                <a:latin typeface="Times New Roman" pitchFamily="18" charset="0"/>
              </a:rPr>
              <a:t>with </a:t>
            </a:r>
            <a:r>
              <a:rPr lang="en-US" sz="1800">
                <a:solidFill>
                  <a:srgbClr val="006600"/>
                </a:solidFill>
                <a:latin typeface="Times New Roman" pitchFamily="18" charset="0"/>
              </a:rPr>
              <a:t>green</a:t>
            </a:r>
            <a:r>
              <a:rPr lang="en-US" sz="1800">
                <a:solidFill>
                  <a:schemeClr val="tx1"/>
                </a:solidFill>
                <a:latin typeface="Times New Roman" pitchFamily="18" charset="0"/>
              </a:rPr>
              <a:t> intensity value </a:t>
            </a:r>
            <a:r>
              <a:rPr lang="en-US" sz="1800" i="1">
                <a:solidFill>
                  <a:srgbClr val="006600"/>
                </a:solidFill>
                <a:latin typeface="Times New Roman" pitchFamily="18" charset="0"/>
              </a:rPr>
              <a:t>g</a:t>
            </a:r>
            <a:endParaRPr lang="en-US" sz="1800">
              <a:solidFill>
                <a:schemeClr val="tx1"/>
              </a:solidFill>
              <a:latin typeface="Times New Roman" pitchFamily="18" charset="0"/>
            </a:endParaRPr>
          </a:p>
          <a:p>
            <a:pPr marL="742950" lvl="1" indent="-285750">
              <a:spcBef>
                <a:spcPct val="20000"/>
              </a:spcBef>
              <a:buClr>
                <a:schemeClr val="tx1"/>
              </a:buClr>
              <a:buSzPct val="75000"/>
              <a:buFontTx/>
              <a:buChar char="–"/>
            </a:pPr>
            <a:r>
              <a:rPr lang="en-US" sz="1800" i="1">
                <a:solidFill>
                  <a:srgbClr val="0000FF"/>
                </a:solidFill>
                <a:latin typeface="Times New Roman" pitchFamily="18" charset="0"/>
              </a:rPr>
              <a:t>h</a:t>
            </a:r>
            <a:r>
              <a:rPr lang="en-US" sz="1800">
                <a:solidFill>
                  <a:srgbClr val="0000FF"/>
                </a:solidFill>
                <a:latin typeface="Times New Roman" pitchFamily="18" charset="0"/>
              </a:rPr>
              <a:t>(</a:t>
            </a:r>
            <a:r>
              <a:rPr lang="en-US" sz="1800" i="1">
                <a:solidFill>
                  <a:srgbClr val="0000FF"/>
                </a:solidFill>
                <a:latin typeface="Times New Roman" pitchFamily="18" charset="0"/>
              </a:rPr>
              <a:t>g</a:t>
            </a:r>
            <a:r>
              <a:rPr lang="en-US" sz="1800">
                <a:solidFill>
                  <a:srgbClr val="0000FF"/>
                </a:solidFill>
                <a:latin typeface="Times New Roman" pitchFamily="18" charset="0"/>
              </a:rPr>
              <a:t>+1</a:t>
            </a:r>
            <a:r>
              <a:rPr lang="en-US" sz="1800" i="1">
                <a:solidFill>
                  <a:srgbClr val="0000FF"/>
                </a:solidFill>
                <a:latin typeface="Times New Roman" pitchFamily="18" charset="0"/>
              </a:rPr>
              <a:t>,</a:t>
            </a:r>
            <a:r>
              <a:rPr lang="en-US" sz="1800">
                <a:solidFill>
                  <a:srgbClr val="0000FF"/>
                </a:solidFill>
                <a:latin typeface="Times New Roman" pitchFamily="18" charset="0"/>
              </a:rPr>
              <a:t>1</a:t>
            </a:r>
            <a:r>
              <a:rPr lang="en-US" sz="1800" i="1">
                <a:solidFill>
                  <a:srgbClr val="0000FF"/>
                </a:solidFill>
                <a:latin typeface="Times New Roman" pitchFamily="18" charset="0"/>
              </a:rPr>
              <a:t>,</a:t>
            </a:r>
            <a:r>
              <a:rPr lang="en-US" sz="1800">
                <a:solidFill>
                  <a:srgbClr val="0000FF"/>
                </a:solidFill>
                <a:latin typeface="Times New Roman" pitchFamily="18" charset="0"/>
              </a:rPr>
              <a:t>3)</a:t>
            </a:r>
            <a:r>
              <a:rPr lang="en-US" sz="1800">
                <a:solidFill>
                  <a:schemeClr val="tx1"/>
                </a:solidFill>
                <a:latin typeface="Times New Roman" pitchFamily="18" charset="0"/>
              </a:rPr>
              <a:t> = # of pixels in I</a:t>
            </a:r>
            <a:r>
              <a:rPr lang="en-US" sz="1800" i="1">
                <a:solidFill>
                  <a:schemeClr val="tx1"/>
                </a:solidFill>
                <a:latin typeface="Times New Roman" pitchFamily="18" charset="0"/>
              </a:rPr>
              <a:t> </a:t>
            </a:r>
            <a:r>
              <a:rPr lang="en-US" sz="1800">
                <a:solidFill>
                  <a:schemeClr val="tx1"/>
                </a:solidFill>
                <a:latin typeface="Times New Roman" pitchFamily="18" charset="0"/>
              </a:rPr>
              <a:t>with </a:t>
            </a:r>
            <a:r>
              <a:rPr lang="en-US" sz="1800">
                <a:solidFill>
                  <a:srgbClr val="0000FF"/>
                </a:solidFill>
                <a:latin typeface="Times New Roman" pitchFamily="18" charset="0"/>
              </a:rPr>
              <a:t>blue</a:t>
            </a:r>
            <a:r>
              <a:rPr lang="en-US" sz="1800">
                <a:solidFill>
                  <a:schemeClr val="tx1"/>
                </a:solidFill>
                <a:latin typeface="Times New Roman" pitchFamily="18" charset="0"/>
              </a:rPr>
              <a:t> intensity value </a:t>
            </a:r>
            <a:r>
              <a:rPr lang="en-US" sz="1800" i="1">
                <a:solidFill>
                  <a:srgbClr val="0000FF"/>
                </a:solidFill>
                <a:latin typeface="Times New Roman" pitchFamily="18" charset="0"/>
              </a:rPr>
              <a:t>g</a:t>
            </a:r>
            <a:endParaRPr lang="en-US" sz="1800">
              <a:solidFill>
                <a:srgbClr val="0000FF"/>
              </a:solidFill>
              <a:latin typeface="Times New Roman" pitchFamily="18" charset="0"/>
            </a:endParaRPr>
          </a:p>
        </p:txBody>
      </p:sp>
      <p:sp>
        <p:nvSpPr>
          <p:cNvPr id="72709" name="Rectangle 5"/>
          <p:cNvSpPr>
            <a:spLocks noGrp="1" noChangeArrowheads="1"/>
          </p:cNvSpPr>
          <p:nvPr>
            <p:ph type="title"/>
          </p:nvPr>
        </p:nvSpPr>
        <p:spPr>
          <a:xfrm>
            <a:off x="457200" y="1143000"/>
            <a:ext cx="7772400" cy="641350"/>
          </a:xfrm>
          <a:noFill/>
          <a:ln/>
        </p:spPr>
        <p:txBody>
          <a:bodyPr lIns="92075" tIns="46038" rIns="92075" bIns="46038">
            <a:spAutoFit/>
          </a:bodyPr>
          <a:lstStyle/>
          <a:p>
            <a:r>
              <a:rPr lang="en-US" sz="3600"/>
              <a:t>The Histogram of a Color Image</a:t>
            </a:r>
          </a:p>
        </p:txBody>
      </p:sp>
    </p:spTree>
    <p:extLst>
      <p:ext uri="{BB962C8B-B14F-4D97-AF65-F5344CB8AC3E}">
        <p14:creationId xmlns:p14="http://schemas.microsoft.com/office/powerpoint/2010/main" val="904128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Text Box 9"/>
          <p:cNvSpPr txBox="1">
            <a:spLocks noChangeArrowheads="1"/>
          </p:cNvSpPr>
          <p:nvPr/>
        </p:nvSpPr>
        <p:spPr bwMode="auto">
          <a:xfrm>
            <a:off x="152400" y="1617663"/>
            <a:ext cx="2667000" cy="1616075"/>
          </a:xfrm>
          <a:prstGeom prst="rect">
            <a:avLst/>
          </a:prstGeom>
          <a:solidFill>
            <a:srgbClr val="FFFF99"/>
          </a:solidFill>
          <a:ln w="9525">
            <a:noFill/>
            <a:miter lim="800000"/>
            <a:headEnd/>
            <a:tailEnd/>
          </a:ln>
          <a:effectLst>
            <a:outerShdw dist="107763" dir="2700000" algn="ctr" rotWithShape="0">
              <a:schemeClr val="tx1">
                <a:alpha val="50000"/>
              </a:schemeClr>
            </a:outerShdw>
          </a:effectLst>
        </p:spPr>
        <p:txBody>
          <a:bodyPr>
            <a:spAutoFit/>
          </a:bodyPr>
          <a:lstStyle/>
          <a:p>
            <a:r>
              <a:rPr lang="en-US" sz="2000">
                <a:solidFill>
                  <a:schemeClr val="tx1"/>
                </a:solidFill>
                <a:latin typeface="Comic Sans MS" pitchFamily="66" charset="0"/>
              </a:rPr>
              <a:t>There is one histo-gram per color band</a:t>
            </a:r>
          </a:p>
          <a:p>
            <a:r>
              <a:rPr lang="en-US" sz="2000">
                <a:solidFill>
                  <a:schemeClr val="tx1"/>
                </a:solidFill>
                <a:latin typeface="Comic Sans MS" pitchFamily="66" charset="0"/>
              </a:rPr>
              <a:t>R, G, &amp; B. Luminosity histogram is from 1 band = (R+G+B)/3 </a:t>
            </a:r>
          </a:p>
        </p:txBody>
      </p:sp>
      <p:grpSp>
        <p:nvGrpSpPr>
          <p:cNvPr id="7190" name="Group 22"/>
          <p:cNvGrpSpPr>
            <a:grpSpLocks/>
          </p:cNvGrpSpPr>
          <p:nvPr/>
        </p:nvGrpSpPr>
        <p:grpSpPr bwMode="auto">
          <a:xfrm>
            <a:off x="350838" y="3657600"/>
            <a:ext cx="2270125" cy="1855788"/>
            <a:chOff x="340" y="2544"/>
            <a:chExt cx="1430" cy="1169"/>
          </a:xfrm>
        </p:grpSpPr>
        <p:pic>
          <p:nvPicPr>
            <p:cNvPr id="7175" name="Picture 7" descr="templ histogram R"/>
            <p:cNvPicPr>
              <a:picLocks noChangeAspect="1" noChangeArrowheads="1"/>
            </p:cNvPicPr>
            <p:nvPr/>
          </p:nvPicPr>
          <p:blipFill>
            <a:blip r:embed="rId3" cstate="print"/>
            <a:srcRect r="18512"/>
            <a:stretch>
              <a:fillRect/>
            </a:stretch>
          </p:blipFill>
          <p:spPr bwMode="auto">
            <a:xfrm>
              <a:off x="340" y="2544"/>
              <a:ext cx="1430" cy="1169"/>
            </a:xfrm>
            <a:prstGeom prst="rect">
              <a:avLst/>
            </a:prstGeom>
            <a:noFill/>
            <a:effectLst>
              <a:outerShdw dist="107763" dir="2700000" algn="ctr" rotWithShape="0">
                <a:srgbClr val="808080"/>
              </a:outerShdw>
            </a:effectLst>
          </p:spPr>
        </p:pic>
        <p:graphicFrame>
          <p:nvGraphicFramePr>
            <p:cNvPr id="7182" name="Object 14"/>
            <p:cNvGraphicFramePr>
              <a:graphicFrameLocks noChangeAspect="1"/>
            </p:cNvGraphicFramePr>
            <p:nvPr/>
          </p:nvGraphicFramePr>
          <p:xfrm>
            <a:off x="1248" y="2801"/>
            <a:ext cx="215" cy="223"/>
          </p:xfrm>
          <a:graphic>
            <a:graphicData uri="http://schemas.openxmlformats.org/presentationml/2006/ole">
              <mc:AlternateContent xmlns:mc="http://schemas.openxmlformats.org/markup-compatibility/2006">
                <mc:Choice xmlns:v="urn:schemas-microsoft-com:vml" Requires="v">
                  <p:oleObj spid="_x0000_s91174" name="Equation" r:id="rId4" imgW="342603" imgH="355292" progId="Equation.3">
                    <p:embed/>
                  </p:oleObj>
                </mc:Choice>
                <mc:Fallback>
                  <p:oleObj name="Equation" r:id="rId4" imgW="342603" imgH="355292" progId="Equation.3">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8" y="2801"/>
                          <a:ext cx="215" cy="223"/>
                        </a:xfrm>
                        <a:prstGeom prst="rect">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pic>
                  </p:oleObj>
                </mc:Fallback>
              </mc:AlternateContent>
            </a:graphicData>
          </a:graphic>
        </p:graphicFrame>
      </p:grpSp>
      <p:grpSp>
        <p:nvGrpSpPr>
          <p:cNvPr id="7189" name="Group 21"/>
          <p:cNvGrpSpPr>
            <a:grpSpLocks/>
          </p:cNvGrpSpPr>
          <p:nvPr/>
        </p:nvGrpSpPr>
        <p:grpSpPr bwMode="auto">
          <a:xfrm>
            <a:off x="3244850" y="3657600"/>
            <a:ext cx="2271713" cy="1855788"/>
            <a:chOff x="2163" y="2544"/>
            <a:chExt cx="1431" cy="1169"/>
          </a:xfrm>
        </p:grpSpPr>
        <p:pic>
          <p:nvPicPr>
            <p:cNvPr id="7173" name="Picture 5" descr="templ histogram G"/>
            <p:cNvPicPr>
              <a:picLocks noChangeAspect="1" noChangeArrowheads="1"/>
            </p:cNvPicPr>
            <p:nvPr/>
          </p:nvPicPr>
          <p:blipFill>
            <a:blip r:embed="rId6" cstate="print"/>
            <a:srcRect r="18512"/>
            <a:stretch>
              <a:fillRect/>
            </a:stretch>
          </p:blipFill>
          <p:spPr bwMode="auto">
            <a:xfrm>
              <a:off x="2163" y="2544"/>
              <a:ext cx="1431" cy="1169"/>
            </a:xfrm>
            <a:prstGeom prst="rect">
              <a:avLst/>
            </a:prstGeom>
            <a:noFill/>
            <a:effectLst>
              <a:outerShdw dist="107763" dir="2700000" algn="ctr" rotWithShape="0">
                <a:srgbClr val="808080"/>
              </a:outerShdw>
            </a:effectLst>
          </p:spPr>
        </p:pic>
        <p:sp>
          <p:nvSpPr>
            <p:cNvPr id="7178" name="Rectangle 10"/>
            <p:cNvSpPr>
              <a:spLocks noChangeArrowheads="1"/>
            </p:cNvSpPr>
            <p:nvPr/>
          </p:nvSpPr>
          <p:spPr bwMode="auto">
            <a:xfrm>
              <a:off x="3156" y="3264"/>
              <a:ext cx="192" cy="288"/>
            </a:xfrm>
            <a:prstGeom prst="rect">
              <a:avLst/>
            </a:prstGeom>
            <a:solidFill>
              <a:srgbClr val="C0C0C0"/>
            </a:solidFill>
            <a:ln w="9525">
              <a:noFill/>
              <a:miter lim="800000"/>
              <a:headEnd/>
              <a:tailEnd/>
            </a:ln>
            <a:effectLst/>
          </p:spPr>
          <p:txBody>
            <a:bodyPr wrap="none" anchor="ctr"/>
            <a:lstStyle/>
            <a:p>
              <a:endParaRPr lang="en-US"/>
            </a:p>
          </p:txBody>
        </p:sp>
        <p:graphicFrame>
          <p:nvGraphicFramePr>
            <p:cNvPr id="7183" name="Object 15"/>
            <p:cNvGraphicFramePr>
              <a:graphicFrameLocks noChangeAspect="1"/>
            </p:cNvGraphicFramePr>
            <p:nvPr/>
          </p:nvGraphicFramePr>
          <p:xfrm>
            <a:off x="3072" y="2797"/>
            <a:ext cx="215" cy="232"/>
          </p:xfrm>
          <a:graphic>
            <a:graphicData uri="http://schemas.openxmlformats.org/presentationml/2006/ole">
              <mc:AlternateContent xmlns:mc="http://schemas.openxmlformats.org/markup-compatibility/2006">
                <mc:Choice xmlns:v="urn:schemas-microsoft-com:vml" Requires="v">
                  <p:oleObj spid="_x0000_s91175" name="Equation" r:id="rId7" imgW="342751" imgH="368140" progId="Equation.3">
                    <p:embed/>
                  </p:oleObj>
                </mc:Choice>
                <mc:Fallback>
                  <p:oleObj name="Equation" r:id="rId7" imgW="342751" imgH="368140" progId="Equation.3">
                    <p:embed/>
                    <p:pic>
                      <p:nvPicPr>
                        <p:cNvPr id="0"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2" y="2797"/>
                          <a:ext cx="215" cy="232"/>
                        </a:xfrm>
                        <a:prstGeom prst="rect">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pic>
                  </p:oleObj>
                </mc:Fallback>
              </mc:AlternateContent>
            </a:graphicData>
          </a:graphic>
        </p:graphicFrame>
      </p:grpSp>
      <p:grpSp>
        <p:nvGrpSpPr>
          <p:cNvPr id="7188" name="Group 20"/>
          <p:cNvGrpSpPr>
            <a:grpSpLocks/>
          </p:cNvGrpSpPr>
          <p:nvPr/>
        </p:nvGrpSpPr>
        <p:grpSpPr bwMode="auto">
          <a:xfrm>
            <a:off x="6110288" y="3657600"/>
            <a:ext cx="2271712" cy="1855788"/>
            <a:chOff x="3993" y="2544"/>
            <a:chExt cx="1431" cy="1169"/>
          </a:xfrm>
        </p:grpSpPr>
        <p:pic>
          <p:nvPicPr>
            <p:cNvPr id="7172" name="Picture 4" descr="templ histogram B"/>
            <p:cNvPicPr>
              <a:picLocks noChangeAspect="1" noChangeArrowheads="1"/>
            </p:cNvPicPr>
            <p:nvPr/>
          </p:nvPicPr>
          <p:blipFill>
            <a:blip r:embed="rId9" cstate="print"/>
            <a:srcRect r="18512"/>
            <a:stretch>
              <a:fillRect/>
            </a:stretch>
          </p:blipFill>
          <p:spPr bwMode="auto">
            <a:xfrm>
              <a:off x="3993" y="2544"/>
              <a:ext cx="1431" cy="1169"/>
            </a:xfrm>
            <a:prstGeom prst="rect">
              <a:avLst/>
            </a:prstGeom>
            <a:noFill/>
            <a:effectLst>
              <a:outerShdw dist="107763" dir="2700000" algn="ctr" rotWithShape="0">
                <a:srgbClr val="808080"/>
              </a:outerShdw>
            </a:effectLst>
          </p:spPr>
        </p:pic>
        <p:graphicFrame>
          <p:nvGraphicFramePr>
            <p:cNvPr id="7184" name="Object 16"/>
            <p:cNvGraphicFramePr>
              <a:graphicFrameLocks noChangeAspect="1"/>
            </p:cNvGraphicFramePr>
            <p:nvPr/>
          </p:nvGraphicFramePr>
          <p:xfrm>
            <a:off x="4896" y="2801"/>
            <a:ext cx="215" cy="223"/>
          </p:xfrm>
          <a:graphic>
            <a:graphicData uri="http://schemas.openxmlformats.org/presentationml/2006/ole">
              <mc:AlternateContent xmlns:mc="http://schemas.openxmlformats.org/markup-compatibility/2006">
                <mc:Choice xmlns:v="urn:schemas-microsoft-com:vml" Requires="v">
                  <p:oleObj spid="_x0000_s91176" name="Equation" r:id="rId10" imgW="342603" imgH="355292" progId="Equation.3">
                    <p:embed/>
                  </p:oleObj>
                </mc:Choice>
                <mc:Fallback>
                  <p:oleObj name="Equation" r:id="rId10" imgW="342603" imgH="355292" progId="Equation.3">
                    <p:embed/>
                    <p:pic>
                      <p:nvPicPr>
                        <p:cNvPr id="0" name="Picture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96" y="2801"/>
                          <a:ext cx="215" cy="223"/>
                        </a:xfrm>
                        <a:prstGeom prst="rect">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pic>
                  </p:oleObj>
                </mc:Fallback>
              </mc:AlternateContent>
            </a:graphicData>
          </a:graphic>
        </p:graphicFrame>
      </p:grpSp>
      <p:grpSp>
        <p:nvGrpSpPr>
          <p:cNvPr id="7187" name="Group 19"/>
          <p:cNvGrpSpPr>
            <a:grpSpLocks/>
          </p:cNvGrpSpPr>
          <p:nvPr/>
        </p:nvGrpSpPr>
        <p:grpSpPr bwMode="auto">
          <a:xfrm>
            <a:off x="6110288" y="1498600"/>
            <a:ext cx="2271712" cy="1854200"/>
            <a:chOff x="3993" y="1248"/>
            <a:chExt cx="1431" cy="1168"/>
          </a:xfrm>
        </p:grpSpPr>
        <p:pic>
          <p:nvPicPr>
            <p:cNvPr id="7174" name="Picture 6" descr="templ histogram Gray"/>
            <p:cNvPicPr>
              <a:picLocks noChangeAspect="1" noChangeArrowheads="1"/>
            </p:cNvPicPr>
            <p:nvPr/>
          </p:nvPicPr>
          <p:blipFill>
            <a:blip r:embed="rId12" cstate="print"/>
            <a:srcRect r="18506"/>
            <a:stretch>
              <a:fillRect/>
            </a:stretch>
          </p:blipFill>
          <p:spPr bwMode="auto">
            <a:xfrm>
              <a:off x="3993" y="1248"/>
              <a:ext cx="1431" cy="1168"/>
            </a:xfrm>
            <a:prstGeom prst="rect">
              <a:avLst/>
            </a:prstGeom>
            <a:solidFill>
              <a:srgbClr val="D4D4D4"/>
            </a:solidFill>
            <a:effectLst>
              <a:outerShdw dist="107763" dir="2700000" algn="ctr" rotWithShape="0">
                <a:srgbClr val="808080"/>
              </a:outerShdw>
            </a:effectLst>
          </p:spPr>
        </p:pic>
        <p:graphicFrame>
          <p:nvGraphicFramePr>
            <p:cNvPr id="7185" name="Object 17"/>
            <p:cNvGraphicFramePr>
              <a:graphicFrameLocks noChangeAspect="1"/>
            </p:cNvGraphicFramePr>
            <p:nvPr/>
          </p:nvGraphicFramePr>
          <p:xfrm>
            <a:off x="4803" y="1488"/>
            <a:ext cx="208" cy="223"/>
          </p:xfrm>
          <a:graphic>
            <a:graphicData uri="http://schemas.openxmlformats.org/presentationml/2006/ole">
              <mc:AlternateContent xmlns:mc="http://schemas.openxmlformats.org/markup-compatibility/2006">
                <mc:Choice xmlns:v="urn:schemas-microsoft-com:vml" Requires="v">
                  <p:oleObj spid="_x0000_s91177" name="Equation" r:id="rId13" imgW="330057" imgH="355446" progId="Equation.3">
                    <p:embed/>
                  </p:oleObj>
                </mc:Choice>
                <mc:Fallback>
                  <p:oleObj name="Equation" r:id="rId13" imgW="330057" imgH="355446" progId="Equation.3">
                    <p:embed/>
                    <p:pic>
                      <p:nvPicPr>
                        <p:cNvPr id="0" name="Picture 3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3" y="1488"/>
                          <a:ext cx="208" cy="223"/>
                        </a:xfrm>
                        <a:prstGeom prst="rect">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pic>
                  </p:oleObj>
                </mc:Fallback>
              </mc:AlternateContent>
            </a:graphicData>
          </a:graphic>
        </p:graphicFrame>
        <p:sp>
          <p:nvSpPr>
            <p:cNvPr id="7186" name="Text Box 18"/>
            <p:cNvSpPr txBox="1">
              <a:spLocks noChangeArrowheads="1"/>
            </p:cNvSpPr>
            <p:nvPr/>
          </p:nvSpPr>
          <p:spPr bwMode="auto">
            <a:xfrm>
              <a:off x="4346" y="1257"/>
              <a:ext cx="365" cy="135"/>
            </a:xfrm>
            <a:prstGeom prst="rect">
              <a:avLst/>
            </a:prstGeom>
            <a:solidFill>
              <a:srgbClr val="C0C0C0"/>
            </a:solidFill>
            <a:ln w="9525">
              <a:noFill/>
              <a:miter lim="800000"/>
              <a:headEnd/>
              <a:tailEnd/>
            </a:ln>
            <a:effectLst/>
          </p:spPr>
          <p:txBody>
            <a:bodyPr wrap="none" lIns="45720" rIns="45720">
              <a:spAutoFit/>
            </a:bodyPr>
            <a:lstStyle/>
            <a:p>
              <a:r>
                <a:rPr lang="en-US" sz="800">
                  <a:solidFill>
                    <a:schemeClr val="tx1"/>
                  </a:solidFill>
                </a:rPr>
                <a:t>Luminosity</a:t>
              </a:r>
            </a:p>
          </p:txBody>
        </p:sp>
      </p:grpSp>
      <p:pic>
        <p:nvPicPr>
          <p:cNvPr id="7191" name="Picture 23" descr="templ150"/>
          <p:cNvPicPr>
            <a:picLocks noChangeAspect="1" noChangeArrowheads="1"/>
          </p:cNvPicPr>
          <p:nvPr/>
        </p:nvPicPr>
        <p:blipFill>
          <a:blip r:embed="rId15" cstate="print"/>
          <a:srcRect/>
          <a:stretch>
            <a:fillRect/>
          </a:stretch>
        </p:blipFill>
        <p:spPr bwMode="auto">
          <a:xfrm>
            <a:off x="3048000" y="1528763"/>
            <a:ext cx="2667000" cy="1792287"/>
          </a:xfrm>
          <a:prstGeom prst="rect">
            <a:avLst/>
          </a:prstGeom>
          <a:noFill/>
          <a:ln w="9525">
            <a:solidFill>
              <a:schemeClr val="tx1"/>
            </a:solidFill>
            <a:miter lim="800000"/>
            <a:headEnd/>
            <a:tailEnd/>
          </a:ln>
        </p:spPr>
      </p:pic>
      <p:sp>
        <p:nvSpPr>
          <p:cNvPr id="7193" name="Rectangle 25"/>
          <p:cNvSpPr>
            <a:spLocks noGrp="1" noChangeArrowheads="1"/>
          </p:cNvSpPr>
          <p:nvPr>
            <p:ph type="title"/>
          </p:nvPr>
        </p:nvSpPr>
        <p:spPr>
          <a:xfrm>
            <a:off x="228600" y="762000"/>
            <a:ext cx="7772400" cy="641350"/>
          </a:xfrm>
          <a:noFill/>
          <a:ln/>
        </p:spPr>
        <p:txBody>
          <a:bodyPr lIns="92075" tIns="46038" rIns="92075" bIns="46038">
            <a:spAutoFit/>
          </a:bodyPr>
          <a:lstStyle/>
          <a:p>
            <a:r>
              <a:rPr lang="en-US" sz="3600"/>
              <a:t>The Histogram of a Color Image</a:t>
            </a:r>
          </a:p>
        </p:txBody>
      </p:sp>
    </p:spTree>
    <p:extLst>
      <p:ext uri="{BB962C8B-B14F-4D97-AF65-F5344CB8AC3E}">
        <p14:creationId xmlns:p14="http://schemas.microsoft.com/office/powerpoint/2010/main" val="1457100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9" name="Picture 5" descr="TemplHisto"/>
          <p:cNvPicPr>
            <a:picLocks noChangeAspect="1" noChangeArrowheads="1"/>
          </p:cNvPicPr>
          <p:nvPr/>
        </p:nvPicPr>
        <p:blipFill>
          <a:blip r:embed="rId2" cstate="print"/>
          <a:srcRect/>
          <a:stretch>
            <a:fillRect/>
          </a:stretch>
        </p:blipFill>
        <p:spPr bwMode="auto">
          <a:xfrm>
            <a:off x="3292475" y="1295400"/>
            <a:ext cx="5699125" cy="4810125"/>
          </a:xfrm>
          <a:prstGeom prst="rect">
            <a:avLst/>
          </a:prstGeom>
          <a:noFill/>
        </p:spPr>
      </p:pic>
      <p:sp>
        <p:nvSpPr>
          <p:cNvPr id="88067" name="Rectangle 3"/>
          <p:cNvSpPr>
            <a:spLocks noGrp="1" noChangeArrowheads="1"/>
          </p:cNvSpPr>
          <p:nvPr>
            <p:ph type="title"/>
          </p:nvPr>
        </p:nvSpPr>
        <p:spPr>
          <a:xfrm>
            <a:off x="304800" y="1371600"/>
            <a:ext cx="2743200" cy="946150"/>
          </a:xfrm>
          <a:noFill/>
          <a:ln/>
        </p:spPr>
        <p:txBody>
          <a:bodyPr lIns="92075" tIns="46038" rIns="92075" bIns="46038">
            <a:spAutoFit/>
          </a:bodyPr>
          <a:lstStyle/>
          <a:p>
            <a:r>
              <a:rPr lang="en-US" sz="2800"/>
              <a:t>The Histogram of a Color Image</a:t>
            </a:r>
          </a:p>
        </p:txBody>
      </p:sp>
      <p:pic>
        <p:nvPicPr>
          <p:cNvPr id="88070" name="Picture 6" descr="templ150"/>
          <p:cNvPicPr>
            <a:picLocks noChangeAspect="1" noChangeArrowheads="1"/>
          </p:cNvPicPr>
          <p:nvPr/>
        </p:nvPicPr>
        <p:blipFill>
          <a:blip r:embed="rId3" cstate="print"/>
          <a:srcRect/>
          <a:stretch>
            <a:fillRect/>
          </a:stretch>
        </p:blipFill>
        <p:spPr bwMode="auto">
          <a:xfrm>
            <a:off x="457200" y="4038600"/>
            <a:ext cx="2667000" cy="179228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199065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43000" y="1104900"/>
            <a:ext cx="6858000" cy="723900"/>
          </a:xfrm>
        </p:spPr>
        <p:txBody>
          <a:bodyPr>
            <a:normAutofit fontScale="90000"/>
          </a:bodyPr>
          <a:lstStyle/>
          <a:p>
            <a:pPr algn="ctr"/>
            <a:r>
              <a:rPr lang="en-US" dirty="0"/>
              <a:t>Value or Luminance Histograms</a:t>
            </a:r>
          </a:p>
        </p:txBody>
      </p:sp>
      <p:sp>
        <p:nvSpPr>
          <p:cNvPr id="73731" name="Text Box 3"/>
          <p:cNvSpPr txBox="1">
            <a:spLocks noChangeArrowheads="1"/>
          </p:cNvSpPr>
          <p:nvPr/>
        </p:nvSpPr>
        <p:spPr bwMode="auto">
          <a:xfrm>
            <a:off x="457200" y="2209800"/>
            <a:ext cx="8077200" cy="822325"/>
          </a:xfrm>
          <a:prstGeom prst="rect">
            <a:avLst/>
          </a:prstGeom>
          <a:noFill/>
          <a:ln w="9525">
            <a:noFill/>
            <a:miter lim="800000"/>
            <a:headEnd/>
            <a:tailEnd/>
          </a:ln>
          <a:effectLst/>
        </p:spPr>
        <p:txBody>
          <a:bodyPr>
            <a:spAutoFit/>
          </a:bodyPr>
          <a:lstStyle/>
          <a:p>
            <a:r>
              <a:rPr lang="en-US" sz="2400">
                <a:solidFill>
                  <a:schemeClr val="tx1"/>
                </a:solidFill>
                <a:latin typeface="Times New Roman" pitchFamily="18" charset="0"/>
              </a:rPr>
              <a:t>The value histogram of a 3-band (truecolor) image, </a:t>
            </a:r>
            <a:r>
              <a:rPr lang="en-US" sz="2400" i="1">
                <a:solidFill>
                  <a:schemeClr val="tx1"/>
                </a:solidFill>
                <a:latin typeface="Times New Roman" pitchFamily="18" charset="0"/>
              </a:rPr>
              <a:t>I</a:t>
            </a:r>
            <a:r>
              <a:rPr lang="en-US" sz="2400">
                <a:solidFill>
                  <a:schemeClr val="tx1"/>
                </a:solidFill>
                <a:latin typeface="Times New Roman" pitchFamily="18" charset="0"/>
              </a:rPr>
              <a:t>, is the histogram of the value image, </a:t>
            </a:r>
            <a:endParaRPr lang="en-US" sz="2400" i="1">
              <a:solidFill>
                <a:schemeClr val="tx1"/>
              </a:solidFill>
              <a:latin typeface="Times New Roman" pitchFamily="18" charset="0"/>
            </a:endParaRPr>
          </a:p>
        </p:txBody>
      </p:sp>
      <p:graphicFrame>
        <p:nvGraphicFramePr>
          <p:cNvPr id="73732" name="Object 4"/>
          <p:cNvGraphicFramePr>
            <a:graphicFrameLocks noChangeAspect="1"/>
          </p:cNvGraphicFramePr>
          <p:nvPr/>
        </p:nvGraphicFramePr>
        <p:xfrm>
          <a:off x="2514600" y="3124200"/>
          <a:ext cx="4114800" cy="754063"/>
        </p:xfrm>
        <a:graphic>
          <a:graphicData uri="http://schemas.openxmlformats.org/presentationml/2006/ole">
            <mc:AlternateContent xmlns:mc="http://schemas.openxmlformats.org/markup-compatibility/2006">
              <mc:Choice xmlns:v="urn:schemas-microsoft-com:vml" Requires="v">
                <p:oleObj spid="_x0000_s92180" name="Equation" r:id="rId3" imgW="2145369" imgH="393529" progId="Equation.3">
                  <p:embed/>
                </p:oleObj>
              </mc:Choice>
              <mc:Fallback>
                <p:oleObj name="Equation" r:id="rId3" imgW="2145369" imgH="393529" progId="Equation.3">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124200"/>
                        <a:ext cx="4114800" cy="75406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8100000" algn="ctr" rotWithShape="0">
                                <a:srgbClr val="E6EAFF"/>
                              </a:outerShdw>
                            </a:effectLst>
                          </a14:hiddenEffects>
                        </a:ext>
                      </a:extLst>
                    </p:spPr>
                  </p:pic>
                </p:oleObj>
              </mc:Fallback>
            </mc:AlternateContent>
          </a:graphicData>
        </a:graphic>
      </p:graphicFrame>
      <p:sp>
        <p:nvSpPr>
          <p:cNvPr id="73733" name="Text Box 5"/>
          <p:cNvSpPr txBox="1">
            <a:spLocks noChangeArrowheads="1"/>
          </p:cNvSpPr>
          <p:nvPr/>
        </p:nvSpPr>
        <p:spPr bwMode="auto">
          <a:xfrm>
            <a:off x="457200" y="3962400"/>
            <a:ext cx="8077200" cy="457200"/>
          </a:xfrm>
          <a:prstGeom prst="rect">
            <a:avLst/>
          </a:prstGeom>
          <a:noFill/>
          <a:ln w="9525">
            <a:noFill/>
            <a:miter lim="800000"/>
            <a:headEnd/>
            <a:tailEnd/>
          </a:ln>
          <a:effectLst/>
        </p:spPr>
        <p:txBody>
          <a:bodyPr>
            <a:spAutoFit/>
          </a:bodyPr>
          <a:lstStyle/>
          <a:p>
            <a:r>
              <a:rPr lang="en-US" sz="2400">
                <a:solidFill>
                  <a:schemeClr val="tx1"/>
                </a:solidFill>
                <a:latin typeface="Times New Roman" pitchFamily="18" charset="0"/>
              </a:rPr>
              <a:t>Where </a:t>
            </a:r>
            <a:r>
              <a:rPr lang="en-US" sz="2400" i="1">
                <a:solidFill>
                  <a:schemeClr val="tx1"/>
                </a:solidFill>
                <a:latin typeface="Times New Roman" pitchFamily="18" charset="0"/>
              </a:rPr>
              <a:t>R</a:t>
            </a:r>
            <a:r>
              <a:rPr lang="en-US" sz="2400">
                <a:solidFill>
                  <a:schemeClr val="tx1"/>
                </a:solidFill>
                <a:latin typeface="Times New Roman" pitchFamily="18" charset="0"/>
              </a:rPr>
              <a:t>, </a:t>
            </a:r>
            <a:r>
              <a:rPr lang="en-US" sz="2400" i="1">
                <a:solidFill>
                  <a:schemeClr val="tx1"/>
                </a:solidFill>
                <a:latin typeface="Times New Roman" pitchFamily="18" charset="0"/>
              </a:rPr>
              <a:t>G</a:t>
            </a:r>
            <a:r>
              <a:rPr lang="en-US" sz="2400">
                <a:solidFill>
                  <a:schemeClr val="tx1"/>
                </a:solidFill>
                <a:latin typeface="Times New Roman" pitchFamily="18" charset="0"/>
              </a:rPr>
              <a:t>, and </a:t>
            </a:r>
            <a:r>
              <a:rPr lang="en-US" sz="2400" i="1">
                <a:solidFill>
                  <a:schemeClr val="tx1"/>
                </a:solidFill>
                <a:latin typeface="Times New Roman" pitchFamily="18" charset="0"/>
              </a:rPr>
              <a:t>B</a:t>
            </a:r>
            <a:r>
              <a:rPr lang="en-US" sz="2400">
                <a:solidFill>
                  <a:schemeClr val="tx1"/>
                </a:solidFill>
                <a:latin typeface="Times New Roman" pitchFamily="18" charset="0"/>
              </a:rPr>
              <a:t> are the red, green, and blue bands of </a:t>
            </a:r>
            <a:r>
              <a:rPr lang="en-US" sz="2400" i="1">
                <a:solidFill>
                  <a:schemeClr val="tx1"/>
                </a:solidFill>
                <a:latin typeface="Times New Roman" pitchFamily="18" charset="0"/>
              </a:rPr>
              <a:t>I</a:t>
            </a:r>
            <a:r>
              <a:rPr lang="en-US" sz="2400">
                <a:solidFill>
                  <a:schemeClr val="tx1"/>
                </a:solidFill>
                <a:latin typeface="Times New Roman" pitchFamily="18" charset="0"/>
              </a:rPr>
              <a:t>. </a:t>
            </a:r>
            <a:endParaRPr lang="en-US" sz="2400" i="1">
              <a:solidFill>
                <a:schemeClr val="tx1"/>
              </a:solidFill>
              <a:latin typeface="Times New Roman" pitchFamily="18" charset="0"/>
            </a:endParaRPr>
          </a:p>
        </p:txBody>
      </p:sp>
      <p:sp>
        <p:nvSpPr>
          <p:cNvPr id="73734" name="Text Box 6"/>
          <p:cNvSpPr txBox="1">
            <a:spLocks noChangeArrowheads="1"/>
          </p:cNvSpPr>
          <p:nvPr/>
        </p:nvSpPr>
        <p:spPr bwMode="auto">
          <a:xfrm>
            <a:off x="457200" y="4343400"/>
            <a:ext cx="8077200" cy="822325"/>
          </a:xfrm>
          <a:prstGeom prst="rect">
            <a:avLst/>
          </a:prstGeom>
          <a:noFill/>
          <a:ln w="9525">
            <a:noFill/>
            <a:miter lim="800000"/>
            <a:headEnd/>
            <a:tailEnd/>
          </a:ln>
          <a:effectLst/>
        </p:spPr>
        <p:txBody>
          <a:bodyPr>
            <a:spAutoFit/>
          </a:bodyPr>
          <a:lstStyle/>
          <a:p>
            <a:r>
              <a:rPr lang="en-US" sz="2400">
                <a:solidFill>
                  <a:schemeClr val="tx1"/>
                </a:solidFill>
                <a:latin typeface="Times New Roman" pitchFamily="18" charset="0"/>
              </a:rPr>
              <a:t>The luminance histogram of </a:t>
            </a:r>
            <a:r>
              <a:rPr lang="en-US" sz="2400" i="1">
                <a:solidFill>
                  <a:schemeClr val="tx1"/>
                </a:solidFill>
                <a:latin typeface="Times New Roman" pitchFamily="18" charset="0"/>
              </a:rPr>
              <a:t>I</a:t>
            </a:r>
            <a:r>
              <a:rPr lang="en-US" sz="2400">
                <a:solidFill>
                  <a:schemeClr val="tx1"/>
                </a:solidFill>
                <a:latin typeface="Times New Roman" pitchFamily="18" charset="0"/>
              </a:rPr>
              <a:t> is the histogram of the luminance image, </a:t>
            </a:r>
            <a:endParaRPr lang="en-US" sz="2400" i="1">
              <a:solidFill>
                <a:schemeClr val="tx1"/>
              </a:solidFill>
              <a:latin typeface="Times New Roman" pitchFamily="18" charset="0"/>
            </a:endParaRPr>
          </a:p>
        </p:txBody>
      </p:sp>
      <p:graphicFrame>
        <p:nvGraphicFramePr>
          <p:cNvPr id="73735" name="Object 7"/>
          <p:cNvGraphicFramePr>
            <a:graphicFrameLocks noChangeAspect="1"/>
          </p:cNvGraphicFramePr>
          <p:nvPr/>
        </p:nvGraphicFramePr>
        <p:xfrm>
          <a:off x="1492250" y="5410200"/>
          <a:ext cx="6159500" cy="412750"/>
        </p:xfrm>
        <a:graphic>
          <a:graphicData uri="http://schemas.openxmlformats.org/presentationml/2006/ole">
            <mc:AlternateContent xmlns:mc="http://schemas.openxmlformats.org/markup-compatibility/2006">
              <mc:Choice xmlns:v="urn:schemas-microsoft-com:vml" Requires="v">
                <p:oleObj spid="_x0000_s92181" name="Equation" r:id="rId5" imgW="3213100" imgH="215900" progId="Equation.3">
                  <p:embed/>
                </p:oleObj>
              </mc:Choice>
              <mc:Fallback>
                <p:oleObj name="Equation" r:id="rId5" imgW="3213100" imgH="215900" progId="Equation.3">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250" y="5410200"/>
                        <a:ext cx="6159500" cy="4127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8100000" algn="ctr" rotWithShape="0">
                                <a:srgbClr val="E6EAFF"/>
                              </a:outerShdw>
                            </a:effectLst>
                          </a14:hiddenEffects>
                        </a:ext>
                      </a:extLst>
                    </p:spPr>
                  </p:pic>
                </p:oleObj>
              </mc:Fallback>
            </mc:AlternateContent>
          </a:graphicData>
        </a:graphic>
      </p:graphicFrame>
    </p:spTree>
    <p:extLst>
      <p:ext uri="{BB962C8B-B14F-4D97-AF65-F5344CB8AC3E}">
        <p14:creationId xmlns:p14="http://schemas.microsoft.com/office/powerpoint/2010/main" val="2432589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isto_value_vs_avg"/>
          <p:cNvPicPr>
            <a:picLocks noChangeAspect="1" noChangeArrowheads="1"/>
          </p:cNvPicPr>
          <p:nvPr/>
        </p:nvPicPr>
        <p:blipFill>
          <a:blip r:embed="rId2" cstate="print"/>
          <a:srcRect l="6557" r="6557"/>
          <a:stretch>
            <a:fillRect/>
          </a:stretch>
        </p:blipFill>
        <p:spPr bwMode="auto">
          <a:xfrm>
            <a:off x="4683125" y="2052638"/>
            <a:ext cx="4240213" cy="3662362"/>
          </a:xfrm>
          <a:prstGeom prst="rect">
            <a:avLst/>
          </a:prstGeom>
          <a:noFill/>
          <a:ln w="9525">
            <a:solidFill>
              <a:schemeClr val="tx1"/>
            </a:solidFill>
            <a:miter lim="800000"/>
            <a:headEnd/>
            <a:tailEnd/>
          </a:ln>
        </p:spPr>
      </p:pic>
      <p:pic>
        <p:nvPicPr>
          <p:cNvPr id="98307" name="Picture 3" descr="histo_green_gamma_2"/>
          <p:cNvPicPr>
            <a:picLocks noChangeAspect="1" noChangeArrowheads="1"/>
          </p:cNvPicPr>
          <p:nvPr/>
        </p:nvPicPr>
        <p:blipFill>
          <a:blip r:embed="rId3" cstate="print"/>
          <a:srcRect l="6557" r="6557"/>
          <a:stretch>
            <a:fillRect/>
          </a:stretch>
        </p:blipFill>
        <p:spPr bwMode="auto">
          <a:xfrm>
            <a:off x="220663" y="2052638"/>
            <a:ext cx="4240212" cy="3662362"/>
          </a:xfrm>
          <a:prstGeom prst="rect">
            <a:avLst/>
          </a:prstGeom>
          <a:noFill/>
          <a:ln w="9525">
            <a:solidFill>
              <a:schemeClr val="tx1"/>
            </a:solidFill>
            <a:miter lim="800000"/>
            <a:headEnd/>
            <a:tailEnd/>
          </a:ln>
        </p:spPr>
      </p:pic>
      <p:sp>
        <p:nvSpPr>
          <p:cNvPr id="98308" name="Rectangle 4"/>
          <p:cNvSpPr>
            <a:spLocks noGrp="1" noChangeArrowheads="1"/>
          </p:cNvSpPr>
          <p:nvPr>
            <p:ph type="title"/>
          </p:nvPr>
        </p:nvSpPr>
        <p:spPr>
          <a:xfrm>
            <a:off x="381000" y="1143000"/>
            <a:ext cx="8458200" cy="723900"/>
          </a:xfrm>
        </p:spPr>
        <p:txBody>
          <a:bodyPr/>
          <a:lstStyle/>
          <a:p>
            <a:r>
              <a:rPr lang="en-US" sz="2800"/>
              <a:t>Value Histogram vs. Average of R,G,&amp;B Histograms</a:t>
            </a:r>
          </a:p>
        </p:txBody>
      </p:sp>
      <p:sp>
        <p:nvSpPr>
          <p:cNvPr id="98309" name="Text Box 5"/>
          <p:cNvSpPr txBox="1">
            <a:spLocks noChangeArrowheads="1"/>
          </p:cNvSpPr>
          <p:nvPr/>
        </p:nvSpPr>
        <p:spPr bwMode="auto">
          <a:xfrm>
            <a:off x="1427163" y="5486400"/>
            <a:ext cx="1828800" cy="641350"/>
          </a:xfrm>
          <a:prstGeom prst="rect">
            <a:avLst/>
          </a:prstGeom>
          <a:solidFill>
            <a:srgbClr val="FFFF99"/>
          </a:solidFill>
          <a:ln w="9525">
            <a:noFill/>
            <a:miter lim="800000"/>
            <a:headEnd/>
            <a:tailEnd/>
          </a:ln>
          <a:effectLst>
            <a:outerShdw dist="107763" dir="2700000" algn="ctr" rotWithShape="0">
              <a:schemeClr val="tx1">
                <a:alpha val="50000"/>
              </a:schemeClr>
            </a:outerShdw>
          </a:effectLst>
        </p:spPr>
        <p:txBody>
          <a:bodyPr lIns="91429" tIns="45714" rIns="91429" bIns="45714">
            <a:spAutoFit/>
          </a:bodyPr>
          <a:lstStyle/>
          <a:p>
            <a:pPr algn="ctr"/>
            <a:r>
              <a:rPr lang="en-US" sz="1800"/>
              <a:t>R,G,B,&amp;V histograms</a:t>
            </a:r>
          </a:p>
        </p:txBody>
      </p:sp>
      <p:sp>
        <p:nvSpPr>
          <p:cNvPr id="98310" name="Text Box 6"/>
          <p:cNvSpPr txBox="1">
            <a:spLocks noChangeArrowheads="1"/>
          </p:cNvSpPr>
          <p:nvPr/>
        </p:nvSpPr>
        <p:spPr bwMode="auto">
          <a:xfrm>
            <a:off x="5699125" y="5486400"/>
            <a:ext cx="2209800" cy="641350"/>
          </a:xfrm>
          <a:prstGeom prst="rect">
            <a:avLst/>
          </a:prstGeom>
          <a:solidFill>
            <a:srgbClr val="FFFF99"/>
          </a:solidFill>
          <a:ln w="9525">
            <a:noFill/>
            <a:miter lim="800000"/>
            <a:headEnd/>
            <a:tailEnd/>
          </a:ln>
          <a:effectLst>
            <a:outerShdw dist="107763" dir="2700000" algn="ctr" rotWithShape="0">
              <a:schemeClr val="tx1">
                <a:alpha val="50000"/>
              </a:schemeClr>
            </a:outerShdw>
          </a:effectLst>
        </p:spPr>
        <p:txBody>
          <a:bodyPr lIns="91429" tIns="45714" rIns="91429" bIns="45714">
            <a:spAutoFit/>
          </a:bodyPr>
          <a:lstStyle/>
          <a:p>
            <a:pPr algn="ctr"/>
            <a:r>
              <a:rPr lang="en-US" sz="1800"/>
              <a:t>V &amp; avg. of R,G,&amp;B histograms</a:t>
            </a:r>
          </a:p>
        </p:txBody>
      </p:sp>
      <p:sp>
        <p:nvSpPr>
          <p:cNvPr id="98311" name="Rectangle 7"/>
          <p:cNvSpPr>
            <a:spLocks noChangeArrowheads="1"/>
          </p:cNvSpPr>
          <p:nvPr/>
        </p:nvSpPr>
        <p:spPr bwMode="auto">
          <a:xfrm>
            <a:off x="5000625" y="2336800"/>
            <a:ext cx="3810000" cy="2971800"/>
          </a:xfrm>
          <a:prstGeom prst="rect">
            <a:avLst/>
          </a:prstGeom>
          <a:noFill/>
          <a:ln w="6350">
            <a:solidFill>
              <a:schemeClr val="tx1"/>
            </a:solidFill>
            <a:miter lim="800000"/>
            <a:headEnd/>
            <a:tailEnd/>
          </a:ln>
          <a:effectLst/>
        </p:spPr>
        <p:txBody>
          <a:bodyPr wrap="none" anchor="ctr">
            <a:spAutoFit/>
          </a:bodyPr>
          <a:lstStyle/>
          <a:p>
            <a:endParaRPr lang="en-US"/>
          </a:p>
        </p:txBody>
      </p:sp>
      <p:sp>
        <p:nvSpPr>
          <p:cNvPr id="98312" name="Rectangle 8"/>
          <p:cNvSpPr>
            <a:spLocks noChangeArrowheads="1"/>
          </p:cNvSpPr>
          <p:nvPr/>
        </p:nvSpPr>
        <p:spPr bwMode="auto">
          <a:xfrm>
            <a:off x="536575" y="2338388"/>
            <a:ext cx="3810000" cy="2971800"/>
          </a:xfrm>
          <a:prstGeom prst="rect">
            <a:avLst/>
          </a:prstGeom>
          <a:noFill/>
          <a:ln w="6350">
            <a:solidFill>
              <a:schemeClr val="tx1"/>
            </a:solidFill>
            <a:miter lim="800000"/>
            <a:headEnd/>
            <a:tailEnd/>
          </a:ln>
          <a:effectLst/>
        </p:spPr>
        <p:txBody>
          <a:bodyPr wrap="none" anchor="ctr">
            <a:spAutoFit/>
          </a:bodyPr>
          <a:lstStyle/>
          <a:p>
            <a:endParaRPr lang="en-US"/>
          </a:p>
        </p:txBody>
      </p:sp>
    </p:spTree>
    <p:extLst>
      <p:ext uri="{BB962C8B-B14F-4D97-AF65-F5344CB8AC3E}">
        <p14:creationId xmlns:p14="http://schemas.microsoft.com/office/powerpoint/2010/main" val="1815615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066800"/>
            <a:ext cx="8153400" cy="723900"/>
          </a:xfrm>
        </p:spPr>
        <p:txBody>
          <a:bodyPr/>
          <a:lstStyle/>
          <a:p>
            <a:r>
              <a:rPr lang="en-US" sz="3200"/>
              <a:t>Multi-Band Histogram Calculator in Matlab</a:t>
            </a:r>
          </a:p>
        </p:txBody>
      </p:sp>
      <p:sp>
        <p:nvSpPr>
          <p:cNvPr id="49155" name="Text Box 3"/>
          <p:cNvSpPr txBox="1">
            <a:spLocks noChangeArrowheads="1"/>
          </p:cNvSpPr>
          <p:nvPr/>
        </p:nvSpPr>
        <p:spPr bwMode="auto">
          <a:xfrm>
            <a:off x="533400" y="1828800"/>
            <a:ext cx="7696200" cy="3946525"/>
          </a:xfrm>
          <a:prstGeom prst="rect">
            <a:avLst/>
          </a:prstGeom>
          <a:noFill/>
          <a:ln w="9525">
            <a:solidFill>
              <a:schemeClr val="tx1"/>
            </a:solidFill>
            <a:miter lim="800000"/>
            <a:headEnd/>
            <a:tailEnd/>
          </a:ln>
          <a:effectLst/>
        </p:spPr>
        <p:txBody>
          <a:bodyPr>
            <a:spAutoFit/>
          </a:bodyPr>
          <a:lstStyle/>
          <a:p>
            <a:r>
              <a:rPr lang="en-US" sz="1800">
                <a:solidFill>
                  <a:srgbClr val="228B22"/>
                </a:solidFill>
                <a:latin typeface="Courier New" pitchFamily="49" charset="0"/>
              </a:rPr>
              <a:t>% Multi-band histogram calculator</a:t>
            </a:r>
          </a:p>
          <a:p>
            <a:r>
              <a:rPr lang="en-US" sz="1800">
                <a:solidFill>
                  <a:srgbClr val="0000FF"/>
                </a:solidFill>
                <a:latin typeface="Courier New" pitchFamily="49" charset="0"/>
              </a:rPr>
              <a:t>function </a:t>
            </a:r>
            <a:r>
              <a:rPr lang="en-US" sz="1800">
                <a:solidFill>
                  <a:schemeClr val="tx1"/>
                </a:solidFill>
                <a:latin typeface="Courier New" pitchFamily="49" charset="0"/>
              </a:rPr>
              <a:t>h=histogram(I)</a:t>
            </a:r>
          </a:p>
          <a:p>
            <a:endParaRPr lang="en-US" sz="1800">
              <a:solidFill>
                <a:srgbClr val="0000FF"/>
              </a:solidFill>
              <a:latin typeface="Courier New" pitchFamily="49" charset="0"/>
            </a:endParaRPr>
          </a:p>
          <a:p>
            <a:r>
              <a:rPr lang="en-US" sz="1800">
                <a:solidFill>
                  <a:schemeClr val="tx1"/>
                </a:solidFill>
                <a:latin typeface="Courier New" pitchFamily="49" charset="0"/>
              </a:rPr>
              <a:t>[R C B]=size(I);</a:t>
            </a:r>
          </a:p>
          <a:p>
            <a:endParaRPr lang="en-US" sz="1800">
              <a:solidFill>
                <a:schemeClr val="tx1"/>
              </a:solidFill>
              <a:latin typeface="Courier New" pitchFamily="49" charset="0"/>
            </a:endParaRPr>
          </a:p>
          <a:p>
            <a:r>
              <a:rPr lang="en-US" sz="1800">
                <a:solidFill>
                  <a:srgbClr val="228B22"/>
                </a:solidFill>
                <a:latin typeface="Courier New" pitchFamily="49" charset="0"/>
              </a:rPr>
              <a:t>% allocate the histogram</a:t>
            </a:r>
          </a:p>
          <a:p>
            <a:r>
              <a:rPr lang="en-US" sz="1800">
                <a:solidFill>
                  <a:schemeClr val="tx1"/>
                </a:solidFill>
                <a:latin typeface="Courier New" pitchFamily="49" charset="0"/>
              </a:rPr>
              <a:t>h=zeros(256,1,B);</a:t>
            </a:r>
          </a:p>
          <a:p>
            <a:endParaRPr lang="en-US" sz="1800">
              <a:solidFill>
                <a:schemeClr val="tx1"/>
              </a:solidFill>
              <a:latin typeface="Courier New" pitchFamily="49" charset="0"/>
            </a:endParaRPr>
          </a:p>
          <a:p>
            <a:r>
              <a:rPr lang="en-US" sz="1800">
                <a:solidFill>
                  <a:srgbClr val="228B22"/>
                </a:solidFill>
                <a:latin typeface="Courier New" pitchFamily="49" charset="0"/>
              </a:rPr>
              <a:t>% range through the intensity values</a:t>
            </a:r>
            <a:endParaRPr lang="en-US" sz="1800">
              <a:solidFill>
                <a:schemeClr val="tx1"/>
              </a:solidFill>
              <a:latin typeface="Courier New" pitchFamily="49" charset="0"/>
            </a:endParaRPr>
          </a:p>
          <a:p>
            <a:r>
              <a:rPr lang="en-US" sz="1800">
                <a:solidFill>
                  <a:srgbClr val="0000FF"/>
                </a:solidFill>
                <a:latin typeface="Courier New" pitchFamily="49" charset="0"/>
              </a:rPr>
              <a:t>for </a:t>
            </a:r>
            <a:r>
              <a:rPr lang="en-US" sz="1800">
                <a:solidFill>
                  <a:schemeClr val="tx1"/>
                </a:solidFill>
                <a:latin typeface="Courier New" pitchFamily="49" charset="0"/>
              </a:rPr>
              <a:t>g=0:255</a:t>
            </a:r>
            <a:r>
              <a:rPr lang="en-US" sz="1800">
                <a:solidFill>
                  <a:srgbClr val="0000FF"/>
                </a:solidFill>
                <a:latin typeface="Courier New" pitchFamily="49" charset="0"/>
              </a:rPr>
              <a:t>   </a:t>
            </a:r>
            <a:endParaRPr lang="en-US" sz="1800">
              <a:solidFill>
                <a:srgbClr val="228B22"/>
              </a:solidFill>
              <a:latin typeface="Courier New" pitchFamily="49" charset="0"/>
            </a:endParaRPr>
          </a:p>
          <a:p>
            <a:r>
              <a:rPr lang="en-US" sz="1800">
                <a:solidFill>
                  <a:srgbClr val="228B22"/>
                </a:solidFill>
                <a:latin typeface="Courier New" pitchFamily="49" charset="0"/>
              </a:rPr>
              <a:t>   </a:t>
            </a:r>
            <a:r>
              <a:rPr lang="en-US" sz="1800">
                <a:solidFill>
                  <a:schemeClr val="tx1"/>
                </a:solidFill>
                <a:latin typeface="Courier New" pitchFamily="49" charset="0"/>
              </a:rPr>
              <a:t>h(g+1,1,:) = sum(sum(I==g));</a:t>
            </a:r>
            <a:r>
              <a:rPr lang="en-US" sz="1800">
                <a:solidFill>
                  <a:srgbClr val="228B22"/>
                </a:solidFill>
                <a:latin typeface="Courier New" pitchFamily="49" charset="0"/>
              </a:rPr>
              <a:t> % accumulate</a:t>
            </a:r>
          </a:p>
          <a:p>
            <a:r>
              <a:rPr lang="en-US" sz="1800">
                <a:solidFill>
                  <a:srgbClr val="0000FF"/>
                </a:solidFill>
                <a:latin typeface="Courier New" pitchFamily="49" charset="0"/>
              </a:rPr>
              <a:t>end</a:t>
            </a:r>
          </a:p>
          <a:p>
            <a:endParaRPr lang="en-US" sz="1800">
              <a:solidFill>
                <a:srgbClr val="0000FF"/>
              </a:solidFill>
              <a:latin typeface="Courier New" pitchFamily="49" charset="0"/>
            </a:endParaRPr>
          </a:p>
          <a:p>
            <a:r>
              <a:rPr lang="en-US" sz="1800">
                <a:solidFill>
                  <a:srgbClr val="0000FF"/>
                </a:solidFill>
                <a:latin typeface="Courier New" pitchFamily="49" charset="0"/>
              </a:rPr>
              <a:t>return;</a:t>
            </a:r>
          </a:p>
        </p:txBody>
      </p:sp>
    </p:spTree>
    <p:extLst>
      <p:ext uri="{BB962C8B-B14F-4D97-AF65-F5344CB8AC3E}">
        <p14:creationId xmlns:p14="http://schemas.microsoft.com/office/powerpoint/2010/main" val="3130747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1066800"/>
            <a:ext cx="8153400" cy="723900"/>
          </a:xfrm>
        </p:spPr>
        <p:txBody>
          <a:bodyPr/>
          <a:lstStyle/>
          <a:p>
            <a:r>
              <a:rPr lang="en-US" sz="3200"/>
              <a:t>Multi-Band Histogram Calculator in Matlab</a:t>
            </a:r>
          </a:p>
        </p:txBody>
      </p:sp>
      <p:sp>
        <p:nvSpPr>
          <p:cNvPr id="92163" name="Text Box 3"/>
          <p:cNvSpPr txBox="1">
            <a:spLocks noChangeArrowheads="1"/>
          </p:cNvSpPr>
          <p:nvPr/>
        </p:nvSpPr>
        <p:spPr bwMode="auto">
          <a:xfrm>
            <a:off x="533400" y="1828800"/>
            <a:ext cx="7696200" cy="3946525"/>
          </a:xfrm>
          <a:prstGeom prst="rect">
            <a:avLst/>
          </a:prstGeom>
          <a:noFill/>
          <a:ln w="9525">
            <a:solidFill>
              <a:schemeClr val="tx1"/>
            </a:solidFill>
            <a:miter lim="800000"/>
            <a:headEnd/>
            <a:tailEnd/>
          </a:ln>
          <a:effectLst/>
        </p:spPr>
        <p:txBody>
          <a:bodyPr>
            <a:spAutoFit/>
          </a:bodyPr>
          <a:lstStyle/>
          <a:p>
            <a:r>
              <a:rPr lang="en-US" sz="1800">
                <a:solidFill>
                  <a:srgbClr val="228B22"/>
                </a:solidFill>
                <a:latin typeface="Courier New" pitchFamily="49" charset="0"/>
              </a:rPr>
              <a:t>% Multi-band histogram calculator</a:t>
            </a:r>
          </a:p>
          <a:p>
            <a:r>
              <a:rPr lang="en-US" sz="1800">
                <a:solidFill>
                  <a:srgbClr val="0000FF"/>
                </a:solidFill>
                <a:latin typeface="Courier New" pitchFamily="49" charset="0"/>
              </a:rPr>
              <a:t>function </a:t>
            </a:r>
            <a:r>
              <a:rPr lang="en-US" sz="1800">
                <a:solidFill>
                  <a:schemeClr val="tx1"/>
                </a:solidFill>
                <a:latin typeface="Courier New" pitchFamily="49" charset="0"/>
              </a:rPr>
              <a:t>h=histogram(I)</a:t>
            </a:r>
          </a:p>
          <a:p>
            <a:endParaRPr lang="en-US" sz="1800">
              <a:solidFill>
                <a:srgbClr val="0000FF"/>
              </a:solidFill>
              <a:latin typeface="Courier New" pitchFamily="49" charset="0"/>
            </a:endParaRPr>
          </a:p>
          <a:p>
            <a:r>
              <a:rPr lang="en-US" sz="1800">
                <a:solidFill>
                  <a:schemeClr val="tx1"/>
                </a:solidFill>
                <a:latin typeface="Courier New" pitchFamily="49" charset="0"/>
              </a:rPr>
              <a:t>[R C B]=size(I);</a:t>
            </a:r>
          </a:p>
          <a:p>
            <a:endParaRPr lang="en-US" sz="1800">
              <a:solidFill>
                <a:schemeClr val="tx1"/>
              </a:solidFill>
              <a:latin typeface="Courier New" pitchFamily="49" charset="0"/>
            </a:endParaRPr>
          </a:p>
          <a:p>
            <a:r>
              <a:rPr lang="en-US" sz="1800">
                <a:solidFill>
                  <a:srgbClr val="228B22"/>
                </a:solidFill>
                <a:latin typeface="Courier New" pitchFamily="49" charset="0"/>
              </a:rPr>
              <a:t>% allocate the histogram</a:t>
            </a:r>
          </a:p>
          <a:p>
            <a:r>
              <a:rPr lang="en-US" sz="1800">
                <a:solidFill>
                  <a:schemeClr val="tx1"/>
                </a:solidFill>
                <a:latin typeface="Courier New" pitchFamily="49" charset="0"/>
              </a:rPr>
              <a:t>h=zeros(256,1,B);</a:t>
            </a:r>
          </a:p>
          <a:p>
            <a:endParaRPr lang="en-US" sz="1800">
              <a:solidFill>
                <a:schemeClr val="tx1"/>
              </a:solidFill>
              <a:latin typeface="Courier New" pitchFamily="49" charset="0"/>
            </a:endParaRPr>
          </a:p>
          <a:p>
            <a:r>
              <a:rPr lang="en-US" sz="1800">
                <a:solidFill>
                  <a:srgbClr val="228B22"/>
                </a:solidFill>
                <a:latin typeface="Courier New" pitchFamily="49" charset="0"/>
              </a:rPr>
              <a:t>% range through the intensity values</a:t>
            </a:r>
            <a:endParaRPr lang="en-US" sz="1800">
              <a:solidFill>
                <a:schemeClr val="tx1"/>
              </a:solidFill>
              <a:latin typeface="Courier New" pitchFamily="49" charset="0"/>
            </a:endParaRPr>
          </a:p>
          <a:p>
            <a:r>
              <a:rPr lang="en-US" sz="1800">
                <a:solidFill>
                  <a:srgbClr val="0000FF"/>
                </a:solidFill>
                <a:latin typeface="Courier New" pitchFamily="49" charset="0"/>
              </a:rPr>
              <a:t>for </a:t>
            </a:r>
            <a:r>
              <a:rPr lang="en-US" sz="1800">
                <a:solidFill>
                  <a:schemeClr val="tx1"/>
                </a:solidFill>
                <a:latin typeface="Courier New" pitchFamily="49" charset="0"/>
              </a:rPr>
              <a:t>g=0:255</a:t>
            </a:r>
            <a:r>
              <a:rPr lang="en-US" sz="1800">
                <a:solidFill>
                  <a:srgbClr val="0000FF"/>
                </a:solidFill>
                <a:latin typeface="Courier New" pitchFamily="49" charset="0"/>
              </a:rPr>
              <a:t>   </a:t>
            </a:r>
            <a:endParaRPr lang="en-US" sz="1800">
              <a:solidFill>
                <a:srgbClr val="228B22"/>
              </a:solidFill>
              <a:latin typeface="Courier New" pitchFamily="49" charset="0"/>
            </a:endParaRPr>
          </a:p>
          <a:p>
            <a:r>
              <a:rPr lang="en-US" sz="1800">
                <a:solidFill>
                  <a:srgbClr val="228B22"/>
                </a:solidFill>
                <a:latin typeface="Courier New" pitchFamily="49" charset="0"/>
              </a:rPr>
              <a:t>   </a:t>
            </a:r>
            <a:r>
              <a:rPr lang="en-US" sz="1800">
                <a:solidFill>
                  <a:schemeClr val="tx1"/>
                </a:solidFill>
                <a:latin typeface="Courier New" pitchFamily="49" charset="0"/>
              </a:rPr>
              <a:t>h(g+1,1,:) = sum(sum(I==g));</a:t>
            </a:r>
            <a:r>
              <a:rPr lang="en-US" sz="1800">
                <a:solidFill>
                  <a:srgbClr val="228B22"/>
                </a:solidFill>
                <a:latin typeface="Courier New" pitchFamily="49" charset="0"/>
              </a:rPr>
              <a:t> % accumulate</a:t>
            </a:r>
          </a:p>
          <a:p>
            <a:r>
              <a:rPr lang="en-US" sz="1800">
                <a:solidFill>
                  <a:srgbClr val="0000FF"/>
                </a:solidFill>
                <a:latin typeface="Courier New" pitchFamily="49" charset="0"/>
              </a:rPr>
              <a:t>end</a:t>
            </a:r>
          </a:p>
          <a:p>
            <a:endParaRPr lang="en-US" sz="1800">
              <a:solidFill>
                <a:srgbClr val="0000FF"/>
              </a:solidFill>
              <a:latin typeface="Courier New" pitchFamily="49" charset="0"/>
            </a:endParaRPr>
          </a:p>
          <a:p>
            <a:r>
              <a:rPr lang="en-US" sz="1800">
                <a:solidFill>
                  <a:srgbClr val="0000FF"/>
                </a:solidFill>
                <a:latin typeface="Courier New" pitchFamily="49" charset="0"/>
              </a:rPr>
              <a:t>return;</a:t>
            </a:r>
          </a:p>
        </p:txBody>
      </p:sp>
      <p:sp>
        <p:nvSpPr>
          <p:cNvPr id="92164" name="Text Box 4"/>
          <p:cNvSpPr txBox="1">
            <a:spLocks noChangeArrowheads="1"/>
          </p:cNvSpPr>
          <p:nvPr/>
        </p:nvSpPr>
        <p:spPr bwMode="auto">
          <a:xfrm>
            <a:off x="4343400" y="1981200"/>
            <a:ext cx="4419600" cy="2292350"/>
          </a:xfrm>
          <a:prstGeom prst="rect">
            <a:avLst/>
          </a:prstGeom>
          <a:solidFill>
            <a:srgbClr val="FFFF99"/>
          </a:solidFill>
          <a:ln w="9525">
            <a:noFill/>
            <a:miter lim="800000"/>
            <a:headEnd/>
            <a:tailEnd/>
          </a:ln>
          <a:effectLst>
            <a:outerShdw dist="107763" dir="8100000" algn="ctr" rotWithShape="0">
              <a:schemeClr val="tx1">
                <a:alpha val="50000"/>
              </a:schemeClr>
            </a:outerShdw>
          </a:effectLst>
        </p:spPr>
        <p:txBody>
          <a:bodyPr>
            <a:spAutoFit/>
          </a:bodyPr>
          <a:lstStyle/>
          <a:p>
            <a:r>
              <a:rPr lang="en-US" sz="1600">
                <a:solidFill>
                  <a:schemeClr val="tx1"/>
                </a:solidFill>
                <a:latin typeface="Comic Sans MS" pitchFamily="66" charset="0"/>
              </a:rPr>
              <a:t>Loop through all intensity levels (</a:t>
            </a:r>
            <a:r>
              <a:rPr lang="en-US" sz="1600">
                <a:solidFill>
                  <a:schemeClr val="tx1"/>
                </a:solidFill>
                <a:latin typeface="Times New Roman" pitchFamily="18" charset="0"/>
              </a:rPr>
              <a:t>0-255</a:t>
            </a:r>
            <a:r>
              <a:rPr lang="en-US" sz="1600">
                <a:solidFill>
                  <a:schemeClr val="tx1"/>
                </a:solidFill>
                <a:latin typeface="Comic Sans MS" pitchFamily="66" charset="0"/>
              </a:rPr>
              <a:t>)</a:t>
            </a:r>
            <a:endParaRPr lang="en-US" sz="1600" i="1">
              <a:solidFill>
                <a:schemeClr val="tx1"/>
              </a:solidFill>
              <a:latin typeface="Comic Sans MS" pitchFamily="66" charset="0"/>
            </a:endParaRPr>
          </a:p>
          <a:p>
            <a:r>
              <a:rPr lang="en-US" sz="1600">
                <a:solidFill>
                  <a:schemeClr val="tx1"/>
                </a:solidFill>
                <a:latin typeface="Comic Sans MS" pitchFamily="66" charset="0"/>
              </a:rPr>
              <a:t>Tag the elements that have value </a:t>
            </a:r>
            <a:r>
              <a:rPr lang="en-US" sz="1600" i="1">
                <a:solidFill>
                  <a:schemeClr val="tx1"/>
                </a:solidFill>
                <a:latin typeface="Times New Roman" pitchFamily="18" charset="0"/>
              </a:rPr>
              <a:t>g</a:t>
            </a:r>
            <a:r>
              <a:rPr lang="en-US" sz="1600" i="1">
                <a:solidFill>
                  <a:schemeClr val="tx1"/>
                </a:solidFill>
                <a:latin typeface="Comic Sans MS" pitchFamily="66" charset="0"/>
              </a:rPr>
              <a:t>.</a:t>
            </a:r>
          </a:p>
          <a:p>
            <a:r>
              <a:rPr lang="en-US" sz="1600">
                <a:solidFill>
                  <a:schemeClr val="tx1"/>
                </a:solidFill>
                <a:latin typeface="Comic Sans MS" pitchFamily="66" charset="0"/>
              </a:rPr>
              <a:t>The result is an RxCxB </a:t>
            </a:r>
            <a:r>
              <a:rPr lang="en-US" sz="1600" i="1">
                <a:solidFill>
                  <a:schemeClr val="tx1"/>
                </a:solidFill>
                <a:latin typeface="Comic Sans MS" pitchFamily="66" charset="0"/>
              </a:rPr>
              <a:t>logical</a:t>
            </a:r>
            <a:r>
              <a:rPr lang="en-US" sz="1600">
                <a:solidFill>
                  <a:schemeClr val="tx1"/>
                </a:solidFill>
                <a:latin typeface="Comic Sans MS" pitchFamily="66" charset="0"/>
              </a:rPr>
              <a:t> array that has a </a:t>
            </a:r>
            <a:r>
              <a:rPr lang="en-US" sz="1600">
                <a:solidFill>
                  <a:schemeClr val="tx1"/>
                </a:solidFill>
                <a:latin typeface="Times New Roman" pitchFamily="18" charset="0"/>
              </a:rPr>
              <a:t>1</a:t>
            </a:r>
            <a:r>
              <a:rPr lang="en-US" sz="1600">
                <a:solidFill>
                  <a:schemeClr val="tx1"/>
                </a:solidFill>
                <a:latin typeface="Comic Sans MS" pitchFamily="66" charset="0"/>
              </a:rPr>
              <a:t> wherever </a:t>
            </a:r>
            <a:r>
              <a:rPr lang="en-US" sz="1600" i="1">
                <a:solidFill>
                  <a:schemeClr val="tx1"/>
                </a:solidFill>
                <a:latin typeface="Times New Roman" pitchFamily="18" charset="0"/>
              </a:rPr>
              <a:t>I</a:t>
            </a:r>
            <a:r>
              <a:rPr lang="en-US" sz="1600">
                <a:solidFill>
                  <a:schemeClr val="tx1"/>
                </a:solidFill>
                <a:latin typeface="Times New Roman" pitchFamily="18" charset="0"/>
              </a:rPr>
              <a:t>(</a:t>
            </a:r>
            <a:r>
              <a:rPr lang="en-US" sz="1600" i="1">
                <a:solidFill>
                  <a:schemeClr val="tx1"/>
                </a:solidFill>
                <a:latin typeface="Times New Roman" pitchFamily="18" charset="0"/>
              </a:rPr>
              <a:t>r</a:t>
            </a:r>
            <a:r>
              <a:rPr lang="en-US" sz="1600">
                <a:solidFill>
                  <a:schemeClr val="tx1"/>
                </a:solidFill>
                <a:latin typeface="Times New Roman" pitchFamily="18" charset="0"/>
              </a:rPr>
              <a:t>,</a:t>
            </a:r>
            <a:r>
              <a:rPr lang="en-US" sz="1600" i="1">
                <a:solidFill>
                  <a:schemeClr val="tx1"/>
                </a:solidFill>
                <a:latin typeface="Times New Roman" pitchFamily="18" charset="0"/>
              </a:rPr>
              <a:t>c</a:t>
            </a:r>
            <a:r>
              <a:rPr lang="en-US" sz="1600">
                <a:solidFill>
                  <a:schemeClr val="tx1"/>
                </a:solidFill>
                <a:latin typeface="Times New Roman" pitchFamily="18" charset="0"/>
              </a:rPr>
              <a:t>,</a:t>
            </a:r>
            <a:r>
              <a:rPr lang="en-US" sz="1600" i="1">
                <a:solidFill>
                  <a:schemeClr val="tx1"/>
                </a:solidFill>
                <a:latin typeface="Times New Roman" pitchFamily="18" charset="0"/>
              </a:rPr>
              <a:t>b</a:t>
            </a:r>
            <a:r>
              <a:rPr lang="en-US" sz="1600">
                <a:solidFill>
                  <a:schemeClr val="tx1"/>
                </a:solidFill>
                <a:latin typeface="Times New Roman" pitchFamily="18" charset="0"/>
              </a:rPr>
              <a:t>) = </a:t>
            </a:r>
            <a:r>
              <a:rPr lang="en-US" sz="1600" i="1">
                <a:solidFill>
                  <a:schemeClr val="tx1"/>
                </a:solidFill>
                <a:latin typeface="Times New Roman" pitchFamily="18" charset="0"/>
              </a:rPr>
              <a:t>g</a:t>
            </a:r>
            <a:r>
              <a:rPr lang="en-US" sz="1600" i="1">
                <a:solidFill>
                  <a:schemeClr val="tx1"/>
                </a:solidFill>
                <a:latin typeface="Comic Sans MS" pitchFamily="66" charset="0"/>
              </a:rPr>
              <a:t> </a:t>
            </a:r>
            <a:r>
              <a:rPr lang="en-US" sz="1600">
                <a:solidFill>
                  <a:schemeClr val="tx1"/>
                </a:solidFill>
                <a:latin typeface="Comic Sans MS" pitchFamily="66" charset="0"/>
              </a:rPr>
              <a:t>and </a:t>
            </a:r>
            <a:r>
              <a:rPr lang="en-US" sz="1600">
                <a:solidFill>
                  <a:schemeClr val="tx1"/>
                </a:solidFill>
                <a:latin typeface="Times New Roman" pitchFamily="18" charset="0"/>
              </a:rPr>
              <a:t>0</a:t>
            </a:r>
            <a:r>
              <a:rPr lang="en-US" sz="1600">
                <a:solidFill>
                  <a:schemeClr val="tx1"/>
                </a:solidFill>
                <a:latin typeface="Comic Sans MS" pitchFamily="66" charset="0"/>
              </a:rPr>
              <a:t>’s everywhere else.</a:t>
            </a:r>
            <a:endParaRPr lang="en-US" sz="1600" i="1">
              <a:solidFill>
                <a:schemeClr val="tx1"/>
              </a:solidFill>
              <a:latin typeface="Comic Sans MS" pitchFamily="66" charset="0"/>
            </a:endParaRPr>
          </a:p>
          <a:p>
            <a:r>
              <a:rPr lang="en-US" sz="1600">
                <a:solidFill>
                  <a:schemeClr val="tx1"/>
                </a:solidFill>
                <a:latin typeface="Comic Sans MS" pitchFamily="66" charset="0"/>
              </a:rPr>
              <a:t>Compute the number of ones in each band of the image for intensity </a:t>
            </a:r>
            <a:r>
              <a:rPr lang="en-US" sz="1600" i="1">
                <a:solidFill>
                  <a:schemeClr val="tx1"/>
                </a:solidFill>
                <a:latin typeface="Times New Roman" pitchFamily="18" charset="0"/>
              </a:rPr>
              <a:t>g</a:t>
            </a:r>
            <a:r>
              <a:rPr lang="en-US" sz="1600">
                <a:solidFill>
                  <a:schemeClr val="tx1"/>
                </a:solidFill>
                <a:latin typeface="Comic Sans MS" pitchFamily="66" charset="0"/>
              </a:rPr>
              <a:t>.  </a:t>
            </a:r>
          </a:p>
          <a:p>
            <a:r>
              <a:rPr lang="en-US" sz="1600">
                <a:solidFill>
                  <a:schemeClr val="tx1"/>
                </a:solidFill>
                <a:latin typeface="Comic Sans MS" pitchFamily="66" charset="0"/>
              </a:rPr>
              <a:t>Store that value in the 256x1xB histogram at </a:t>
            </a:r>
            <a:r>
              <a:rPr lang="en-US" sz="1600" i="1">
                <a:solidFill>
                  <a:schemeClr val="tx1"/>
                </a:solidFill>
                <a:latin typeface="Times New Roman" pitchFamily="18" charset="0"/>
              </a:rPr>
              <a:t>h</a:t>
            </a:r>
            <a:r>
              <a:rPr lang="en-US" sz="1600">
                <a:solidFill>
                  <a:schemeClr val="tx1"/>
                </a:solidFill>
                <a:latin typeface="Times New Roman" pitchFamily="18" charset="0"/>
              </a:rPr>
              <a:t>(</a:t>
            </a:r>
            <a:r>
              <a:rPr lang="en-US" sz="1600" i="1">
                <a:solidFill>
                  <a:schemeClr val="tx1"/>
                </a:solidFill>
                <a:latin typeface="Times New Roman" pitchFamily="18" charset="0"/>
              </a:rPr>
              <a:t>g</a:t>
            </a:r>
            <a:r>
              <a:rPr lang="en-US" sz="1600">
                <a:solidFill>
                  <a:schemeClr val="tx1"/>
                </a:solidFill>
                <a:latin typeface="Times New Roman" pitchFamily="18" charset="0"/>
              </a:rPr>
              <a:t>+1,1,b)</a:t>
            </a:r>
            <a:r>
              <a:rPr lang="en-US" sz="1600" i="1">
                <a:solidFill>
                  <a:schemeClr val="tx1"/>
                </a:solidFill>
                <a:latin typeface="Times New Roman" pitchFamily="18" charset="0"/>
              </a:rPr>
              <a:t>.</a:t>
            </a:r>
          </a:p>
        </p:txBody>
      </p:sp>
      <p:sp>
        <p:nvSpPr>
          <p:cNvPr id="92165" name="Text Box 5"/>
          <p:cNvSpPr txBox="1">
            <a:spLocks noChangeArrowheads="1"/>
          </p:cNvSpPr>
          <p:nvPr/>
        </p:nvSpPr>
        <p:spPr bwMode="auto">
          <a:xfrm>
            <a:off x="4572000" y="5029200"/>
            <a:ext cx="3733800" cy="581025"/>
          </a:xfrm>
          <a:prstGeom prst="rect">
            <a:avLst/>
          </a:prstGeom>
          <a:solidFill>
            <a:srgbClr val="FFFF99"/>
          </a:solidFill>
          <a:ln w="9525">
            <a:noFill/>
            <a:miter lim="800000"/>
            <a:headEnd/>
            <a:tailEnd/>
          </a:ln>
          <a:effectLst>
            <a:outerShdw dist="107763" dir="8100000" algn="ctr" rotWithShape="0">
              <a:schemeClr val="tx1">
                <a:alpha val="50000"/>
              </a:schemeClr>
            </a:outerShdw>
          </a:effectLst>
        </p:spPr>
        <p:txBody>
          <a:bodyPr>
            <a:spAutoFit/>
          </a:bodyPr>
          <a:lstStyle/>
          <a:p>
            <a:r>
              <a:rPr lang="en-US" sz="1600">
                <a:solidFill>
                  <a:schemeClr val="tx1"/>
                </a:solidFill>
                <a:latin typeface="Comic Sans MS" pitchFamily="66" charset="0"/>
              </a:rPr>
              <a:t>sum(sum(I==g)) computes one number for each band in the image.  </a:t>
            </a:r>
            <a:endParaRPr lang="en-US" sz="1600" i="1">
              <a:solidFill>
                <a:schemeClr val="tx1"/>
              </a:solidFill>
              <a:latin typeface="Times New Roman" pitchFamily="18" charset="0"/>
            </a:endParaRPr>
          </a:p>
        </p:txBody>
      </p:sp>
      <p:sp>
        <p:nvSpPr>
          <p:cNvPr id="92166" name="Text Box 6"/>
          <p:cNvSpPr txBox="1">
            <a:spLocks noChangeArrowheads="1"/>
          </p:cNvSpPr>
          <p:nvPr/>
        </p:nvSpPr>
        <p:spPr bwMode="auto">
          <a:xfrm>
            <a:off x="609600" y="5181600"/>
            <a:ext cx="3733800" cy="825500"/>
          </a:xfrm>
          <a:prstGeom prst="rect">
            <a:avLst/>
          </a:prstGeom>
          <a:solidFill>
            <a:srgbClr val="FFFF99"/>
          </a:solidFill>
          <a:ln w="9525">
            <a:noFill/>
            <a:miter lim="800000"/>
            <a:headEnd/>
            <a:tailEnd/>
          </a:ln>
          <a:effectLst>
            <a:outerShdw dist="107763" dir="8100000" algn="ctr" rotWithShape="0">
              <a:schemeClr val="tx1">
                <a:alpha val="50000"/>
              </a:schemeClr>
            </a:outerShdw>
          </a:effectLst>
        </p:spPr>
        <p:txBody>
          <a:bodyPr>
            <a:spAutoFit/>
          </a:bodyPr>
          <a:lstStyle/>
          <a:p>
            <a:r>
              <a:rPr lang="en-US" sz="1600">
                <a:solidFill>
                  <a:schemeClr val="tx1"/>
                </a:solidFill>
                <a:latin typeface="Comic Sans MS" pitchFamily="66" charset="0"/>
              </a:rPr>
              <a:t>If B==3, then h(g+1,1,</a:t>
            </a:r>
            <a:r>
              <a:rPr lang="en-US" sz="1600">
                <a:solidFill>
                  <a:schemeClr val="tx1"/>
                </a:solidFill>
                <a:latin typeface="Comic Sans MS" pitchFamily="66" charset="0"/>
                <a:sym typeface="Wingdings" pitchFamily="2" charset="2"/>
              </a:rPr>
              <a:t>:) contains 3 numbers: the number of pixels in bands 1, 2, &amp; 3 that have intensity g.</a:t>
            </a:r>
            <a:endParaRPr lang="en-US" sz="1600" i="1">
              <a:solidFill>
                <a:schemeClr val="tx1"/>
              </a:solidFill>
              <a:latin typeface="Times New Roman" pitchFamily="18" charset="0"/>
            </a:endParaRPr>
          </a:p>
        </p:txBody>
      </p:sp>
    </p:spTree>
    <p:extLst>
      <p:ext uri="{BB962C8B-B14F-4D97-AF65-F5344CB8AC3E}">
        <p14:creationId xmlns:p14="http://schemas.microsoft.com/office/powerpoint/2010/main" val="2690487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19100" y="1028700"/>
            <a:ext cx="8305800" cy="723900"/>
          </a:xfrm>
        </p:spPr>
        <p:txBody>
          <a:bodyPr>
            <a:normAutofit fontScale="90000"/>
          </a:bodyPr>
          <a:lstStyle/>
          <a:p>
            <a:r>
              <a:rPr lang="en-US"/>
              <a:t>Point Ops via Functional Mappings</a:t>
            </a:r>
          </a:p>
        </p:txBody>
      </p:sp>
      <p:cxnSp>
        <p:nvCxnSpPr>
          <p:cNvPr id="66578" name="AutoShape 18"/>
          <p:cNvCxnSpPr>
            <a:cxnSpLocks noChangeShapeType="1"/>
            <a:stCxn id="66573" idx="3"/>
            <a:endCxn id="66575" idx="1"/>
          </p:cNvCxnSpPr>
          <p:nvPr/>
        </p:nvCxnSpPr>
        <p:spPr bwMode="auto">
          <a:xfrm>
            <a:off x="2687638" y="3530600"/>
            <a:ext cx="436562" cy="0"/>
          </a:xfrm>
          <a:prstGeom prst="straightConnector1">
            <a:avLst/>
          </a:prstGeom>
          <a:noFill/>
          <a:ln w="9525">
            <a:solidFill>
              <a:schemeClr val="tx1"/>
            </a:solidFill>
            <a:round/>
            <a:headEnd/>
            <a:tailEnd type="triangle" w="med" len="med"/>
          </a:ln>
          <a:effectLst/>
        </p:spPr>
      </p:cxnSp>
      <p:cxnSp>
        <p:nvCxnSpPr>
          <p:cNvPr id="66579" name="AutoShape 19"/>
          <p:cNvCxnSpPr>
            <a:cxnSpLocks noChangeShapeType="1"/>
            <a:stCxn id="66575" idx="3"/>
            <a:endCxn id="66576" idx="1"/>
          </p:cNvCxnSpPr>
          <p:nvPr/>
        </p:nvCxnSpPr>
        <p:spPr bwMode="auto">
          <a:xfrm>
            <a:off x="4140200" y="3530600"/>
            <a:ext cx="508000" cy="0"/>
          </a:xfrm>
          <a:prstGeom prst="straightConnector1">
            <a:avLst/>
          </a:prstGeom>
          <a:noFill/>
          <a:ln w="9525">
            <a:solidFill>
              <a:schemeClr val="tx1"/>
            </a:solidFill>
            <a:round/>
            <a:headEnd/>
            <a:tailEnd type="triangle" w="med" len="med"/>
          </a:ln>
          <a:effectLst/>
        </p:spPr>
      </p:cxnSp>
      <p:grpSp>
        <p:nvGrpSpPr>
          <p:cNvPr id="66593" name="Group 33"/>
          <p:cNvGrpSpPr>
            <a:grpSpLocks/>
          </p:cNvGrpSpPr>
          <p:nvPr/>
        </p:nvGrpSpPr>
        <p:grpSpPr bwMode="auto">
          <a:xfrm>
            <a:off x="1873250" y="2784475"/>
            <a:ext cx="3687763" cy="366713"/>
            <a:chOff x="1180" y="1824"/>
            <a:chExt cx="2323" cy="231"/>
          </a:xfrm>
        </p:grpSpPr>
        <p:sp>
          <p:nvSpPr>
            <p:cNvPr id="66567" name="Text Box 7"/>
            <p:cNvSpPr txBox="1">
              <a:spLocks noChangeArrowheads="1"/>
            </p:cNvSpPr>
            <p:nvPr/>
          </p:nvSpPr>
          <p:spPr bwMode="auto">
            <a:xfrm>
              <a:off x="1180" y="1824"/>
              <a:ext cx="436" cy="231"/>
            </a:xfrm>
            <a:prstGeom prst="rect">
              <a:avLst/>
            </a:prstGeom>
            <a:noFill/>
            <a:ln w="9525">
              <a:noFill/>
              <a:miter lim="800000"/>
              <a:headEnd/>
              <a:tailEnd/>
            </a:ln>
            <a:effectLst/>
          </p:spPr>
          <p:txBody>
            <a:bodyPr wrap="none">
              <a:spAutoFit/>
            </a:bodyPr>
            <a:lstStyle/>
            <a:p>
              <a:pPr algn="ctr"/>
              <a:r>
                <a:rPr lang="en-US" sz="1800">
                  <a:solidFill>
                    <a:schemeClr val="tx1"/>
                  </a:solidFill>
                </a:rPr>
                <a:t>Input</a:t>
              </a:r>
              <a:endParaRPr lang="en-US" sz="1800" i="1">
                <a:solidFill>
                  <a:schemeClr val="tx1"/>
                </a:solidFill>
                <a:latin typeface="Times New Roman" pitchFamily="18" charset="0"/>
              </a:endParaRPr>
            </a:p>
          </p:txBody>
        </p:sp>
        <p:sp>
          <p:nvSpPr>
            <p:cNvPr id="66570" name="Text Box 10"/>
            <p:cNvSpPr txBox="1">
              <a:spLocks noChangeArrowheads="1"/>
            </p:cNvSpPr>
            <p:nvPr/>
          </p:nvSpPr>
          <p:spPr bwMode="auto">
            <a:xfrm>
              <a:off x="2955" y="1824"/>
              <a:ext cx="548" cy="231"/>
            </a:xfrm>
            <a:prstGeom prst="rect">
              <a:avLst/>
            </a:prstGeom>
            <a:noFill/>
            <a:ln w="9525">
              <a:noFill/>
              <a:miter lim="800000"/>
              <a:headEnd/>
              <a:tailEnd/>
            </a:ln>
            <a:effectLst/>
          </p:spPr>
          <p:txBody>
            <a:bodyPr wrap="none">
              <a:spAutoFit/>
            </a:bodyPr>
            <a:lstStyle/>
            <a:p>
              <a:pPr algn="ctr"/>
              <a:r>
                <a:rPr lang="en-US" sz="1800">
                  <a:solidFill>
                    <a:schemeClr val="tx1"/>
                  </a:solidFill>
                </a:rPr>
                <a:t>Output</a:t>
              </a:r>
              <a:endParaRPr lang="en-US" sz="1800" i="1">
                <a:solidFill>
                  <a:schemeClr val="tx1"/>
                </a:solidFill>
                <a:latin typeface="Times New Roman" pitchFamily="18" charset="0"/>
              </a:endParaRPr>
            </a:p>
          </p:txBody>
        </p:sp>
      </p:grpSp>
      <p:grpSp>
        <p:nvGrpSpPr>
          <p:cNvPr id="66590" name="Group 30"/>
          <p:cNvGrpSpPr>
            <a:grpSpLocks/>
          </p:cNvGrpSpPr>
          <p:nvPr/>
        </p:nvGrpSpPr>
        <p:grpSpPr bwMode="auto">
          <a:xfrm>
            <a:off x="533400" y="2098675"/>
            <a:ext cx="4419600" cy="558800"/>
            <a:chOff x="336" y="1440"/>
            <a:chExt cx="2784" cy="352"/>
          </a:xfrm>
        </p:grpSpPr>
        <p:grpSp>
          <p:nvGrpSpPr>
            <p:cNvPr id="66581" name="Group 21"/>
            <p:cNvGrpSpPr>
              <a:grpSpLocks/>
            </p:cNvGrpSpPr>
            <p:nvPr/>
          </p:nvGrpSpPr>
          <p:grpSpPr bwMode="auto">
            <a:xfrm>
              <a:off x="1461" y="1440"/>
              <a:ext cx="1659" cy="352"/>
              <a:chOff x="1173" y="1392"/>
              <a:chExt cx="1659" cy="352"/>
            </a:xfrm>
          </p:grpSpPr>
          <p:sp>
            <p:nvSpPr>
              <p:cNvPr id="66566" name="Text Box 6"/>
              <p:cNvSpPr txBox="1">
                <a:spLocks noChangeArrowheads="1"/>
              </p:cNvSpPr>
              <p:nvPr/>
            </p:nvSpPr>
            <p:spPr bwMode="auto">
              <a:xfrm>
                <a:off x="1173" y="1392"/>
                <a:ext cx="197" cy="333"/>
              </a:xfrm>
              <a:prstGeom prst="rect">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txBody>
              <a:bodyPr wrap="none">
                <a:spAutoFit/>
              </a:bodyPr>
              <a:lstStyle/>
              <a:p>
                <a:pPr algn="ctr"/>
                <a:r>
                  <a:rPr lang="en-US" sz="2800">
                    <a:solidFill>
                      <a:schemeClr val="tx1"/>
                    </a:solidFill>
                    <a:latin typeface="Times New Roman" pitchFamily="18" charset="0"/>
                  </a:rPr>
                  <a:t>I</a:t>
                </a:r>
              </a:p>
            </p:txBody>
          </p:sp>
          <p:sp>
            <p:nvSpPr>
              <p:cNvPr id="66568" name="Text Box 8"/>
              <p:cNvSpPr txBox="1">
                <a:spLocks noChangeArrowheads="1"/>
              </p:cNvSpPr>
              <p:nvPr/>
            </p:nvSpPr>
            <p:spPr bwMode="auto">
              <a:xfrm>
                <a:off x="1680" y="1392"/>
                <a:ext cx="640" cy="352"/>
              </a:xfrm>
              <a:prstGeom prst="rect">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txBody>
              <a:bodyPr>
                <a:spAutoFit/>
              </a:bodyPr>
              <a:lstStyle/>
              <a:p>
                <a:pPr algn="ctr"/>
                <a:r>
                  <a:rPr lang="en-US" sz="1600">
                    <a:solidFill>
                      <a:schemeClr val="tx1"/>
                    </a:solidFill>
                    <a:sym typeface="Symbol" pitchFamily="18" charset="2"/>
                  </a:rPr>
                  <a:t></a:t>
                </a:r>
                <a:r>
                  <a:rPr lang="en-US" sz="1400">
                    <a:solidFill>
                      <a:schemeClr val="tx1"/>
                    </a:solidFill>
                    <a:sym typeface="Symbol" pitchFamily="18" charset="2"/>
                  </a:rPr>
                  <a:t>, </a:t>
                </a:r>
                <a:r>
                  <a:rPr lang="en-US" sz="1400">
                    <a:solidFill>
                      <a:schemeClr val="tx1"/>
                    </a:solidFill>
                  </a:rPr>
                  <a:t>point operator</a:t>
                </a:r>
              </a:p>
            </p:txBody>
          </p:sp>
          <p:sp>
            <p:nvSpPr>
              <p:cNvPr id="66569" name="Text Box 9"/>
              <p:cNvSpPr txBox="1">
                <a:spLocks noChangeArrowheads="1"/>
              </p:cNvSpPr>
              <p:nvPr/>
            </p:nvSpPr>
            <p:spPr bwMode="auto">
              <a:xfrm>
                <a:off x="2623" y="1392"/>
                <a:ext cx="209" cy="333"/>
              </a:xfrm>
              <a:prstGeom prst="rect">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txBody>
              <a:bodyPr wrap="none">
                <a:spAutoFit/>
              </a:bodyPr>
              <a:lstStyle/>
              <a:p>
                <a:pPr algn="ctr"/>
                <a:r>
                  <a:rPr lang="en-US" sz="2800">
                    <a:solidFill>
                      <a:schemeClr val="tx1"/>
                    </a:solidFill>
                    <a:latin typeface="Times New Roman" pitchFamily="18" charset="0"/>
                  </a:rPr>
                  <a:t>J</a:t>
                </a:r>
              </a:p>
            </p:txBody>
          </p:sp>
          <p:cxnSp>
            <p:nvCxnSpPr>
              <p:cNvPr id="66571" name="AutoShape 11"/>
              <p:cNvCxnSpPr>
                <a:cxnSpLocks noChangeShapeType="1"/>
                <a:stCxn id="66566" idx="3"/>
                <a:endCxn id="66568" idx="1"/>
              </p:cNvCxnSpPr>
              <p:nvPr/>
            </p:nvCxnSpPr>
            <p:spPr bwMode="auto">
              <a:xfrm flipV="1">
                <a:off x="1370" y="1558"/>
                <a:ext cx="310" cy="1"/>
              </a:xfrm>
              <a:prstGeom prst="straightConnector1">
                <a:avLst/>
              </a:prstGeom>
              <a:noFill/>
              <a:ln w="9525">
                <a:solidFill>
                  <a:schemeClr val="tx1"/>
                </a:solidFill>
                <a:round/>
                <a:headEnd/>
                <a:tailEnd type="triangle" w="med" len="med"/>
              </a:ln>
              <a:effectLst/>
            </p:spPr>
          </p:cxnSp>
          <p:cxnSp>
            <p:nvCxnSpPr>
              <p:cNvPr id="66572" name="AutoShape 12"/>
              <p:cNvCxnSpPr>
                <a:cxnSpLocks noChangeShapeType="1"/>
                <a:stCxn id="66568" idx="3"/>
                <a:endCxn id="66569" idx="1"/>
              </p:cNvCxnSpPr>
              <p:nvPr/>
            </p:nvCxnSpPr>
            <p:spPr bwMode="auto">
              <a:xfrm>
                <a:off x="2320" y="1558"/>
                <a:ext cx="303" cy="1"/>
              </a:xfrm>
              <a:prstGeom prst="straightConnector1">
                <a:avLst/>
              </a:prstGeom>
              <a:noFill/>
              <a:ln w="9525">
                <a:solidFill>
                  <a:schemeClr val="tx1"/>
                </a:solidFill>
                <a:round/>
                <a:headEnd/>
                <a:tailEnd type="triangle" w="med" len="med"/>
              </a:ln>
              <a:effectLst/>
            </p:spPr>
          </p:cxnSp>
        </p:grpSp>
        <p:sp>
          <p:nvSpPr>
            <p:cNvPr id="66582" name="Text Box 22"/>
            <p:cNvSpPr txBox="1">
              <a:spLocks noChangeArrowheads="1"/>
            </p:cNvSpPr>
            <p:nvPr/>
          </p:nvSpPr>
          <p:spPr bwMode="auto">
            <a:xfrm>
              <a:off x="336" y="1472"/>
              <a:ext cx="648" cy="288"/>
            </a:xfrm>
            <a:prstGeom prst="rect">
              <a:avLst/>
            </a:prstGeom>
            <a:noFill/>
            <a:ln w="9525">
              <a:noFill/>
              <a:miter lim="800000"/>
              <a:headEnd/>
              <a:tailEnd/>
            </a:ln>
            <a:effectLst/>
          </p:spPr>
          <p:txBody>
            <a:bodyPr wrap="none">
              <a:spAutoFit/>
            </a:bodyPr>
            <a:lstStyle/>
            <a:p>
              <a:pPr algn="ctr"/>
              <a:r>
                <a:rPr lang="en-US" sz="2400">
                  <a:solidFill>
                    <a:schemeClr val="tx1"/>
                  </a:solidFill>
                  <a:latin typeface="Times New Roman" pitchFamily="18" charset="0"/>
                </a:rPr>
                <a:t>Image:</a:t>
              </a:r>
            </a:p>
          </p:txBody>
        </p:sp>
      </p:grpSp>
      <p:grpSp>
        <p:nvGrpSpPr>
          <p:cNvPr id="66592" name="Group 32"/>
          <p:cNvGrpSpPr>
            <a:grpSpLocks/>
          </p:cNvGrpSpPr>
          <p:nvPr/>
        </p:nvGrpSpPr>
        <p:grpSpPr bwMode="auto">
          <a:xfrm>
            <a:off x="533400" y="3251200"/>
            <a:ext cx="5068888" cy="558800"/>
            <a:chOff x="336" y="2112"/>
            <a:chExt cx="3193" cy="352"/>
          </a:xfrm>
        </p:grpSpPr>
        <p:grpSp>
          <p:nvGrpSpPr>
            <p:cNvPr id="66591" name="Group 31"/>
            <p:cNvGrpSpPr>
              <a:grpSpLocks/>
            </p:cNvGrpSpPr>
            <p:nvPr/>
          </p:nvGrpSpPr>
          <p:grpSpPr bwMode="auto">
            <a:xfrm>
              <a:off x="1104" y="2112"/>
              <a:ext cx="2425" cy="352"/>
              <a:chOff x="1104" y="2112"/>
              <a:chExt cx="2425" cy="352"/>
            </a:xfrm>
          </p:grpSpPr>
          <p:sp>
            <p:nvSpPr>
              <p:cNvPr id="66573" name="Text Box 13"/>
              <p:cNvSpPr txBox="1">
                <a:spLocks noChangeArrowheads="1"/>
              </p:cNvSpPr>
              <p:nvPr/>
            </p:nvSpPr>
            <p:spPr bwMode="auto">
              <a:xfrm>
                <a:off x="1104" y="2121"/>
                <a:ext cx="589" cy="333"/>
              </a:xfrm>
              <a:prstGeom prst="rect">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txBody>
              <a:bodyPr wrap="none">
                <a:spAutoFit/>
              </a:bodyPr>
              <a:lstStyle/>
              <a:p>
                <a:pPr algn="ctr"/>
                <a:r>
                  <a:rPr lang="en-US" sz="2800">
                    <a:solidFill>
                      <a:schemeClr val="tx1"/>
                    </a:solidFill>
                    <a:latin typeface="Times New Roman" pitchFamily="18" charset="0"/>
                  </a:rPr>
                  <a:t>I(</a:t>
                </a:r>
                <a:r>
                  <a:rPr lang="en-US" sz="2800" i="1">
                    <a:solidFill>
                      <a:schemeClr val="tx1"/>
                    </a:solidFill>
                    <a:latin typeface="Times New Roman" pitchFamily="18" charset="0"/>
                  </a:rPr>
                  <a:t>r</a:t>
                </a:r>
                <a:r>
                  <a:rPr lang="en-US" sz="2800">
                    <a:solidFill>
                      <a:schemeClr val="tx1"/>
                    </a:solidFill>
                    <a:latin typeface="Times New Roman" pitchFamily="18" charset="0"/>
                  </a:rPr>
                  <a:t>,</a:t>
                </a:r>
                <a:r>
                  <a:rPr lang="en-US" sz="2800" i="1">
                    <a:solidFill>
                      <a:schemeClr val="tx1"/>
                    </a:solidFill>
                    <a:latin typeface="Times New Roman" pitchFamily="18" charset="0"/>
                  </a:rPr>
                  <a:t>c</a:t>
                </a:r>
                <a:r>
                  <a:rPr lang="en-US" sz="2800">
                    <a:solidFill>
                      <a:schemeClr val="tx1"/>
                    </a:solidFill>
                    <a:latin typeface="Times New Roman" pitchFamily="18" charset="0"/>
                  </a:rPr>
                  <a:t>)</a:t>
                </a:r>
              </a:p>
            </p:txBody>
          </p:sp>
          <p:sp>
            <p:nvSpPr>
              <p:cNvPr id="66575" name="Text Box 15"/>
              <p:cNvSpPr txBox="1">
                <a:spLocks noChangeArrowheads="1"/>
              </p:cNvSpPr>
              <p:nvPr/>
            </p:nvSpPr>
            <p:spPr bwMode="auto">
              <a:xfrm>
                <a:off x="1968" y="2112"/>
                <a:ext cx="640" cy="352"/>
              </a:xfrm>
              <a:prstGeom prst="rect">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txBody>
              <a:bodyPr>
                <a:spAutoFit/>
              </a:bodyPr>
              <a:lstStyle/>
              <a:p>
                <a:pPr algn="ctr"/>
                <a:r>
                  <a:rPr lang="en-US" sz="1400">
                    <a:solidFill>
                      <a:schemeClr val="tx1"/>
                    </a:solidFill>
                  </a:rPr>
                  <a:t>function,  </a:t>
                </a:r>
                <a:r>
                  <a:rPr lang="en-US" sz="1600" i="1">
                    <a:solidFill>
                      <a:schemeClr val="tx1"/>
                    </a:solidFill>
                    <a:latin typeface="Times New Roman" pitchFamily="18" charset="0"/>
                  </a:rPr>
                  <a:t>f</a:t>
                </a:r>
              </a:p>
            </p:txBody>
          </p:sp>
          <p:sp>
            <p:nvSpPr>
              <p:cNvPr id="66576" name="Text Box 16"/>
              <p:cNvSpPr txBox="1">
                <a:spLocks noChangeArrowheads="1"/>
              </p:cNvSpPr>
              <p:nvPr/>
            </p:nvSpPr>
            <p:spPr bwMode="auto">
              <a:xfrm>
                <a:off x="2928" y="2121"/>
                <a:ext cx="601" cy="333"/>
              </a:xfrm>
              <a:prstGeom prst="rect">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txBody>
              <a:bodyPr wrap="none">
                <a:spAutoFit/>
              </a:bodyPr>
              <a:lstStyle/>
              <a:p>
                <a:pPr algn="ctr"/>
                <a:r>
                  <a:rPr lang="en-US" sz="2800">
                    <a:solidFill>
                      <a:schemeClr val="tx1"/>
                    </a:solidFill>
                    <a:latin typeface="Times New Roman" pitchFamily="18" charset="0"/>
                  </a:rPr>
                  <a:t>J(</a:t>
                </a:r>
                <a:r>
                  <a:rPr lang="en-US" sz="2800" i="1">
                    <a:solidFill>
                      <a:schemeClr val="tx1"/>
                    </a:solidFill>
                    <a:latin typeface="Times New Roman" pitchFamily="18" charset="0"/>
                  </a:rPr>
                  <a:t>r</a:t>
                </a:r>
                <a:r>
                  <a:rPr lang="en-US" sz="2800">
                    <a:solidFill>
                      <a:schemeClr val="tx1"/>
                    </a:solidFill>
                    <a:latin typeface="Times New Roman" pitchFamily="18" charset="0"/>
                  </a:rPr>
                  <a:t>,</a:t>
                </a:r>
                <a:r>
                  <a:rPr lang="en-US" sz="2800" i="1">
                    <a:solidFill>
                      <a:schemeClr val="tx1"/>
                    </a:solidFill>
                    <a:latin typeface="Times New Roman" pitchFamily="18" charset="0"/>
                  </a:rPr>
                  <a:t>c</a:t>
                </a:r>
                <a:r>
                  <a:rPr lang="en-US" sz="2800">
                    <a:solidFill>
                      <a:schemeClr val="tx1"/>
                    </a:solidFill>
                    <a:latin typeface="Times New Roman" pitchFamily="18" charset="0"/>
                  </a:rPr>
                  <a:t>)</a:t>
                </a:r>
              </a:p>
            </p:txBody>
          </p:sp>
        </p:grpSp>
        <p:sp>
          <p:nvSpPr>
            <p:cNvPr id="66583" name="Text Box 23"/>
            <p:cNvSpPr txBox="1">
              <a:spLocks noChangeArrowheads="1"/>
            </p:cNvSpPr>
            <p:nvPr/>
          </p:nvSpPr>
          <p:spPr bwMode="auto">
            <a:xfrm>
              <a:off x="336" y="2144"/>
              <a:ext cx="563" cy="288"/>
            </a:xfrm>
            <a:prstGeom prst="rect">
              <a:avLst/>
            </a:prstGeom>
            <a:noFill/>
            <a:ln w="9525">
              <a:noFill/>
              <a:miter lim="800000"/>
              <a:headEnd/>
              <a:tailEnd/>
            </a:ln>
            <a:effectLst/>
          </p:spPr>
          <p:txBody>
            <a:bodyPr wrap="none">
              <a:spAutoFit/>
            </a:bodyPr>
            <a:lstStyle/>
            <a:p>
              <a:pPr algn="ctr"/>
              <a:r>
                <a:rPr lang="en-US" sz="2400">
                  <a:solidFill>
                    <a:schemeClr val="tx1"/>
                  </a:solidFill>
                  <a:latin typeface="Times New Roman" pitchFamily="18" charset="0"/>
                </a:rPr>
                <a:t>Pixel:</a:t>
              </a:r>
            </a:p>
          </p:txBody>
        </p:sp>
      </p:grpSp>
      <p:grpSp>
        <p:nvGrpSpPr>
          <p:cNvPr id="66596" name="Group 36"/>
          <p:cNvGrpSpPr>
            <a:grpSpLocks/>
          </p:cNvGrpSpPr>
          <p:nvPr/>
        </p:nvGrpSpPr>
        <p:grpSpPr bwMode="auto">
          <a:xfrm>
            <a:off x="6248400" y="1905000"/>
            <a:ext cx="1447800" cy="762000"/>
            <a:chOff x="4032" y="1344"/>
            <a:chExt cx="912" cy="480"/>
          </a:xfrm>
        </p:grpSpPr>
        <p:sp>
          <p:nvSpPr>
            <p:cNvPr id="66595" name="Rectangle 35"/>
            <p:cNvSpPr>
              <a:spLocks noChangeArrowheads="1"/>
            </p:cNvSpPr>
            <p:nvPr/>
          </p:nvSpPr>
          <p:spPr bwMode="auto">
            <a:xfrm>
              <a:off x="4032" y="1344"/>
              <a:ext cx="912" cy="480"/>
            </a:xfrm>
            <a:prstGeom prst="rect">
              <a:avLst/>
            </a:prstGeom>
            <a:solidFill>
              <a:srgbClr val="FFFF99"/>
            </a:solidFill>
            <a:ln w="9525">
              <a:noFill/>
              <a:miter lim="800000"/>
              <a:headEnd/>
              <a:tailEnd/>
            </a:ln>
            <a:effectLst>
              <a:outerShdw dist="107763" dir="2700000" algn="ctr" rotWithShape="0">
                <a:schemeClr val="tx1">
                  <a:alpha val="50000"/>
                </a:schemeClr>
              </a:outerShdw>
            </a:effectLst>
          </p:spPr>
          <p:txBody>
            <a:bodyPr anchor="ctr">
              <a:spAutoFit/>
            </a:bodyPr>
            <a:lstStyle/>
            <a:p>
              <a:endParaRPr lang="en-US"/>
            </a:p>
          </p:txBody>
        </p:sp>
        <p:graphicFrame>
          <p:nvGraphicFramePr>
            <p:cNvPr id="66587" name="Object 27"/>
            <p:cNvGraphicFramePr>
              <a:graphicFrameLocks noChangeAspect="1"/>
            </p:cNvGraphicFramePr>
            <p:nvPr/>
          </p:nvGraphicFramePr>
          <p:xfrm>
            <a:off x="4129" y="1449"/>
            <a:ext cx="718" cy="271"/>
          </p:xfrm>
          <a:graphic>
            <a:graphicData uri="http://schemas.openxmlformats.org/presentationml/2006/ole">
              <mc:AlternateContent xmlns:mc="http://schemas.openxmlformats.org/markup-compatibility/2006">
                <mc:Choice xmlns:v="urn:schemas-microsoft-com:vml" Requires="v">
                  <p:oleObj spid="_x0000_s93204" name="Equation" r:id="rId3" imgW="571252" imgH="215806" progId="Equation.3">
                    <p:embed/>
                  </p:oleObj>
                </mc:Choice>
                <mc:Fallback>
                  <p:oleObj name="Equation" r:id="rId3" imgW="571252" imgH="215806" progId="Equation.3">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 y="1449"/>
                          <a:ext cx="718" cy="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6599" name="Group 39"/>
          <p:cNvGrpSpPr>
            <a:grpSpLocks/>
          </p:cNvGrpSpPr>
          <p:nvPr/>
        </p:nvGrpSpPr>
        <p:grpSpPr bwMode="auto">
          <a:xfrm>
            <a:off x="6248400" y="3276600"/>
            <a:ext cx="2286000" cy="1447800"/>
            <a:chOff x="3936" y="2304"/>
            <a:chExt cx="1440" cy="912"/>
          </a:xfrm>
        </p:grpSpPr>
        <p:sp>
          <p:nvSpPr>
            <p:cNvPr id="66594" name="Rectangle 34"/>
            <p:cNvSpPr>
              <a:spLocks noChangeArrowheads="1"/>
            </p:cNvSpPr>
            <p:nvPr/>
          </p:nvSpPr>
          <p:spPr bwMode="auto">
            <a:xfrm>
              <a:off x="3936" y="2304"/>
              <a:ext cx="1440" cy="912"/>
            </a:xfrm>
            <a:prstGeom prst="rect">
              <a:avLst/>
            </a:prstGeom>
            <a:solidFill>
              <a:srgbClr val="FFFF99"/>
            </a:solidFill>
            <a:ln w="9525">
              <a:noFill/>
              <a:miter lim="800000"/>
              <a:headEnd/>
              <a:tailEnd/>
            </a:ln>
            <a:effectLst>
              <a:outerShdw dist="107763" dir="2700000" algn="ctr" rotWithShape="0">
                <a:schemeClr val="tx1">
                  <a:alpha val="50000"/>
                </a:schemeClr>
              </a:outerShdw>
            </a:effectLst>
          </p:spPr>
          <p:txBody>
            <a:bodyPr wrap="none" anchor="ctr">
              <a:spAutoFit/>
            </a:bodyPr>
            <a:lstStyle/>
            <a:p>
              <a:endParaRPr lang="en-US"/>
            </a:p>
          </p:txBody>
        </p:sp>
        <p:graphicFrame>
          <p:nvGraphicFramePr>
            <p:cNvPr id="66588" name="Object 28"/>
            <p:cNvGraphicFramePr>
              <a:graphicFrameLocks noChangeAspect="1"/>
            </p:cNvGraphicFramePr>
            <p:nvPr/>
          </p:nvGraphicFramePr>
          <p:xfrm>
            <a:off x="4001" y="2338"/>
            <a:ext cx="1310" cy="845"/>
          </p:xfrm>
          <a:graphic>
            <a:graphicData uri="http://schemas.openxmlformats.org/presentationml/2006/ole">
              <mc:AlternateContent xmlns:mc="http://schemas.openxmlformats.org/markup-compatibility/2006">
                <mc:Choice xmlns:v="urn:schemas-microsoft-com:vml" Requires="v">
                  <p:oleObj spid="_x0000_s93205" name="Equation" r:id="rId5" imgW="1040948" imgH="672808" progId="Equation.3">
                    <p:embed/>
                  </p:oleObj>
                </mc:Choice>
                <mc:Fallback>
                  <p:oleObj name="Equation" r:id="rId5" imgW="1040948" imgH="672808" progId="Equation.3">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1" y="2338"/>
                          <a:ext cx="1310" cy="8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6598" name="Text Box 38"/>
          <p:cNvSpPr txBox="1">
            <a:spLocks noChangeArrowheads="1"/>
          </p:cNvSpPr>
          <p:nvPr/>
        </p:nvSpPr>
        <p:spPr bwMode="auto">
          <a:xfrm>
            <a:off x="533400" y="4191000"/>
            <a:ext cx="5334000" cy="1190625"/>
          </a:xfrm>
          <a:prstGeom prst="rect">
            <a:avLst/>
          </a:prstGeom>
          <a:noFill/>
          <a:ln w="9525">
            <a:noFill/>
            <a:miter lim="800000"/>
            <a:headEnd/>
            <a:tailEnd/>
          </a:ln>
          <a:effectLst/>
        </p:spPr>
        <p:txBody>
          <a:bodyPr>
            <a:spAutoFit/>
          </a:bodyPr>
          <a:lstStyle/>
          <a:p>
            <a:r>
              <a:rPr lang="en-US" sz="1800">
                <a:solidFill>
                  <a:schemeClr val="tx1"/>
                </a:solidFill>
                <a:latin typeface="Times New Roman" pitchFamily="18" charset="0"/>
              </a:rPr>
              <a:t>The transformation of image </a:t>
            </a:r>
            <a:r>
              <a:rPr lang="en-US" sz="1800" i="1">
                <a:solidFill>
                  <a:schemeClr val="tx1"/>
                </a:solidFill>
                <a:latin typeface="Times New Roman" pitchFamily="18" charset="0"/>
              </a:rPr>
              <a:t>I</a:t>
            </a:r>
            <a:r>
              <a:rPr lang="en-US" sz="1800">
                <a:solidFill>
                  <a:schemeClr val="tx1"/>
                </a:solidFill>
                <a:latin typeface="Times New Roman" pitchFamily="18" charset="0"/>
              </a:rPr>
              <a:t> into image </a:t>
            </a:r>
            <a:r>
              <a:rPr lang="en-US" sz="1800" i="1">
                <a:solidFill>
                  <a:schemeClr val="tx1"/>
                </a:solidFill>
                <a:latin typeface="Times New Roman" pitchFamily="18" charset="0"/>
              </a:rPr>
              <a:t>J</a:t>
            </a:r>
            <a:r>
              <a:rPr lang="en-US" sz="1800">
                <a:solidFill>
                  <a:schemeClr val="tx1"/>
                </a:solidFill>
                <a:latin typeface="Times New Roman" pitchFamily="18" charset="0"/>
              </a:rPr>
              <a:t> is accomplished by replacing each input intensity, </a:t>
            </a:r>
            <a:r>
              <a:rPr lang="en-US" sz="1800" i="1">
                <a:solidFill>
                  <a:schemeClr val="tx1"/>
                </a:solidFill>
                <a:latin typeface="Times New Roman" pitchFamily="18" charset="0"/>
              </a:rPr>
              <a:t>g</a:t>
            </a:r>
            <a:r>
              <a:rPr lang="en-US" sz="1800">
                <a:solidFill>
                  <a:schemeClr val="tx1"/>
                </a:solidFill>
                <a:latin typeface="Times New Roman" pitchFamily="18" charset="0"/>
              </a:rPr>
              <a:t>, with a specific output intensity, </a:t>
            </a:r>
            <a:r>
              <a:rPr lang="en-US" sz="1800" i="1">
                <a:solidFill>
                  <a:schemeClr val="tx1"/>
                </a:solidFill>
                <a:latin typeface="Times New Roman" pitchFamily="18" charset="0"/>
              </a:rPr>
              <a:t>k</a:t>
            </a:r>
            <a:r>
              <a:rPr lang="en-US" sz="1800">
                <a:solidFill>
                  <a:schemeClr val="tx1"/>
                </a:solidFill>
                <a:latin typeface="Times New Roman" pitchFamily="18" charset="0"/>
              </a:rPr>
              <a:t>, at every location (</a:t>
            </a:r>
            <a:r>
              <a:rPr lang="en-US" sz="1800" i="1">
                <a:solidFill>
                  <a:schemeClr val="tx1"/>
                </a:solidFill>
                <a:latin typeface="Times New Roman" pitchFamily="18" charset="0"/>
              </a:rPr>
              <a:t>r</a:t>
            </a:r>
            <a:r>
              <a:rPr lang="en-US" sz="1800">
                <a:solidFill>
                  <a:schemeClr val="tx1"/>
                </a:solidFill>
                <a:latin typeface="Times New Roman" pitchFamily="18" charset="0"/>
              </a:rPr>
              <a:t>,</a:t>
            </a:r>
            <a:r>
              <a:rPr lang="en-US" sz="1800" i="1">
                <a:solidFill>
                  <a:schemeClr val="tx1"/>
                </a:solidFill>
                <a:latin typeface="Times New Roman" pitchFamily="18" charset="0"/>
              </a:rPr>
              <a:t>c</a:t>
            </a:r>
            <a:r>
              <a:rPr lang="en-US" sz="1800">
                <a:solidFill>
                  <a:schemeClr val="tx1"/>
                </a:solidFill>
                <a:latin typeface="Times New Roman" pitchFamily="18" charset="0"/>
              </a:rPr>
              <a:t>) where </a:t>
            </a:r>
            <a:r>
              <a:rPr lang="en-US" sz="1800" i="1">
                <a:solidFill>
                  <a:schemeClr val="tx1"/>
                </a:solidFill>
                <a:latin typeface="Times New Roman" pitchFamily="18" charset="0"/>
              </a:rPr>
              <a:t>I</a:t>
            </a:r>
            <a:r>
              <a:rPr lang="en-US" sz="1800">
                <a:solidFill>
                  <a:schemeClr val="tx1"/>
                </a:solidFill>
                <a:latin typeface="Times New Roman" pitchFamily="18" charset="0"/>
              </a:rPr>
              <a:t>(</a:t>
            </a:r>
            <a:r>
              <a:rPr lang="en-US" sz="1800" i="1">
                <a:solidFill>
                  <a:schemeClr val="tx1"/>
                </a:solidFill>
                <a:latin typeface="Times New Roman" pitchFamily="18" charset="0"/>
              </a:rPr>
              <a:t>r</a:t>
            </a:r>
            <a:r>
              <a:rPr lang="en-US" sz="1800">
                <a:solidFill>
                  <a:schemeClr val="tx1"/>
                </a:solidFill>
                <a:latin typeface="Times New Roman" pitchFamily="18" charset="0"/>
              </a:rPr>
              <a:t>,</a:t>
            </a:r>
            <a:r>
              <a:rPr lang="en-US" sz="1800" i="1">
                <a:solidFill>
                  <a:schemeClr val="tx1"/>
                </a:solidFill>
                <a:latin typeface="Times New Roman" pitchFamily="18" charset="0"/>
              </a:rPr>
              <a:t>c</a:t>
            </a:r>
            <a:r>
              <a:rPr lang="en-US" sz="1800">
                <a:solidFill>
                  <a:schemeClr val="tx1"/>
                </a:solidFill>
                <a:latin typeface="Times New Roman" pitchFamily="18" charset="0"/>
              </a:rPr>
              <a:t>) = </a:t>
            </a:r>
            <a:r>
              <a:rPr lang="en-US" sz="1800" i="1">
                <a:solidFill>
                  <a:schemeClr val="tx1"/>
                </a:solidFill>
                <a:latin typeface="Times New Roman" pitchFamily="18" charset="0"/>
              </a:rPr>
              <a:t>g</a:t>
            </a:r>
            <a:r>
              <a:rPr lang="en-US" sz="1800">
                <a:solidFill>
                  <a:schemeClr val="tx1"/>
                </a:solidFill>
                <a:latin typeface="Times New Roman" pitchFamily="18" charset="0"/>
              </a:rPr>
              <a:t>.  </a:t>
            </a:r>
          </a:p>
        </p:txBody>
      </p:sp>
      <p:sp>
        <p:nvSpPr>
          <p:cNvPr id="66600" name="Text Box 40"/>
          <p:cNvSpPr txBox="1">
            <a:spLocks noChangeArrowheads="1"/>
          </p:cNvSpPr>
          <p:nvPr/>
        </p:nvSpPr>
        <p:spPr bwMode="auto">
          <a:xfrm>
            <a:off x="4495800" y="5334000"/>
            <a:ext cx="4267200" cy="641350"/>
          </a:xfrm>
          <a:prstGeom prst="rect">
            <a:avLst/>
          </a:prstGeom>
          <a:noFill/>
          <a:ln w="9525">
            <a:noFill/>
            <a:miter lim="800000"/>
            <a:headEnd/>
            <a:tailEnd/>
          </a:ln>
          <a:effectLst/>
        </p:spPr>
        <p:txBody>
          <a:bodyPr>
            <a:spAutoFit/>
          </a:bodyPr>
          <a:lstStyle/>
          <a:p>
            <a:r>
              <a:rPr lang="en-US" sz="1800">
                <a:solidFill>
                  <a:schemeClr val="tx1"/>
                </a:solidFill>
                <a:latin typeface="Times New Roman" pitchFamily="18" charset="0"/>
              </a:rPr>
              <a:t>The rule that associates </a:t>
            </a:r>
            <a:r>
              <a:rPr lang="en-US" sz="1800" i="1">
                <a:solidFill>
                  <a:schemeClr val="tx1"/>
                </a:solidFill>
                <a:latin typeface="Times New Roman" pitchFamily="18" charset="0"/>
              </a:rPr>
              <a:t>k</a:t>
            </a:r>
            <a:r>
              <a:rPr lang="en-US" sz="1800">
                <a:solidFill>
                  <a:schemeClr val="tx1"/>
                </a:solidFill>
                <a:latin typeface="Times New Roman" pitchFamily="18" charset="0"/>
              </a:rPr>
              <a:t> with </a:t>
            </a:r>
            <a:r>
              <a:rPr lang="en-US" sz="1800" i="1">
                <a:solidFill>
                  <a:schemeClr val="tx1"/>
                </a:solidFill>
                <a:latin typeface="Times New Roman" pitchFamily="18" charset="0"/>
              </a:rPr>
              <a:t>g</a:t>
            </a:r>
            <a:r>
              <a:rPr lang="en-US" sz="1800">
                <a:solidFill>
                  <a:schemeClr val="tx1"/>
                </a:solidFill>
                <a:latin typeface="Times New Roman" pitchFamily="18" charset="0"/>
              </a:rPr>
              <a:t> is usually specified with a function, </a:t>
            </a:r>
            <a:r>
              <a:rPr lang="en-US" sz="1800" i="1">
                <a:solidFill>
                  <a:schemeClr val="tx1"/>
                </a:solidFill>
                <a:latin typeface="Times New Roman" pitchFamily="18" charset="0"/>
              </a:rPr>
              <a:t>f</a:t>
            </a:r>
            <a:r>
              <a:rPr lang="en-US" sz="1800">
                <a:solidFill>
                  <a:schemeClr val="tx1"/>
                </a:solidFill>
                <a:latin typeface="Times New Roman" pitchFamily="18" charset="0"/>
              </a:rPr>
              <a:t>, so that </a:t>
            </a:r>
            <a:r>
              <a:rPr lang="en-US" sz="1800" i="1">
                <a:solidFill>
                  <a:schemeClr val="tx1"/>
                </a:solidFill>
                <a:latin typeface="Times New Roman" pitchFamily="18" charset="0"/>
              </a:rPr>
              <a:t>f </a:t>
            </a:r>
            <a:r>
              <a:rPr lang="en-US" sz="1800">
                <a:solidFill>
                  <a:schemeClr val="tx1"/>
                </a:solidFill>
                <a:latin typeface="Times New Roman" pitchFamily="18" charset="0"/>
              </a:rPr>
              <a:t>(</a:t>
            </a:r>
            <a:r>
              <a:rPr lang="en-US" sz="1800" i="1">
                <a:solidFill>
                  <a:schemeClr val="tx1"/>
                </a:solidFill>
                <a:latin typeface="Times New Roman" pitchFamily="18" charset="0"/>
              </a:rPr>
              <a:t>g</a:t>
            </a:r>
            <a:r>
              <a:rPr lang="en-US" sz="1800">
                <a:solidFill>
                  <a:schemeClr val="tx1"/>
                </a:solidFill>
                <a:latin typeface="Times New Roman" pitchFamily="18" charset="0"/>
              </a:rPr>
              <a:t>) = </a:t>
            </a:r>
            <a:r>
              <a:rPr lang="en-US" sz="1800" i="1">
                <a:solidFill>
                  <a:schemeClr val="tx1"/>
                </a:solidFill>
                <a:latin typeface="Times New Roman" pitchFamily="18" charset="0"/>
              </a:rPr>
              <a:t>k.</a:t>
            </a:r>
          </a:p>
        </p:txBody>
      </p:sp>
    </p:spTree>
    <p:extLst>
      <p:ext uri="{BB962C8B-B14F-4D97-AF65-F5344CB8AC3E}">
        <p14:creationId xmlns:p14="http://schemas.microsoft.com/office/powerpoint/2010/main" val="2535980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j0321055.jpg"/>
          <p:cNvPicPr>
            <a:picLocks noGrp="1" noChangeAspect="1"/>
          </p:cNvPicPr>
          <p:nvPr>
            <p:ph type="pic" sz="quarter" idx="10"/>
          </p:nvPr>
        </p:nvPicPr>
        <p:blipFill>
          <a:blip r:embed="rId3" cstate="print"/>
          <a:srcRect t="2556" b="2556"/>
          <a:stretch>
            <a:fillRect/>
          </a:stretch>
        </p:blipFill>
        <p:spPr>
          <a:xfrm>
            <a:off x="304800" y="228600"/>
            <a:ext cx="4754563" cy="6324600"/>
          </a:xfrm>
          <a:prstGeom prst="rect">
            <a:avLst/>
          </a:prstGeom>
          <a:solidFill>
            <a:schemeClr val="bg1"/>
          </a:solidFill>
          <a:ln w="34925" cap="rnd" cmpd="sng" algn="ctr">
            <a:noFill/>
            <a:prstDash val="solid"/>
          </a:ln>
          <a:effectLst>
            <a:outerShdw blurRad="50800" algn="tl" rotWithShape="0">
              <a:srgbClr val="000000">
                <a:alpha val="64000"/>
              </a:srgbClr>
            </a:outerShdw>
          </a:effectLst>
        </p:spPr>
      </p:pic>
      <p:sp>
        <p:nvSpPr>
          <p:cNvPr id="5" name="Text Placeholder 4"/>
          <p:cNvSpPr>
            <a:spLocks noGrp="1"/>
          </p:cNvSpPr>
          <p:nvPr>
            <p:ph type="body" sz="quarter" idx="11"/>
          </p:nvPr>
        </p:nvSpPr>
        <p:spPr>
          <a:xfrm>
            <a:off x="5105400" y="228600"/>
            <a:ext cx="3200400" cy="6296744"/>
          </a:xfrm>
        </p:spPr>
        <p:txBody>
          <a:bodyPr>
            <a:normAutofit/>
          </a:bodyPr>
          <a:lstStyle/>
          <a:p>
            <a:r>
              <a:rPr lang="en-US" b="1" dirty="0" err="1" smtClean="0"/>
              <a:t>Materi</a:t>
            </a:r>
            <a:r>
              <a:rPr lang="id-ID" b="1" dirty="0" smtClean="0"/>
              <a:t>:</a:t>
            </a:r>
          </a:p>
          <a:p>
            <a:endParaRPr lang="id-ID" dirty="0"/>
          </a:p>
          <a:p>
            <a:pPr marL="609600" indent="-609600">
              <a:lnSpc>
                <a:spcPct val="80000"/>
              </a:lnSpc>
              <a:buFontTx/>
              <a:buAutoNum type="arabicPeriod"/>
            </a:pPr>
            <a:r>
              <a:rPr lang="en-US" altLang="ja-JP" dirty="0" err="1" smtClean="0">
                <a:ea typeface="MS PGothic" pitchFamily="34" charset="-128"/>
              </a:rPr>
              <a:t>Pemrosesan</a:t>
            </a:r>
            <a:r>
              <a:rPr lang="en-US" altLang="ja-JP" dirty="0" smtClean="0">
                <a:ea typeface="MS PGothic" pitchFamily="34" charset="-128"/>
              </a:rPr>
              <a:t> </a:t>
            </a:r>
            <a:r>
              <a:rPr lang="en-US" altLang="ja-JP" dirty="0" err="1" smtClean="0">
                <a:ea typeface="MS PGothic" pitchFamily="34" charset="-128"/>
              </a:rPr>
              <a:t>Piksel</a:t>
            </a:r>
            <a:endParaRPr lang="en-US" altLang="ja-JP" dirty="0" smtClean="0">
              <a:ea typeface="MS PGothic" pitchFamily="34" charset="-128"/>
            </a:endParaRPr>
          </a:p>
          <a:p>
            <a:pPr marL="609600" indent="-609600">
              <a:lnSpc>
                <a:spcPct val="80000"/>
              </a:lnSpc>
              <a:buFontTx/>
              <a:buAutoNum type="arabicPeriod"/>
            </a:pPr>
            <a:r>
              <a:rPr lang="en-US" altLang="ja-JP" dirty="0" smtClean="0">
                <a:ea typeface="MS PGothic" pitchFamily="34" charset="-128"/>
              </a:rPr>
              <a:t>Histogram Gray Scale</a:t>
            </a:r>
          </a:p>
          <a:p>
            <a:pPr marL="609600" indent="-609600">
              <a:lnSpc>
                <a:spcPct val="80000"/>
              </a:lnSpc>
              <a:buFontTx/>
              <a:buAutoNum type="arabicPeriod"/>
            </a:pPr>
            <a:r>
              <a:rPr lang="en-US" altLang="ja-JP" dirty="0" smtClean="0">
                <a:ea typeface="MS PGothic" pitchFamily="34" charset="-128"/>
              </a:rPr>
              <a:t>Histogram RGB</a:t>
            </a:r>
          </a:p>
          <a:p>
            <a:pPr marL="609600" indent="-609600">
              <a:lnSpc>
                <a:spcPct val="80000"/>
              </a:lnSpc>
              <a:buFontTx/>
              <a:buAutoNum type="arabicPeriod"/>
            </a:pPr>
            <a:r>
              <a:rPr lang="en-US" altLang="ja-JP" dirty="0" err="1" smtClean="0">
                <a:ea typeface="MS PGothic" pitchFamily="34" charset="-128"/>
              </a:rPr>
              <a:t>Pemrosesan</a:t>
            </a:r>
            <a:r>
              <a:rPr lang="en-US" altLang="ja-JP" dirty="0" smtClean="0">
                <a:ea typeface="MS PGothic" pitchFamily="34" charset="-128"/>
              </a:rPr>
              <a:t> </a:t>
            </a:r>
            <a:r>
              <a:rPr lang="en-US" altLang="ja-JP" dirty="0" err="1" smtClean="0">
                <a:ea typeface="MS PGothic" pitchFamily="34" charset="-128"/>
              </a:rPr>
              <a:t>Piksel</a:t>
            </a:r>
            <a:r>
              <a:rPr lang="en-US" altLang="ja-JP" dirty="0" smtClean="0">
                <a:ea typeface="MS PGothic" pitchFamily="34" charset="-128"/>
              </a:rPr>
              <a:t> </a:t>
            </a:r>
            <a:r>
              <a:rPr lang="en-US" altLang="ja-JP" dirty="0" err="1" smtClean="0">
                <a:ea typeface="MS PGothic" pitchFamily="34" charset="-128"/>
              </a:rPr>
              <a:t>melalui</a:t>
            </a:r>
            <a:r>
              <a:rPr lang="en-US" altLang="ja-JP" dirty="0" smtClean="0">
                <a:ea typeface="MS PGothic" pitchFamily="34" charset="-128"/>
              </a:rPr>
              <a:t> Mapping </a:t>
            </a:r>
            <a:r>
              <a:rPr lang="en-US" altLang="ja-JP" dirty="0" err="1" smtClean="0">
                <a:ea typeface="MS PGothic" pitchFamily="34" charset="-128"/>
              </a:rPr>
              <a:t>Fungsi</a:t>
            </a:r>
            <a:endParaRPr lang="en-US" altLang="ja-JP" dirty="0" smtClean="0">
              <a:ea typeface="MS PGothic" pitchFamily="34" charset="-128"/>
            </a:endParaRPr>
          </a:p>
          <a:p>
            <a:pPr marL="609600" indent="-609600">
              <a:lnSpc>
                <a:spcPct val="80000"/>
              </a:lnSpc>
              <a:buFontTx/>
              <a:buAutoNum type="arabicPeriod"/>
            </a:pPr>
            <a:r>
              <a:rPr lang="en-US" altLang="ja-JP" dirty="0" err="1" smtClean="0">
                <a:ea typeface="MS PGothic" pitchFamily="34" charset="-128"/>
              </a:rPr>
              <a:t>Pemrosesan</a:t>
            </a:r>
            <a:r>
              <a:rPr lang="en-US" altLang="ja-JP" dirty="0" smtClean="0">
                <a:ea typeface="MS PGothic" pitchFamily="34" charset="-128"/>
              </a:rPr>
              <a:t> </a:t>
            </a:r>
            <a:r>
              <a:rPr lang="en-US" altLang="ja-JP" dirty="0" err="1" smtClean="0">
                <a:ea typeface="MS PGothic" pitchFamily="34" charset="-128"/>
              </a:rPr>
              <a:t>Piksel</a:t>
            </a:r>
            <a:r>
              <a:rPr lang="en-US" altLang="ja-JP" dirty="0" smtClean="0">
                <a:ea typeface="MS PGothic" pitchFamily="34" charset="-128"/>
              </a:rPr>
              <a:t> </a:t>
            </a:r>
            <a:r>
              <a:rPr lang="en-US" altLang="ja-JP" dirty="0" err="1" smtClean="0">
                <a:ea typeface="MS PGothic" pitchFamily="34" charset="-128"/>
              </a:rPr>
              <a:t>melalui</a:t>
            </a:r>
            <a:r>
              <a:rPr lang="en-US" altLang="ja-JP" dirty="0" smtClean="0">
                <a:ea typeface="MS PGothic" pitchFamily="34" charset="-128"/>
              </a:rPr>
              <a:t> Look-up Table</a:t>
            </a:r>
          </a:p>
          <a:p>
            <a:pPr marL="609600" indent="-609600">
              <a:lnSpc>
                <a:spcPct val="80000"/>
              </a:lnSpc>
              <a:buFontTx/>
              <a:buAutoNum type="arabicPeriod"/>
            </a:pPr>
            <a:r>
              <a:rPr lang="en-US" altLang="ja-JP" dirty="0" smtClean="0">
                <a:ea typeface="MS PGothic" pitchFamily="34" charset="-128"/>
              </a:rPr>
              <a:t>Brightness</a:t>
            </a:r>
          </a:p>
          <a:p>
            <a:pPr marL="609600" indent="-609600">
              <a:lnSpc>
                <a:spcPct val="80000"/>
              </a:lnSpc>
              <a:buFontTx/>
              <a:buAutoNum type="arabicPeriod"/>
            </a:pPr>
            <a:r>
              <a:rPr lang="en-US" altLang="ja-JP" dirty="0" err="1" smtClean="0">
                <a:ea typeface="MS PGothic" pitchFamily="34" charset="-128"/>
              </a:rPr>
              <a:t>Contrass</a:t>
            </a:r>
            <a:endParaRPr lang="en-US" altLang="ja-JP" dirty="0" smtClean="0">
              <a:ea typeface="MS PGothic" pitchFamily="34" charset="-128"/>
            </a:endParaRPr>
          </a:p>
          <a:p>
            <a:pPr marL="609600" indent="-609600">
              <a:lnSpc>
                <a:spcPct val="80000"/>
              </a:lnSpc>
              <a:buFontTx/>
              <a:buAutoNum type="arabicPeriod"/>
            </a:pPr>
            <a:r>
              <a:rPr lang="en-US" altLang="ja-JP" dirty="0" smtClean="0">
                <a:ea typeface="MS PGothic" pitchFamily="34" charset="-128"/>
              </a:rPr>
              <a:t>Gamma</a:t>
            </a:r>
          </a:p>
          <a:p>
            <a:pPr marL="609600" indent="-609600">
              <a:lnSpc>
                <a:spcPct val="80000"/>
              </a:lnSpc>
              <a:buFontTx/>
              <a:buAutoNum type="arabicPeriod"/>
            </a:pPr>
            <a:r>
              <a:rPr lang="en-US" altLang="ja-JP" dirty="0" smtClean="0">
                <a:ea typeface="MS PGothic" pitchFamily="34" charset="-128"/>
              </a:rPr>
              <a:t>Histogram </a:t>
            </a:r>
            <a:r>
              <a:rPr lang="en-US" altLang="ja-JP" dirty="0" err="1" smtClean="0">
                <a:ea typeface="MS PGothic" pitchFamily="34" charset="-128"/>
              </a:rPr>
              <a:t>Equalisasi</a:t>
            </a:r>
            <a:endParaRPr lang="en-US" altLang="ja-JP" dirty="0" smtClean="0">
              <a:ea typeface="MS PGothic" pitchFamily="34" charset="-128"/>
            </a:endParaRPr>
          </a:p>
          <a:p>
            <a:pPr marL="609600" indent="-609600">
              <a:lnSpc>
                <a:spcPct val="80000"/>
              </a:lnSpc>
              <a:buFontTx/>
              <a:buAutoNum type="arabicPeriod"/>
            </a:pPr>
            <a:r>
              <a:rPr lang="en-US" altLang="ja-JP" dirty="0" smtClean="0">
                <a:ea typeface="MS PGothic" pitchFamily="34" charset="-128"/>
              </a:rPr>
              <a:t>Histogram Matching</a:t>
            </a:r>
          </a:p>
          <a:p>
            <a:pPr marL="609600" indent="-609600">
              <a:lnSpc>
                <a:spcPct val="80000"/>
              </a:lnSpc>
              <a:buFontTx/>
              <a:buAutoNum type="arabicPeriod"/>
            </a:pPr>
            <a:endParaRPr lang="en-US" altLang="ja-JP" dirty="0" smtClean="0">
              <a:ea typeface="MS PGothic" pitchFamily="34" charset="-128"/>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6" name="Object 6"/>
          <p:cNvGraphicFramePr>
            <a:graphicFrameLocks noChangeAspect="1"/>
          </p:cNvGraphicFramePr>
          <p:nvPr/>
        </p:nvGraphicFramePr>
        <p:xfrm>
          <a:off x="3783013" y="2286000"/>
          <a:ext cx="3913187" cy="1138238"/>
        </p:xfrm>
        <a:graphic>
          <a:graphicData uri="http://schemas.openxmlformats.org/presentationml/2006/ole">
            <mc:AlternateContent xmlns:mc="http://schemas.openxmlformats.org/markup-compatibility/2006">
              <mc:Choice xmlns:v="urn:schemas-microsoft-com:vml" Requires="v">
                <p:oleObj spid="_x0000_s94228" name="Equation" r:id="rId3" imgW="1777229" imgH="431613" progId="Equation.3">
                  <p:embed/>
                </p:oleObj>
              </mc:Choice>
              <mc:Fallback>
                <p:oleObj name="Equation" r:id="rId3" imgW="1777229" imgH="431613" progId="Equation.3">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l="-5144" t="-21184" r="-5144" b="-10593"/>
                      <a:stretch>
                        <a:fillRect/>
                      </a:stretch>
                    </p:blipFill>
                    <p:spPr bwMode="auto">
                      <a:xfrm>
                        <a:off x="3783013" y="2286000"/>
                        <a:ext cx="3913187" cy="1138238"/>
                      </a:xfrm>
                      <a:prstGeom prst="rect">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pic>
                </p:oleObj>
              </mc:Fallback>
            </mc:AlternateContent>
          </a:graphicData>
        </a:graphic>
      </p:graphicFrame>
      <p:sp>
        <p:nvSpPr>
          <p:cNvPr id="76807" name="Text Box 7"/>
          <p:cNvSpPr txBox="1">
            <a:spLocks noChangeArrowheads="1"/>
          </p:cNvSpPr>
          <p:nvPr/>
        </p:nvSpPr>
        <p:spPr bwMode="auto">
          <a:xfrm>
            <a:off x="533400" y="2286000"/>
            <a:ext cx="2535238" cy="457200"/>
          </a:xfrm>
          <a:prstGeom prst="rect">
            <a:avLst/>
          </a:prstGeom>
          <a:solidFill>
            <a:srgbClr val="FFFF99"/>
          </a:solidFill>
          <a:ln w="9525">
            <a:noFill/>
            <a:miter lim="800000"/>
            <a:headEnd/>
            <a:tailEnd/>
          </a:ln>
          <a:effectLst>
            <a:outerShdw dist="107763" dir="2700000" algn="ctr" rotWithShape="0">
              <a:schemeClr val="tx1">
                <a:alpha val="50000"/>
              </a:schemeClr>
            </a:outerShdw>
          </a:effectLst>
        </p:spPr>
        <p:txBody>
          <a:bodyPr wrap="none">
            <a:spAutoFit/>
          </a:bodyPr>
          <a:lstStyle/>
          <a:p>
            <a:pPr algn="ctr"/>
            <a:r>
              <a:rPr lang="en-US" sz="2400">
                <a:solidFill>
                  <a:schemeClr val="tx1"/>
                </a:solidFill>
                <a:latin typeface="Comic Sans MS" pitchFamily="66" charset="0"/>
              </a:rPr>
              <a:t>One-band Image</a:t>
            </a:r>
          </a:p>
        </p:txBody>
      </p:sp>
      <p:sp>
        <p:nvSpPr>
          <p:cNvPr id="76808" name="Text Box 8"/>
          <p:cNvSpPr txBox="1">
            <a:spLocks noChangeArrowheads="1"/>
          </p:cNvSpPr>
          <p:nvPr/>
        </p:nvSpPr>
        <p:spPr bwMode="auto">
          <a:xfrm>
            <a:off x="465138" y="3962400"/>
            <a:ext cx="2828925" cy="457200"/>
          </a:xfrm>
          <a:prstGeom prst="rect">
            <a:avLst/>
          </a:prstGeom>
          <a:solidFill>
            <a:srgbClr val="FFFF99"/>
          </a:solidFill>
          <a:ln w="9525">
            <a:noFill/>
            <a:miter lim="800000"/>
            <a:headEnd/>
            <a:tailEnd/>
          </a:ln>
          <a:effectLst>
            <a:outerShdw dist="107763" dir="2700000" algn="ctr" rotWithShape="0">
              <a:schemeClr val="tx1">
                <a:alpha val="50000"/>
              </a:schemeClr>
            </a:outerShdw>
          </a:effectLst>
        </p:spPr>
        <p:txBody>
          <a:bodyPr wrap="none">
            <a:spAutoFit/>
          </a:bodyPr>
          <a:lstStyle/>
          <a:p>
            <a:pPr algn="ctr"/>
            <a:r>
              <a:rPr lang="en-US" sz="2400">
                <a:solidFill>
                  <a:schemeClr val="tx1"/>
                </a:solidFill>
                <a:latin typeface="Comic Sans MS" pitchFamily="66" charset="0"/>
              </a:rPr>
              <a:t>Three-band Image</a:t>
            </a:r>
          </a:p>
        </p:txBody>
      </p:sp>
      <p:graphicFrame>
        <p:nvGraphicFramePr>
          <p:cNvPr id="76809" name="Object 9"/>
          <p:cNvGraphicFramePr>
            <a:graphicFrameLocks noChangeAspect="1"/>
          </p:cNvGraphicFramePr>
          <p:nvPr/>
        </p:nvGraphicFramePr>
        <p:xfrm>
          <a:off x="3783013" y="3962400"/>
          <a:ext cx="3522662" cy="1612900"/>
        </p:xfrm>
        <a:graphic>
          <a:graphicData uri="http://schemas.openxmlformats.org/presentationml/2006/ole">
            <mc:AlternateContent xmlns:mc="http://schemas.openxmlformats.org/markup-compatibility/2006">
              <mc:Choice xmlns:v="urn:schemas-microsoft-com:vml" Requires="v">
                <p:oleObj spid="_x0000_s94229" name="Equation" r:id="rId5" imgW="1637589" imgH="672808" progId="Equation.3">
                  <p:embed/>
                </p:oleObj>
              </mc:Choice>
              <mc:Fallback>
                <p:oleObj name="Equation" r:id="rId5" imgW="1637589" imgH="672808" progId="Equation.3">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l="-3966" t="-13333" r="-3966" b="-6667"/>
                      <a:stretch>
                        <a:fillRect/>
                      </a:stretch>
                    </p:blipFill>
                    <p:spPr bwMode="auto">
                      <a:xfrm>
                        <a:off x="3783013" y="3962400"/>
                        <a:ext cx="3522662" cy="1612900"/>
                      </a:xfrm>
                      <a:prstGeom prst="rect">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pic>
                </p:oleObj>
              </mc:Fallback>
            </mc:AlternateContent>
          </a:graphicData>
        </a:graphic>
      </p:graphicFrame>
      <p:sp>
        <p:nvSpPr>
          <p:cNvPr id="76811" name="Rectangle 11"/>
          <p:cNvSpPr>
            <a:spLocks noGrp="1" noChangeArrowheads="1"/>
          </p:cNvSpPr>
          <p:nvPr>
            <p:ph type="title"/>
          </p:nvPr>
        </p:nvSpPr>
        <p:spPr>
          <a:xfrm>
            <a:off x="419100" y="1028700"/>
            <a:ext cx="8305800" cy="723900"/>
          </a:xfrm>
          <a:noFill/>
          <a:ln/>
        </p:spPr>
        <p:txBody>
          <a:bodyPr>
            <a:normAutofit fontScale="90000"/>
          </a:bodyPr>
          <a:lstStyle/>
          <a:p>
            <a:r>
              <a:rPr lang="en-US"/>
              <a:t>Point Ops via Functional Mappings</a:t>
            </a:r>
          </a:p>
        </p:txBody>
      </p:sp>
    </p:spTree>
    <p:extLst>
      <p:ext uri="{BB962C8B-B14F-4D97-AF65-F5344CB8AC3E}">
        <p14:creationId xmlns:p14="http://schemas.microsoft.com/office/powerpoint/2010/main" val="580868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5" name="Object 3"/>
          <p:cNvGraphicFramePr>
            <a:graphicFrameLocks noChangeAspect="1"/>
          </p:cNvGraphicFramePr>
          <p:nvPr/>
        </p:nvGraphicFramePr>
        <p:xfrm>
          <a:off x="3783013" y="2286000"/>
          <a:ext cx="3913187" cy="1138238"/>
        </p:xfrm>
        <a:graphic>
          <a:graphicData uri="http://schemas.openxmlformats.org/presentationml/2006/ole">
            <mc:AlternateContent xmlns:mc="http://schemas.openxmlformats.org/markup-compatibility/2006">
              <mc:Choice xmlns:v="urn:schemas-microsoft-com:vml" Requires="v">
                <p:oleObj spid="_x0000_s95252" name="Equation" r:id="rId3" imgW="1777229" imgH="431613" progId="Equation.3">
                  <p:embed/>
                </p:oleObj>
              </mc:Choice>
              <mc:Fallback>
                <p:oleObj name="Equation" r:id="rId3" imgW="1777229" imgH="431613" progId="Equation.3">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l="-5144" t="-21184" r="-5144" b="-10593"/>
                      <a:stretch>
                        <a:fillRect/>
                      </a:stretch>
                    </p:blipFill>
                    <p:spPr bwMode="auto">
                      <a:xfrm>
                        <a:off x="3783013" y="2286000"/>
                        <a:ext cx="3913187" cy="1138238"/>
                      </a:xfrm>
                      <a:prstGeom prst="rect">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pic>
                </p:oleObj>
              </mc:Fallback>
            </mc:AlternateContent>
          </a:graphicData>
        </a:graphic>
      </p:graphicFrame>
      <p:sp>
        <p:nvSpPr>
          <p:cNvPr id="90116" name="Text Box 4"/>
          <p:cNvSpPr txBox="1">
            <a:spLocks noChangeArrowheads="1"/>
          </p:cNvSpPr>
          <p:nvPr/>
        </p:nvSpPr>
        <p:spPr bwMode="auto">
          <a:xfrm>
            <a:off x="533400" y="2286000"/>
            <a:ext cx="2535238" cy="457200"/>
          </a:xfrm>
          <a:prstGeom prst="rect">
            <a:avLst/>
          </a:prstGeom>
          <a:solidFill>
            <a:srgbClr val="FFFF99"/>
          </a:solidFill>
          <a:ln w="9525">
            <a:noFill/>
            <a:miter lim="800000"/>
            <a:headEnd/>
            <a:tailEnd/>
          </a:ln>
          <a:effectLst>
            <a:outerShdw dist="107763" dir="2700000" algn="ctr" rotWithShape="0">
              <a:schemeClr val="tx1">
                <a:alpha val="50000"/>
              </a:schemeClr>
            </a:outerShdw>
          </a:effectLst>
        </p:spPr>
        <p:txBody>
          <a:bodyPr wrap="none">
            <a:spAutoFit/>
          </a:bodyPr>
          <a:lstStyle/>
          <a:p>
            <a:pPr algn="ctr"/>
            <a:r>
              <a:rPr lang="en-US" sz="2400">
                <a:solidFill>
                  <a:schemeClr val="tx1"/>
                </a:solidFill>
                <a:latin typeface="Comic Sans MS" pitchFamily="66" charset="0"/>
              </a:rPr>
              <a:t>One-band Image</a:t>
            </a:r>
          </a:p>
        </p:txBody>
      </p:sp>
      <p:sp>
        <p:nvSpPr>
          <p:cNvPr id="90117" name="Text Box 5"/>
          <p:cNvSpPr txBox="1">
            <a:spLocks noChangeArrowheads="1"/>
          </p:cNvSpPr>
          <p:nvPr/>
        </p:nvSpPr>
        <p:spPr bwMode="auto">
          <a:xfrm>
            <a:off x="465138" y="3962400"/>
            <a:ext cx="2828925" cy="457200"/>
          </a:xfrm>
          <a:prstGeom prst="rect">
            <a:avLst/>
          </a:prstGeom>
          <a:solidFill>
            <a:srgbClr val="FFFF99"/>
          </a:solidFill>
          <a:ln w="9525">
            <a:noFill/>
            <a:miter lim="800000"/>
            <a:headEnd/>
            <a:tailEnd/>
          </a:ln>
          <a:effectLst>
            <a:outerShdw dist="107763" dir="2700000" algn="ctr" rotWithShape="0">
              <a:schemeClr val="tx1">
                <a:alpha val="50000"/>
              </a:schemeClr>
            </a:outerShdw>
          </a:effectLst>
        </p:spPr>
        <p:txBody>
          <a:bodyPr wrap="none">
            <a:spAutoFit/>
          </a:bodyPr>
          <a:lstStyle/>
          <a:p>
            <a:pPr algn="ctr"/>
            <a:r>
              <a:rPr lang="en-US" sz="2400">
                <a:solidFill>
                  <a:schemeClr val="tx1"/>
                </a:solidFill>
                <a:latin typeface="Comic Sans MS" pitchFamily="66" charset="0"/>
              </a:rPr>
              <a:t>Three-band Image</a:t>
            </a:r>
          </a:p>
        </p:txBody>
      </p:sp>
      <p:graphicFrame>
        <p:nvGraphicFramePr>
          <p:cNvPr id="90118" name="Object 6"/>
          <p:cNvGraphicFramePr>
            <a:graphicFrameLocks noChangeAspect="1"/>
          </p:cNvGraphicFramePr>
          <p:nvPr/>
        </p:nvGraphicFramePr>
        <p:xfrm>
          <a:off x="3783013" y="3962400"/>
          <a:ext cx="3522662" cy="1612900"/>
        </p:xfrm>
        <a:graphic>
          <a:graphicData uri="http://schemas.openxmlformats.org/presentationml/2006/ole">
            <mc:AlternateContent xmlns:mc="http://schemas.openxmlformats.org/markup-compatibility/2006">
              <mc:Choice xmlns:v="urn:schemas-microsoft-com:vml" Requires="v">
                <p:oleObj spid="_x0000_s95253" name="Equation" r:id="rId5" imgW="1637589" imgH="672808" progId="Equation.3">
                  <p:embed/>
                </p:oleObj>
              </mc:Choice>
              <mc:Fallback>
                <p:oleObj name="Equation" r:id="rId5" imgW="1637589" imgH="672808" progId="Equation.3">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l="-3966" t="-13333" r="-3966" b="-6667"/>
                      <a:stretch>
                        <a:fillRect/>
                      </a:stretch>
                    </p:blipFill>
                    <p:spPr bwMode="auto">
                      <a:xfrm>
                        <a:off x="3783013" y="3962400"/>
                        <a:ext cx="3522662" cy="1612900"/>
                      </a:xfrm>
                      <a:prstGeom prst="rect">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pic>
                </p:oleObj>
              </mc:Fallback>
            </mc:AlternateContent>
          </a:graphicData>
        </a:graphic>
      </p:graphicFrame>
      <p:sp>
        <p:nvSpPr>
          <p:cNvPr id="90123" name="AutoShape 11"/>
          <p:cNvSpPr>
            <a:spLocks noChangeArrowheads="1"/>
          </p:cNvSpPr>
          <p:nvPr/>
        </p:nvSpPr>
        <p:spPr bwMode="auto">
          <a:xfrm rot="-9285772">
            <a:off x="6781800" y="4876800"/>
            <a:ext cx="762000" cy="228600"/>
          </a:xfrm>
          <a:prstGeom prst="rightArrow">
            <a:avLst>
              <a:gd name="adj1" fmla="val 50000"/>
              <a:gd name="adj2" fmla="val 83333"/>
            </a:avLst>
          </a:prstGeom>
          <a:solidFill>
            <a:srgbClr val="94E4FF"/>
          </a:solidFill>
          <a:ln w="9525">
            <a:noFill/>
            <a:miter lim="800000"/>
            <a:headEnd/>
            <a:tailEnd/>
          </a:ln>
          <a:effectLst>
            <a:outerShdw dist="107763" dir="2700000" algn="ctr" rotWithShape="0">
              <a:schemeClr val="tx1">
                <a:alpha val="50000"/>
              </a:schemeClr>
            </a:outerShdw>
          </a:effectLst>
        </p:spPr>
        <p:txBody>
          <a:bodyPr wrap="none" anchor="ctr">
            <a:spAutoFit/>
          </a:bodyPr>
          <a:lstStyle/>
          <a:p>
            <a:endParaRPr lang="en-US"/>
          </a:p>
        </p:txBody>
      </p:sp>
      <p:sp>
        <p:nvSpPr>
          <p:cNvPr id="90119" name="Text Box 7"/>
          <p:cNvSpPr txBox="1">
            <a:spLocks noChangeArrowheads="1"/>
          </p:cNvSpPr>
          <p:nvPr/>
        </p:nvSpPr>
        <p:spPr bwMode="auto">
          <a:xfrm>
            <a:off x="1263650" y="2971800"/>
            <a:ext cx="2133600" cy="1069975"/>
          </a:xfrm>
          <a:prstGeom prst="rect">
            <a:avLst/>
          </a:prstGeom>
          <a:solidFill>
            <a:srgbClr val="94E4FF"/>
          </a:solidFill>
          <a:ln w="9525">
            <a:noFill/>
            <a:miter lim="800000"/>
            <a:headEnd/>
            <a:tailEnd/>
          </a:ln>
          <a:effectLst>
            <a:outerShdw dist="107763" dir="2700000" algn="ctr" rotWithShape="0">
              <a:schemeClr val="tx1">
                <a:alpha val="50000"/>
              </a:schemeClr>
            </a:outerShdw>
          </a:effectLst>
        </p:spPr>
        <p:txBody>
          <a:bodyPr>
            <a:spAutoFit/>
          </a:bodyPr>
          <a:lstStyle/>
          <a:p>
            <a:r>
              <a:rPr lang="en-US" sz="1600">
                <a:solidFill>
                  <a:schemeClr val="tx1"/>
                </a:solidFill>
                <a:latin typeface="Comic Sans MS" pitchFamily="66" charset="0"/>
              </a:rPr>
              <a:t>Either all 3 bands are mapped through the same function, f, or …</a:t>
            </a:r>
          </a:p>
        </p:txBody>
      </p:sp>
      <p:sp>
        <p:nvSpPr>
          <p:cNvPr id="90121" name="AutoShape 9"/>
          <p:cNvSpPr>
            <a:spLocks noChangeArrowheads="1"/>
          </p:cNvSpPr>
          <p:nvPr/>
        </p:nvSpPr>
        <p:spPr bwMode="auto">
          <a:xfrm rot="1179939">
            <a:off x="3200400" y="3970338"/>
            <a:ext cx="762000" cy="228600"/>
          </a:xfrm>
          <a:prstGeom prst="rightArrow">
            <a:avLst>
              <a:gd name="adj1" fmla="val 50000"/>
              <a:gd name="adj2" fmla="val 83333"/>
            </a:avLst>
          </a:prstGeom>
          <a:solidFill>
            <a:srgbClr val="94E4FF"/>
          </a:solidFill>
          <a:ln w="9525">
            <a:noFill/>
            <a:miter lim="800000"/>
            <a:headEnd/>
            <a:tailEnd/>
          </a:ln>
          <a:effectLst>
            <a:outerShdw dist="107763" dir="2700000" algn="ctr" rotWithShape="0">
              <a:schemeClr val="tx1">
                <a:alpha val="50000"/>
              </a:schemeClr>
            </a:outerShdw>
          </a:effectLst>
        </p:spPr>
        <p:txBody>
          <a:bodyPr wrap="none" anchor="ctr">
            <a:spAutoFit/>
          </a:bodyPr>
          <a:lstStyle/>
          <a:p>
            <a:endParaRPr lang="en-US"/>
          </a:p>
        </p:txBody>
      </p:sp>
      <p:sp>
        <p:nvSpPr>
          <p:cNvPr id="90120" name="Text Box 8"/>
          <p:cNvSpPr txBox="1">
            <a:spLocks noChangeArrowheads="1"/>
          </p:cNvSpPr>
          <p:nvPr/>
        </p:nvSpPr>
        <p:spPr bwMode="auto">
          <a:xfrm>
            <a:off x="6934200" y="5105400"/>
            <a:ext cx="1828800" cy="1069975"/>
          </a:xfrm>
          <a:prstGeom prst="rect">
            <a:avLst/>
          </a:prstGeom>
          <a:solidFill>
            <a:srgbClr val="94E4FF"/>
          </a:solidFill>
          <a:ln w="9525">
            <a:noFill/>
            <a:miter lim="800000"/>
            <a:headEnd/>
            <a:tailEnd/>
          </a:ln>
          <a:effectLst>
            <a:outerShdw dist="107763" dir="2700000" algn="ctr" rotWithShape="0">
              <a:schemeClr val="tx1">
                <a:alpha val="50000"/>
              </a:schemeClr>
            </a:outerShdw>
          </a:effectLst>
        </p:spPr>
        <p:txBody>
          <a:bodyPr>
            <a:spAutoFit/>
          </a:bodyPr>
          <a:lstStyle/>
          <a:p>
            <a:r>
              <a:rPr lang="en-US" sz="1600">
                <a:solidFill>
                  <a:schemeClr val="tx1"/>
                </a:solidFill>
                <a:latin typeface="Comic Sans MS" pitchFamily="66" charset="0"/>
              </a:rPr>
              <a:t>… each band is mapped through a separate func-tion, f</a:t>
            </a:r>
            <a:r>
              <a:rPr lang="en-US" sz="1600" baseline="-25000">
                <a:solidFill>
                  <a:schemeClr val="tx1"/>
                </a:solidFill>
                <a:latin typeface="Comic Sans MS" pitchFamily="66" charset="0"/>
              </a:rPr>
              <a:t>b</a:t>
            </a:r>
            <a:r>
              <a:rPr lang="en-US" sz="1600">
                <a:solidFill>
                  <a:schemeClr val="tx1"/>
                </a:solidFill>
                <a:latin typeface="Comic Sans MS" pitchFamily="66" charset="0"/>
              </a:rPr>
              <a:t>. </a:t>
            </a:r>
          </a:p>
        </p:txBody>
      </p:sp>
      <p:sp>
        <p:nvSpPr>
          <p:cNvPr id="90127" name="Rectangle 15"/>
          <p:cNvSpPr>
            <a:spLocks noGrp="1" noChangeArrowheads="1"/>
          </p:cNvSpPr>
          <p:nvPr>
            <p:ph type="title"/>
          </p:nvPr>
        </p:nvSpPr>
        <p:spPr>
          <a:xfrm>
            <a:off x="419100" y="1028700"/>
            <a:ext cx="8305800" cy="723900"/>
          </a:xfrm>
          <a:noFill/>
          <a:ln/>
        </p:spPr>
        <p:txBody>
          <a:bodyPr>
            <a:normAutofit fontScale="90000"/>
          </a:bodyPr>
          <a:lstStyle/>
          <a:p>
            <a:r>
              <a:rPr lang="en-US"/>
              <a:t>Point Ops via Functional Mappings</a:t>
            </a:r>
          </a:p>
        </p:txBody>
      </p:sp>
    </p:spTree>
    <p:extLst>
      <p:ext uri="{BB962C8B-B14F-4D97-AF65-F5344CB8AC3E}">
        <p14:creationId xmlns:p14="http://schemas.microsoft.com/office/powerpoint/2010/main" val="3053524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1" name="Rectangle 9"/>
          <p:cNvSpPr>
            <a:spLocks noChangeArrowheads="1"/>
          </p:cNvSpPr>
          <p:nvPr/>
        </p:nvSpPr>
        <p:spPr bwMode="auto">
          <a:xfrm>
            <a:off x="457200" y="3810000"/>
            <a:ext cx="3124200" cy="21336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74754" name="Rectangle 2"/>
          <p:cNvSpPr>
            <a:spLocks noGrp="1" noChangeArrowheads="1"/>
          </p:cNvSpPr>
          <p:nvPr>
            <p:ph type="title"/>
          </p:nvPr>
        </p:nvSpPr>
        <p:spPr>
          <a:xfrm>
            <a:off x="419100" y="1028700"/>
            <a:ext cx="8305800" cy="723900"/>
          </a:xfrm>
        </p:spPr>
        <p:txBody>
          <a:bodyPr>
            <a:normAutofit fontScale="90000"/>
          </a:bodyPr>
          <a:lstStyle/>
          <a:p>
            <a:pPr algn="ctr"/>
            <a:r>
              <a:rPr lang="en-US"/>
              <a:t>Point Operations using Look-up Tables</a:t>
            </a:r>
          </a:p>
        </p:txBody>
      </p:sp>
      <p:graphicFrame>
        <p:nvGraphicFramePr>
          <p:cNvPr id="74756" name="Object 4"/>
          <p:cNvGraphicFramePr>
            <a:graphicFrameLocks noChangeAspect="1"/>
          </p:cNvGraphicFramePr>
          <p:nvPr/>
        </p:nvGraphicFramePr>
        <p:xfrm>
          <a:off x="6019800" y="5257800"/>
          <a:ext cx="2482850" cy="690563"/>
        </p:xfrm>
        <a:graphic>
          <a:graphicData uri="http://schemas.openxmlformats.org/presentationml/2006/ole">
            <mc:AlternateContent xmlns:mc="http://schemas.openxmlformats.org/markup-compatibility/2006">
              <mc:Choice xmlns:v="urn:schemas-microsoft-com:vml" Requires="v">
                <p:oleObj spid="_x0000_s96285" name="Equation" r:id="rId3" imgW="926698" imgH="215806" progId="Equation.3">
                  <p:embed/>
                </p:oleObj>
              </mc:Choice>
              <mc:Fallback>
                <p:oleObj name="Equation" r:id="rId3" imgW="926698" imgH="215806" progId="Equation.3">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l="-5334" t="-21184" r="-5334" b="-10593"/>
                      <a:stretch>
                        <a:fillRect/>
                      </a:stretch>
                    </p:blipFill>
                    <p:spPr bwMode="auto">
                      <a:xfrm>
                        <a:off x="6019800" y="5257800"/>
                        <a:ext cx="2482850" cy="690563"/>
                      </a:xfrm>
                      <a:prstGeom prst="rect">
                        <a:avLst/>
                      </a:prstGeom>
                      <a:solidFill>
                        <a:srgbClr val="EAEAEA"/>
                      </a:solidFill>
                      <a:ln w="9525">
                        <a:solidFill>
                          <a:schemeClr val="tx1"/>
                        </a:solidFill>
                        <a:miter lim="800000"/>
                        <a:headEnd/>
                        <a:tailEnd/>
                      </a:ln>
                      <a:effectLst>
                        <a:outerShdw dist="107763" dir="2700000" algn="ctr" rotWithShape="0">
                          <a:schemeClr val="tx1">
                            <a:alpha val="50000"/>
                          </a:schemeClr>
                        </a:outerShdw>
                      </a:effectLst>
                    </p:spPr>
                  </p:pic>
                </p:oleObj>
              </mc:Fallback>
            </mc:AlternateContent>
          </a:graphicData>
        </a:graphic>
      </p:graphicFrame>
      <p:sp>
        <p:nvSpPr>
          <p:cNvPr id="74757" name="Text Box 5"/>
          <p:cNvSpPr txBox="1">
            <a:spLocks noChangeArrowheads="1"/>
          </p:cNvSpPr>
          <p:nvPr/>
        </p:nvSpPr>
        <p:spPr bwMode="auto">
          <a:xfrm>
            <a:off x="457200" y="2133600"/>
            <a:ext cx="3200400" cy="1187450"/>
          </a:xfrm>
          <a:prstGeom prst="rect">
            <a:avLst/>
          </a:prstGeom>
          <a:solidFill>
            <a:srgbClr val="EAEAEA"/>
          </a:solidFill>
          <a:ln w="9525">
            <a:noFill/>
            <a:miter lim="800000"/>
            <a:headEnd/>
            <a:tailEnd/>
          </a:ln>
          <a:effectLst>
            <a:outerShdw dist="107763" dir="2700000" algn="ctr" rotWithShape="0">
              <a:schemeClr val="tx1">
                <a:alpha val="50000"/>
              </a:schemeClr>
            </a:outerShdw>
          </a:effectLst>
        </p:spPr>
        <p:txBody>
          <a:bodyPr>
            <a:spAutoFit/>
          </a:bodyPr>
          <a:lstStyle/>
          <a:p>
            <a:pPr>
              <a:buSzPct val="150000"/>
            </a:pPr>
            <a:r>
              <a:rPr lang="en-US" sz="2400">
                <a:solidFill>
                  <a:schemeClr val="tx1"/>
                </a:solidFill>
              </a:rPr>
              <a:t>A look-up table (</a:t>
            </a:r>
            <a:r>
              <a:rPr lang="en-US" sz="2400">
                <a:solidFill>
                  <a:schemeClr val="tx1"/>
                </a:solidFill>
                <a:latin typeface="Times New Roman" pitchFamily="18" charset="0"/>
              </a:rPr>
              <a:t>LUT</a:t>
            </a:r>
            <a:r>
              <a:rPr lang="en-US" sz="2400">
                <a:solidFill>
                  <a:schemeClr val="tx1"/>
                </a:solidFill>
              </a:rPr>
              <a:t>)</a:t>
            </a:r>
            <a:r>
              <a:rPr lang="en-US" sz="2400">
                <a:solidFill>
                  <a:schemeClr val="tx1"/>
                </a:solidFill>
                <a:latin typeface="Times New Roman" pitchFamily="18" charset="0"/>
              </a:rPr>
              <a:t> </a:t>
            </a:r>
            <a:r>
              <a:rPr lang="en-US" sz="2400">
                <a:solidFill>
                  <a:schemeClr val="tx1"/>
                </a:solidFill>
              </a:rPr>
              <a:t>implements a functional mapping. </a:t>
            </a:r>
          </a:p>
        </p:txBody>
      </p:sp>
      <p:graphicFrame>
        <p:nvGraphicFramePr>
          <p:cNvPr id="74758" name="Object 6"/>
          <p:cNvGraphicFramePr>
            <a:graphicFrameLocks noChangeAspect="1"/>
          </p:cNvGraphicFramePr>
          <p:nvPr/>
        </p:nvGraphicFramePr>
        <p:xfrm>
          <a:off x="533400" y="3962400"/>
          <a:ext cx="2182813" cy="889000"/>
        </p:xfrm>
        <a:graphic>
          <a:graphicData uri="http://schemas.openxmlformats.org/presentationml/2006/ole">
            <mc:AlternateContent xmlns:mc="http://schemas.openxmlformats.org/markup-compatibility/2006">
              <mc:Choice xmlns:v="urn:schemas-microsoft-com:vml" Requires="v">
                <p:oleObj spid="_x0000_s96286" name="Equation" r:id="rId5" imgW="1091726" imgH="444307" progId="Equation.3">
                  <p:embed/>
                </p:oleObj>
              </mc:Choice>
              <mc:Fallback>
                <p:oleObj name="Equation" r:id="rId5" imgW="1091726" imgH="444307" progId="Equation.3">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962400"/>
                        <a:ext cx="2182813"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9" name="Object 7"/>
          <p:cNvGraphicFramePr>
            <a:graphicFrameLocks noChangeAspect="1"/>
          </p:cNvGraphicFramePr>
          <p:nvPr/>
        </p:nvGraphicFramePr>
        <p:xfrm>
          <a:off x="533400" y="4953000"/>
          <a:ext cx="2968625" cy="863600"/>
        </p:xfrm>
        <a:graphic>
          <a:graphicData uri="http://schemas.openxmlformats.org/presentationml/2006/ole">
            <mc:AlternateContent xmlns:mc="http://schemas.openxmlformats.org/markup-compatibility/2006">
              <mc:Choice xmlns:v="urn:schemas-microsoft-com:vml" Requires="v">
                <p:oleObj spid="_x0000_s96287" name="Equation" r:id="rId7" imgW="1485900" imgH="431800" progId="Equation.3">
                  <p:embed/>
                </p:oleObj>
              </mc:Choice>
              <mc:Fallback>
                <p:oleObj name="Equation" r:id="rId7" imgW="1485900" imgH="431800" progId="Equation.3">
                  <p:embed/>
                  <p:pic>
                    <p:nvPicPr>
                      <p:cNvPr id="0"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953000"/>
                        <a:ext cx="2968625"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5" name="Text Box 3"/>
          <p:cNvSpPr txBox="1">
            <a:spLocks noChangeArrowheads="1"/>
          </p:cNvSpPr>
          <p:nvPr/>
        </p:nvSpPr>
        <p:spPr bwMode="auto">
          <a:xfrm>
            <a:off x="5867400" y="1981200"/>
            <a:ext cx="2667000" cy="2019300"/>
          </a:xfrm>
          <a:prstGeom prst="rect">
            <a:avLst/>
          </a:prstGeom>
          <a:noFill/>
          <a:ln w="9525">
            <a:solidFill>
              <a:schemeClr val="tx1"/>
            </a:solidFill>
            <a:miter lim="800000"/>
            <a:headEnd/>
            <a:tailEnd/>
          </a:ln>
          <a:effectLst/>
        </p:spPr>
        <p:txBody>
          <a:bodyPr lIns="137160" tIns="91440" rIns="137160" bIns="91440">
            <a:spAutoFit/>
          </a:bodyPr>
          <a:lstStyle/>
          <a:p>
            <a:pPr>
              <a:buSzPct val="150000"/>
            </a:pPr>
            <a:r>
              <a:rPr lang="en-US" sz="2400">
                <a:solidFill>
                  <a:schemeClr val="tx1"/>
                </a:solidFill>
              </a:rPr>
              <a:t>… then the </a:t>
            </a:r>
            <a:r>
              <a:rPr lang="en-US" sz="2400">
                <a:solidFill>
                  <a:schemeClr val="tx1"/>
                </a:solidFill>
                <a:latin typeface="Times New Roman" pitchFamily="18" charset="0"/>
              </a:rPr>
              <a:t>LUT</a:t>
            </a:r>
            <a:r>
              <a:rPr lang="en-US" sz="2400">
                <a:solidFill>
                  <a:schemeClr val="tx1"/>
                </a:solidFill>
              </a:rPr>
              <a:t> that implements </a:t>
            </a:r>
            <a:r>
              <a:rPr lang="en-US" sz="2400" i="1">
                <a:solidFill>
                  <a:schemeClr val="tx1"/>
                </a:solidFill>
                <a:latin typeface="Times New Roman" pitchFamily="18" charset="0"/>
              </a:rPr>
              <a:t>f</a:t>
            </a:r>
            <a:r>
              <a:rPr lang="en-US" sz="2400">
                <a:solidFill>
                  <a:schemeClr val="tx1"/>
                </a:solidFill>
              </a:rPr>
              <a:t> is a </a:t>
            </a:r>
            <a:r>
              <a:rPr lang="en-US" sz="2400">
                <a:solidFill>
                  <a:schemeClr val="tx1"/>
                </a:solidFill>
                <a:latin typeface="Times New Roman" pitchFamily="18" charset="0"/>
              </a:rPr>
              <a:t>256</a:t>
            </a:r>
            <a:r>
              <a:rPr lang="en-US" sz="2000">
                <a:solidFill>
                  <a:schemeClr val="tx1"/>
                </a:solidFill>
              </a:rPr>
              <a:t>x</a:t>
            </a:r>
            <a:r>
              <a:rPr lang="en-US" sz="2400">
                <a:solidFill>
                  <a:schemeClr val="tx1"/>
                </a:solidFill>
                <a:latin typeface="Times New Roman" pitchFamily="18" charset="0"/>
              </a:rPr>
              <a:t>1 </a:t>
            </a:r>
            <a:r>
              <a:rPr lang="en-US" sz="2400">
                <a:solidFill>
                  <a:schemeClr val="tx1"/>
                </a:solidFill>
              </a:rPr>
              <a:t>array</a:t>
            </a:r>
          </a:p>
          <a:p>
            <a:pPr>
              <a:buSzPct val="150000"/>
            </a:pPr>
            <a:r>
              <a:rPr lang="en-US" sz="2400">
                <a:solidFill>
                  <a:schemeClr val="tx1"/>
                </a:solidFill>
              </a:rPr>
              <a:t>whose (</a:t>
            </a:r>
            <a:r>
              <a:rPr lang="en-US" sz="2400" i="1">
                <a:solidFill>
                  <a:schemeClr val="tx1"/>
                </a:solidFill>
                <a:latin typeface="Times New Roman" pitchFamily="18" charset="0"/>
              </a:rPr>
              <a:t>g </a:t>
            </a:r>
            <a:r>
              <a:rPr lang="en-US" sz="2400">
                <a:solidFill>
                  <a:schemeClr val="tx1"/>
                </a:solidFill>
                <a:latin typeface="Times New Roman" pitchFamily="18" charset="0"/>
              </a:rPr>
              <a:t>+1</a:t>
            </a:r>
            <a:r>
              <a:rPr lang="en-US" sz="2400">
                <a:solidFill>
                  <a:schemeClr val="tx1"/>
                </a:solidFill>
              </a:rPr>
              <a:t>)</a:t>
            </a:r>
            <a:r>
              <a:rPr lang="en-US" sz="2400" baseline="30000">
                <a:solidFill>
                  <a:schemeClr val="tx1"/>
                </a:solidFill>
              </a:rPr>
              <a:t>th</a:t>
            </a:r>
            <a:r>
              <a:rPr lang="en-US" sz="2400">
                <a:solidFill>
                  <a:schemeClr val="tx1"/>
                </a:solidFill>
              </a:rPr>
              <a:t> value is </a:t>
            </a:r>
            <a:r>
              <a:rPr lang="en-US" sz="2400" i="1">
                <a:solidFill>
                  <a:schemeClr val="tx1"/>
                </a:solidFill>
                <a:latin typeface="Times New Roman" pitchFamily="18" charset="0"/>
              </a:rPr>
              <a:t>k </a:t>
            </a:r>
            <a:r>
              <a:rPr lang="en-US" sz="2400">
                <a:solidFill>
                  <a:schemeClr val="tx1"/>
                </a:solidFill>
              </a:rPr>
              <a:t>= </a:t>
            </a:r>
            <a:r>
              <a:rPr lang="en-US" sz="2400" i="1">
                <a:solidFill>
                  <a:schemeClr val="tx1"/>
                </a:solidFill>
                <a:latin typeface="Times New Roman" pitchFamily="18" charset="0"/>
              </a:rPr>
              <a:t>f </a:t>
            </a:r>
            <a:r>
              <a:rPr lang="en-US" sz="2400">
                <a:solidFill>
                  <a:schemeClr val="tx1"/>
                </a:solidFill>
              </a:rPr>
              <a:t>(</a:t>
            </a:r>
            <a:r>
              <a:rPr lang="en-US" sz="2400" i="1">
                <a:solidFill>
                  <a:schemeClr val="tx1"/>
                </a:solidFill>
                <a:latin typeface="Times New Roman" pitchFamily="18" charset="0"/>
              </a:rPr>
              <a:t>g</a:t>
            </a:r>
            <a:r>
              <a:rPr lang="en-US" sz="2400">
                <a:solidFill>
                  <a:schemeClr val="tx1"/>
                </a:solidFill>
              </a:rPr>
              <a:t>).</a:t>
            </a:r>
          </a:p>
        </p:txBody>
      </p:sp>
      <p:sp>
        <p:nvSpPr>
          <p:cNvPr id="74760" name="Text Box 8"/>
          <p:cNvSpPr txBox="1">
            <a:spLocks noChangeArrowheads="1"/>
          </p:cNvSpPr>
          <p:nvPr/>
        </p:nvSpPr>
        <p:spPr bwMode="auto">
          <a:xfrm>
            <a:off x="3886200" y="4724400"/>
            <a:ext cx="2819400" cy="822325"/>
          </a:xfrm>
          <a:prstGeom prst="rect">
            <a:avLst/>
          </a:prstGeom>
          <a:noFill/>
          <a:ln w="9525">
            <a:noFill/>
            <a:miter lim="800000"/>
            <a:headEnd/>
            <a:tailEnd/>
          </a:ln>
          <a:effectLst/>
        </p:spPr>
        <p:txBody>
          <a:bodyPr>
            <a:spAutoFit/>
          </a:bodyPr>
          <a:lstStyle/>
          <a:p>
            <a:pPr>
              <a:buSzPct val="150000"/>
            </a:pPr>
            <a:r>
              <a:rPr lang="en-US" sz="2400">
                <a:solidFill>
                  <a:schemeClr val="tx1"/>
                </a:solidFill>
              </a:rPr>
              <a:t>To remap a </a:t>
            </a:r>
            <a:r>
              <a:rPr lang="en-US" sz="2400">
                <a:solidFill>
                  <a:srgbClr val="FF0000"/>
                </a:solidFill>
                <a:latin typeface="Times New Roman" pitchFamily="18" charset="0"/>
              </a:rPr>
              <a:t>1</a:t>
            </a:r>
            <a:r>
              <a:rPr lang="en-US" sz="2400">
                <a:solidFill>
                  <a:srgbClr val="FF0000"/>
                </a:solidFill>
              </a:rPr>
              <a:t>-band</a:t>
            </a:r>
            <a:r>
              <a:rPr lang="en-US" sz="2400">
                <a:solidFill>
                  <a:schemeClr val="tx1"/>
                </a:solidFill>
              </a:rPr>
              <a:t> </a:t>
            </a:r>
            <a:r>
              <a:rPr lang="en-US" sz="2400">
                <a:solidFill>
                  <a:srgbClr val="FF0000"/>
                </a:solidFill>
              </a:rPr>
              <a:t>image</a:t>
            </a:r>
            <a:r>
              <a:rPr lang="en-US" sz="2400">
                <a:solidFill>
                  <a:schemeClr val="tx1"/>
                </a:solidFill>
              </a:rPr>
              <a:t>, </a:t>
            </a:r>
            <a:r>
              <a:rPr lang="en-US" sz="2400" i="1">
                <a:solidFill>
                  <a:schemeClr val="tx1"/>
                </a:solidFill>
                <a:latin typeface="Times New Roman" pitchFamily="18" charset="0"/>
              </a:rPr>
              <a:t>I</a:t>
            </a:r>
            <a:r>
              <a:rPr lang="en-US" sz="2400">
                <a:solidFill>
                  <a:schemeClr val="tx1"/>
                </a:solidFill>
              </a:rPr>
              <a:t>, to </a:t>
            </a:r>
            <a:r>
              <a:rPr lang="en-US" sz="2400" i="1">
                <a:solidFill>
                  <a:schemeClr val="tx1"/>
                </a:solidFill>
                <a:latin typeface="Times New Roman" pitchFamily="18" charset="0"/>
              </a:rPr>
              <a:t>J </a:t>
            </a:r>
            <a:r>
              <a:rPr lang="en-US" sz="2400">
                <a:solidFill>
                  <a:schemeClr val="tx1"/>
                </a:solidFill>
              </a:rPr>
              <a:t>:</a:t>
            </a:r>
            <a:r>
              <a:rPr lang="en-US" sz="2400" i="1">
                <a:solidFill>
                  <a:schemeClr val="tx1"/>
                </a:solidFill>
                <a:latin typeface="Times New Roman" pitchFamily="18" charset="0"/>
              </a:rPr>
              <a:t> </a:t>
            </a:r>
          </a:p>
        </p:txBody>
      </p:sp>
      <p:sp>
        <p:nvSpPr>
          <p:cNvPr id="74762" name="Line 10"/>
          <p:cNvSpPr>
            <a:spLocks noChangeShapeType="1"/>
          </p:cNvSpPr>
          <p:nvPr/>
        </p:nvSpPr>
        <p:spPr bwMode="auto">
          <a:xfrm rot="2700000" flipV="1">
            <a:off x="4800600" y="2209800"/>
            <a:ext cx="1588" cy="2286000"/>
          </a:xfrm>
          <a:prstGeom prst="line">
            <a:avLst/>
          </a:prstGeom>
          <a:noFill/>
          <a:ln w="28575">
            <a:solidFill>
              <a:schemeClr val="tx1"/>
            </a:solidFill>
            <a:round/>
            <a:headEnd/>
            <a:tailEnd type="triangle" w="med" len="med"/>
          </a:ln>
          <a:effectLst/>
        </p:spPr>
        <p:txBody>
          <a:bodyPr anchor="ctr">
            <a:spAutoFit/>
          </a:bodyPr>
          <a:lstStyle/>
          <a:p>
            <a:endParaRPr lang="en-US"/>
          </a:p>
        </p:txBody>
      </p:sp>
    </p:spTree>
    <p:extLst>
      <p:ext uri="{BB962C8B-B14F-4D97-AF65-F5344CB8AC3E}">
        <p14:creationId xmlns:p14="http://schemas.microsoft.com/office/powerpoint/2010/main" val="98767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31" name="Object 7"/>
          <p:cNvGraphicFramePr>
            <a:graphicFrameLocks noChangeAspect="1"/>
          </p:cNvGraphicFramePr>
          <p:nvPr/>
        </p:nvGraphicFramePr>
        <p:xfrm>
          <a:off x="914400" y="4267200"/>
          <a:ext cx="6994525" cy="1293813"/>
        </p:xfrm>
        <a:graphic>
          <a:graphicData uri="http://schemas.openxmlformats.org/presentationml/2006/ole">
            <mc:AlternateContent xmlns:mc="http://schemas.openxmlformats.org/markup-compatibility/2006">
              <mc:Choice xmlns:v="urn:schemas-microsoft-com:vml" Requires="v">
                <p:oleObj spid="_x0000_s97291" name="Equation" r:id="rId3" imgW="2743200" imgH="444500" progId="Equation.3">
                  <p:embed/>
                </p:oleObj>
              </mc:Choice>
              <mc:Fallback>
                <p:oleObj name="Equation" r:id="rId3" imgW="2743200" imgH="444500"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l="-4091" t="-13333" r="-4091" b="-6667"/>
                      <a:stretch>
                        <a:fillRect/>
                      </a:stretch>
                    </p:blipFill>
                    <p:spPr bwMode="auto">
                      <a:xfrm>
                        <a:off x="914400" y="4267200"/>
                        <a:ext cx="6994525" cy="1293813"/>
                      </a:xfrm>
                      <a:prstGeom prst="rect">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pic>
                </p:oleObj>
              </mc:Fallback>
            </mc:AlternateContent>
          </a:graphicData>
        </a:graphic>
      </p:graphicFrame>
      <p:sp>
        <p:nvSpPr>
          <p:cNvPr id="77829" name="Text Box 5"/>
          <p:cNvSpPr txBox="1">
            <a:spLocks noChangeArrowheads="1"/>
          </p:cNvSpPr>
          <p:nvPr/>
        </p:nvSpPr>
        <p:spPr bwMode="auto">
          <a:xfrm>
            <a:off x="914400" y="1981200"/>
            <a:ext cx="7010400" cy="1917700"/>
          </a:xfrm>
          <a:prstGeom prst="rect">
            <a:avLst/>
          </a:prstGeom>
          <a:solidFill>
            <a:srgbClr val="E6ECFF"/>
          </a:solidFill>
          <a:ln w="9525">
            <a:noFill/>
            <a:miter lim="800000"/>
            <a:headEnd/>
            <a:tailEnd/>
          </a:ln>
          <a:effectLst>
            <a:outerShdw dist="107763" dir="2700000" algn="ctr" rotWithShape="0">
              <a:schemeClr val="tx1">
                <a:alpha val="50000"/>
              </a:schemeClr>
            </a:outerShdw>
          </a:effectLst>
        </p:spPr>
        <p:txBody>
          <a:bodyPr>
            <a:spAutoFit/>
          </a:bodyPr>
          <a:lstStyle/>
          <a:p>
            <a:pPr marL="457200" indent="-457200"/>
            <a:r>
              <a:rPr lang="en-US" sz="2400">
                <a:solidFill>
                  <a:schemeClr val="tx1"/>
                </a:solidFill>
                <a:latin typeface="Times New Roman" pitchFamily="18" charset="0"/>
              </a:rPr>
              <a:t>If </a:t>
            </a:r>
            <a:r>
              <a:rPr lang="en-US" sz="2400" i="1">
                <a:solidFill>
                  <a:srgbClr val="FF0000"/>
                </a:solidFill>
                <a:latin typeface="Times New Roman" pitchFamily="18" charset="0"/>
              </a:rPr>
              <a:t>I</a:t>
            </a:r>
            <a:r>
              <a:rPr lang="en-US" sz="2400">
                <a:solidFill>
                  <a:srgbClr val="FF0000"/>
                </a:solidFill>
                <a:latin typeface="Times New Roman" pitchFamily="18" charset="0"/>
              </a:rPr>
              <a:t> is 3-band</a:t>
            </a:r>
            <a:r>
              <a:rPr lang="en-US" sz="2400">
                <a:solidFill>
                  <a:schemeClr val="tx1"/>
                </a:solidFill>
                <a:latin typeface="Times New Roman" pitchFamily="18" charset="0"/>
              </a:rPr>
              <a:t>, then </a:t>
            </a:r>
          </a:p>
          <a:p>
            <a:pPr marL="457200" indent="-457200">
              <a:buFontTx/>
              <a:buAutoNum type="alphaLcParenR"/>
            </a:pPr>
            <a:r>
              <a:rPr lang="en-US" sz="2400">
                <a:solidFill>
                  <a:schemeClr val="tx1"/>
                </a:solidFill>
                <a:latin typeface="Times New Roman" pitchFamily="18" charset="0"/>
              </a:rPr>
              <a:t>each band is mapped separately using the same LUT </a:t>
            </a:r>
            <a:r>
              <a:rPr lang="en-US" sz="2400" i="1">
                <a:solidFill>
                  <a:schemeClr val="tx1"/>
                </a:solidFill>
                <a:latin typeface="Times New Roman" pitchFamily="18" charset="0"/>
              </a:rPr>
              <a:t> </a:t>
            </a:r>
            <a:r>
              <a:rPr lang="en-US" sz="2400">
                <a:solidFill>
                  <a:schemeClr val="tx1"/>
                </a:solidFill>
                <a:latin typeface="Times New Roman" pitchFamily="18" charset="0"/>
              </a:rPr>
              <a:t>for each band </a:t>
            </a:r>
            <a:r>
              <a:rPr lang="en-US" sz="2400" i="1">
                <a:solidFill>
                  <a:schemeClr val="tx1"/>
                </a:solidFill>
                <a:latin typeface="Times New Roman" pitchFamily="18" charset="0"/>
              </a:rPr>
              <a:t>or </a:t>
            </a:r>
          </a:p>
          <a:p>
            <a:pPr marL="457200" indent="-457200">
              <a:buFontTx/>
              <a:buAutoNum type="alphaLcParenR"/>
            </a:pPr>
            <a:r>
              <a:rPr lang="en-US" sz="2400">
                <a:solidFill>
                  <a:schemeClr val="tx1"/>
                </a:solidFill>
                <a:latin typeface="Times New Roman" pitchFamily="18" charset="0"/>
              </a:rPr>
              <a:t>each band is mapped using different LUTs </a:t>
            </a:r>
            <a:r>
              <a:rPr lang="en-US" sz="2400">
                <a:solidFill>
                  <a:schemeClr val="tx1"/>
                </a:solidFill>
                <a:latin typeface="Times New Roman" pitchFamily="18" charset="0"/>
                <a:cs typeface="Arial" charset="0"/>
              </a:rPr>
              <a:t>– one for each band.</a:t>
            </a:r>
          </a:p>
        </p:txBody>
      </p:sp>
      <p:sp>
        <p:nvSpPr>
          <p:cNvPr id="77833" name="Rectangle 9"/>
          <p:cNvSpPr>
            <a:spLocks noGrp="1" noChangeArrowheads="1"/>
          </p:cNvSpPr>
          <p:nvPr>
            <p:ph type="title"/>
          </p:nvPr>
        </p:nvSpPr>
        <p:spPr>
          <a:xfrm>
            <a:off x="419100" y="1028700"/>
            <a:ext cx="8305800" cy="723900"/>
          </a:xfrm>
          <a:noFill/>
          <a:ln/>
        </p:spPr>
        <p:txBody>
          <a:bodyPr>
            <a:normAutofit fontScale="90000"/>
          </a:bodyPr>
          <a:lstStyle/>
          <a:p>
            <a:pPr algn="ctr"/>
            <a:r>
              <a:rPr lang="en-US"/>
              <a:t>Point Operations using Look-up Tables</a:t>
            </a:r>
          </a:p>
        </p:txBody>
      </p:sp>
    </p:spTree>
    <p:extLst>
      <p:ext uri="{BB962C8B-B14F-4D97-AF65-F5344CB8AC3E}">
        <p14:creationId xmlns:p14="http://schemas.microsoft.com/office/powerpoint/2010/main" val="3790778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8200" y="1035050"/>
            <a:ext cx="7772400" cy="641350"/>
          </a:xfrm>
          <a:noFill/>
          <a:ln/>
        </p:spPr>
        <p:txBody>
          <a:bodyPr>
            <a:spAutoFit/>
          </a:bodyPr>
          <a:lstStyle/>
          <a:p>
            <a:r>
              <a:rPr lang="en-US" sz="3600"/>
              <a:t>Point Operations = Look-up Table Ops</a:t>
            </a:r>
          </a:p>
        </p:txBody>
      </p:sp>
      <p:sp>
        <p:nvSpPr>
          <p:cNvPr id="26627" name="Rectangle 3"/>
          <p:cNvSpPr>
            <a:spLocks noChangeArrowheads="1"/>
          </p:cNvSpPr>
          <p:nvPr/>
        </p:nvSpPr>
        <p:spPr bwMode="auto">
          <a:xfrm>
            <a:off x="1828800" y="2362200"/>
            <a:ext cx="2743200" cy="2743200"/>
          </a:xfrm>
          <a:prstGeom prst="rect">
            <a:avLst/>
          </a:prstGeom>
          <a:noFill/>
          <a:ln w="9525">
            <a:solidFill>
              <a:schemeClr val="tx1"/>
            </a:solidFill>
            <a:miter lim="800000"/>
            <a:headEnd/>
            <a:tailEnd/>
          </a:ln>
          <a:effectLst/>
        </p:spPr>
        <p:txBody>
          <a:bodyPr wrap="none" anchor="ctr"/>
          <a:lstStyle/>
          <a:p>
            <a:endParaRPr lang="en-US"/>
          </a:p>
        </p:txBody>
      </p:sp>
      <p:sp>
        <p:nvSpPr>
          <p:cNvPr id="26628" name="Text Box 4"/>
          <p:cNvSpPr txBox="1">
            <a:spLocks noChangeArrowheads="1"/>
          </p:cNvSpPr>
          <p:nvPr/>
        </p:nvSpPr>
        <p:spPr bwMode="auto">
          <a:xfrm>
            <a:off x="1676400" y="5105400"/>
            <a:ext cx="336550" cy="457200"/>
          </a:xfrm>
          <a:prstGeom prst="rect">
            <a:avLst/>
          </a:prstGeom>
          <a:noFill/>
          <a:ln w="9525">
            <a:noFill/>
            <a:miter lim="800000"/>
            <a:headEnd/>
            <a:tailEnd/>
          </a:ln>
          <a:effectLst/>
        </p:spPr>
        <p:txBody>
          <a:bodyPr wrap="none">
            <a:spAutoFit/>
          </a:bodyPr>
          <a:lstStyle/>
          <a:p>
            <a:r>
              <a:rPr lang="en-US" sz="2400">
                <a:solidFill>
                  <a:schemeClr val="accent1"/>
                </a:solidFill>
                <a:latin typeface="Times New Roman" pitchFamily="18" charset="0"/>
              </a:rPr>
              <a:t>0</a:t>
            </a:r>
          </a:p>
        </p:txBody>
      </p:sp>
      <p:sp>
        <p:nvSpPr>
          <p:cNvPr id="26629" name="Text Box 5"/>
          <p:cNvSpPr txBox="1">
            <a:spLocks noChangeArrowheads="1"/>
          </p:cNvSpPr>
          <p:nvPr/>
        </p:nvSpPr>
        <p:spPr bwMode="auto">
          <a:xfrm>
            <a:off x="2863850" y="5105400"/>
            <a:ext cx="641350" cy="457200"/>
          </a:xfrm>
          <a:prstGeom prst="rect">
            <a:avLst/>
          </a:prstGeom>
          <a:noFill/>
          <a:ln w="9525">
            <a:noFill/>
            <a:miter lim="800000"/>
            <a:headEnd/>
            <a:tailEnd/>
          </a:ln>
          <a:effectLst/>
        </p:spPr>
        <p:txBody>
          <a:bodyPr wrap="none">
            <a:spAutoFit/>
          </a:bodyPr>
          <a:lstStyle/>
          <a:p>
            <a:r>
              <a:rPr lang="en-US" sz="2400">
                <a:solidFill>
                  <a:schemeClr val="accent1"/>
                </a:solidFill>
                <a:latin typeface="Times New Roman" pitchFamily="18" charset="0"/>
              </a:rPr>
              <a:t>127</a:t>
            </a:r>
          </a:p>
        </p:txBody>
      </p:sp>
      <p:sp>
        <p:nvSpPr>
          <p:cNvPr id="26630" name="Text Box 6"/>
          <p:cNvSpPr txBox="1">
            <a:spLocks noChangeArrowheads="1"/>
          </p:cNvSpPr>
          <p:nvPr/>
        </p:nvSpPr>
        <p:spPr bwMode="auto">
          <a:xfrm>
            <a:off x="4191000" y="5105400"/>
            <a:ext cx="641350" cy="457200"/>
          </a:xfrm>
          <a:prstGeom prst="rect">
            <a:avLst/>
          </a:prstGeom>
          <a:noFill/>
          <a:ln w="9525">
            <a:noFill/>
            <a:miter lim="800000"/>
            <a:headEnd/>
            <a:tailEnd/>
          </a:ln>
          <a:effectLst/>
        </p:spPr>
        <p:txBody>
          <a:bodyPr wrap="none">
            <a:spAutoFit/>
          </a:bodyPr>
          <a:lstStyle/>
          <a:p>
            <a:r>
              <a:rPr lang="en-US" sz="2400">
                <a:solidFill>
                  <a:schemeClr val="accent1"/>
                </a:solidFill>
                <a:latin typeface="Times New Roman" pitchFamily="18" charset="0"/>
              </a:rPr>
              <a:t>255</a:t>
            </a:r>
          </a:p>
        </p:txBody>
      </p:sp>
      <p:sp>
        <p:nvSpPr>
          <p:cNvPr id="26631" name="Text Box 7"/>
          <p:cNvSpPr txBox="1">
            <a:spLocks noChangeArrowheads="1"/>
          </p:cNvSpPr>
          <p:nvPr/>
        </p:nvSpPr>
        <p:spPr bwMode="auto">
          <a:xfrm rot="-5400000">
            <a:off x="1431925" y="4816475"/>
            <a:ext cx="336550" cy="457200"/>
          </a:xfrm>
          <a:prstGeom prst="rect">
            <a:avLst/>
          </a:prstGeom>
          <a:noFill/>
          <a:ln w="9525">
            <a:noFill/>
            <a:miter lim="800000"/>
            <a:headEnd/>
            <a:tailEnd/>
          </a:ln>
          <a:effectLst/>
        </p:spPr>
        <p:txBody>
          <a:bodyPr wrap="none">
            <a:spAutoFit/>
          </a:bodyPr>
          <a:lstStyle/>
          <a:p>
            <a:r>
              <a:rPr lang="en-US" sz="2400">
                <a:solidFill>
                  <a:schemeClr val="accent1"/>
                </a:solidFill>
                <a:latin typeface="Times New Roman" pitchFamily="18" charset="0"/>
              </a:rPr>
              <a:t>0</a:t>
            </a:r>
          </a:p>
        </p:txBody>
      </p:sp>
      <p:sp>
        <p:nvSpPr>
          <p:cNvPr id="26632" name="Text Box 8"/>
          <p:cNvSpPr txBox="1">
            <a:spLocks noChangeArrowheads="1"/>
          </p:cNvSpPr>
          <p:nvPr/>
        </p:nvSpPr>
        <p:spPr bwMode="auto">
          <a:xfrm rot="-5400000">
            <a:off x="1279525" y="3489325"/>
            <a:ext cx="641350" cy="457200"/>
          </a:xfrm>
          <a:prstGeom prst="rect">
            <a:avLst/>
          </a:prstGeom>
          <a:noFill/>
          <a:ln w="9525">
            <a:noFill/>
            <a:miter lim="800000"/>
            <a:headEnd/>
            <a:tailEnd/>
          </a:ln>
          <a:effectLst/>
        </p:spPr>
        <p:txBody>
          <a:bodyPr wrap="none">
            <a:spAutoFit/>
          </a:bodyPr>
          <a:lstStyle/>
          <a:p>
            <a:r>
              <a:rPr lang="en-US" sz="2400">
                <a:solidFill>
                  <a:schemeClr val="accent1"/>
                </a:solidFill>
                <a:latin typeface="Times New Roman" pitchFamily="18" charset="0"/>
              </a:rPr>
              <a:t>127</a:t>
            </a:r>
          </a:p>
        </p:txBody>
      </p:sp>
      <p:sp>
        <p:nvSpPr>
          <p:cNvPr id="26633" name="Text Box 9"/>
          <p:cNvSpPr txBox="1">
            <a:spLocks noChangeArrowheads="1"/>
          </p:cNvSpPr>
          <p:nvPr/>
        </p:nvSpPr>
        <p:spPr bwMode="auto">
          <a:xfrm rot="-5400000">
            <a:off x="1279525" y="2149475"/>
            <a:ext cx="641350" cy="457200"/>
          </a:xfrm>
          <a:prstGeom prst="rect">
            <a:avLst/>
          </a:prstGeom>
          <a:noFill/>
          <a:ln w="9525">
            <a:noFill/>
            <a:miter lim="800000"/>
            <a:headEnd/>
            <a:tailEnd/>
          </a:ln>
          <a:effectLst/>
        </p:spPr>
        <p:txBody>
          <a:bodyPr wrap="none">
            <a:spAutoFit/>
          </a:bodyPr>
          <a:lstStyle/>
          <a:p>
            <a:r>
              <a:rPr lang="en-US" sz="2400">
                <a:solidFill>
                  <a:schemeClr val="accent1"/>
                </a:solidFill>
                <a:latin typeface="Times New Roman" pitchFamily="18" charset="0"/>
              </a:rPr>
              <a:t>255</a:t>
            </a:r>
          </a:p>
        </p:txBody>
      </p:sp>
      <p:sp>
        <p:nvSpPr>
          <p:cNvPr id="26634" name="Text Box 10"/>
          <p:cNvSpPr txBox="1">
            <a:spLocks noChangeArrowheads="1"/>
          </p:cNvSpPr>
          <p:nvPr/>
        </p:nvSpPr>
        <p:spPr bwMode="auto">
          <a:xfrm>
            <a:off x="2498725" y="5451475"/>
            <a:ext cx="1544638" cy="457200"/>
          </a:xfrm>
          <a:prstGeom prst="rect">
            <a:avLst/>
          </a:prstGeom>
          <a:noFill/>
          <a:ln w="9525">
            <a:noFill/>
            <a:miter lim="800000"/>
            <a:headEnd/>
            <a:tailEnd/>
          </a:ln>
          <a:effectLst/>
        </p:spPr>
        <p:txBody>
          <a:bodyPr wrap="none">
            <a:spAutoFit/>
          </a:bodyPr>
          <a:lstStyle/>
          <a:p>
            <a:r>
              <a:rPr lang="en-US" sz="2400">
                <a:solidFill>
                  <a:schemeClr val="tx1"/>
                </a:solidFill>
                <a:latin typeface="Times New Roman" pitchFamily="18" charset="0"/>
              </a:rPr>
              <a:t>input value</a:t>
            </a:r>
          </a:p>
        </p:txBody>
      </p:sp>
      <p:sp>
        <p:nvSpPr>
          <p:cNvPr id="26635" name="Text Box 11"/>
          <p:cNvSpPr txBox="1">
            <a:spLocks noChangeArrowheads="1"/>
          </p:cNvSpPr>
          <p:nvPr/>
        </p:nvSpPr>
        <p:spPr bwMode="auto">
          <a:xfrm rot="-5400000">
            <a:off x="294481" y="3515519"/>
            <a:ext cx="1697038" cy="457200"/>
          </a:xfrm>
          <a:prstGeom prst="rect">
            <a:avLst/>
          </a:prstGeom>
          <a:noFill/>
          <a:ln w="9525">
            <a:noFill/>
            <a:miter lim="800000"/>
            <a:headEnd/>
            <a:tailEnd/>
          </a:ln>
          <a:effectLst/>
        </p:spPr>
        <p:txBody>
          <a:bodyPr wrap="none">
            <a:spAutoFit/>
          </a:bodyPr>
          <a:lstStyle/>
          <a:p>
            <a:r>
              <a:rPr lang="en-US" sz="2400">
                <a:solidFill>
                  <a:schemeClr val="tx1"/>
                </a:solidFill>
                <a:latin typeface="Times New Roman" pitchFamily="18" charset="0"/>
              </a:rPr>
              <a:t>output value</a:t>
            </a:r>
          </a:p>
        </p:txBody>
      </p:sp>
      <p:sp>
        <p:nvSpPr>
          <p:cNvPr id="26637" name="Line 13"/>
          <p:cNvSpPr>
            <a:spLocks noChangeShapeType="1"/>
          </p:cNvSpPr>
          <p:nvPr/>
        </p:nvSpPr>
        <p:spPr bwMode="auto">
          <a:xfrm flipV="1">
            <a:off x="1828800" y="2362200"/>
            <a:ext cx="2743200" cy="2743200"/>
          </a:xfrm>
          <a:prstGeom prst="line">
            <a:avLst/>
          </a:prstGeom>
          <a:noFill/>
          <a:ln w="6350">
            <a:solidFill>
              <a:srgbClr val="FF3300"/>
            </a:solidFill>
            <a:prstDash val="dash"/>
            <a:round/>
            <a:headEnd/>
            <a:tailEnd/>
          </a:ln>
          <a:effectLst/>
        </p:spPr>
        <p:txBody>
          <a:bodyPr wrap="none" anchor="ctr"/>
          <a:lstStyle/>
          <a:p>
            <a:endParaRPr lang="en-US"/>
          </a:p>
        </p:txBody>
      </p:sp>
      <p:sp>
        <p:nvSpPr>
          <p:cNvPr id="26639" name="Freeform 15"/>
          <p:cNvSpPr>
            <a:spLocks/>
          </p:cNvSpPr>
          <p:nvPr/>
        </p:nvSpPr>
        <p:spPr bwMode="auto">
          <a:xfrm>
            <a:off x="1828800" y="2362200"/>
            <a:ext cx="2743200" cy="2743200"/>
          </a:xfrm>
          <a:custGeom>
            <a:avLst/>
            <a:gdLst/>
            <a:ahLst/>
            <a:cxnLst>
              <a:cxn ang="0">
                <a:pos x="0" y="1728"/>
              </a:cxn>
              <a:cxn ang="0">
                <a:pos x="672" y="1344"/>
              </a:cxn>
              <a:cxn ang="0">
                <a:pos x="1248" y="288"/>
              </a:cxn>
              <a:cxn ang="0">
                <a:pos x="1728" y="0"/>
              </a:cxn>
            </a:cxnLst>
            <a:rect l="0" t="0" r="r" b="b"/>
            <a:pathLst>
              <a:path w="1728" h="1728">
                <a:moveTo>
                  <a:pt x="0" y="1728"/>
                </a:moveTo>
                <a:cubicBezTo>
                  <a:pt x="232" y="1656"/>
                  <a:pt x="464" y="1584"/>
                  <a:pt x="672" y="1344"/>
                </a:cubicBezTo>
                <a:cubicBezTo>
                  <a:pt x="880" y="1104"/>
                  <a:pt x="1072" y="512"/>
                  <a:pt x="1248" y="288"/>
                </a:cubicBezTo>
                <a:cubicBezTo>
                  <a:pt x="1424" y="64"/>
                  <a:pt x="1616" y="0"/>
                  <a:pt x="1728" y="0"/>
                </a:cubicBez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26641" name="Line 17"/>
          <p:cNvSpPr>
            <a:spLocks noChangeShapeType="1"/>
          </p:cNvSpPr>
          <p:nvPr/>
        </p:nvSpPr>
        <p:spPr bwMode="auto">
          <a:xfrm flipV="1">
            <a:off x="2955925" y="4424363"/>
            <a:ext cx="0" cy="685800"/>
          </a:xfrm>
          <a:prstGeom prst="line">
            <a:avLst/>
          </a:prstGeom>
          <a:noFill/>
          <a:ln w="9525">
            <a:solidFill>
              <a:srgbClr val="00CC66"/>
            </a:solidFill>
            <a:round/>
            <a:headEnd/>
            <a:tailEnd/>
          </a:ln>
          <a:effectLst/>
        </p:spPr>
        <p:txBody>
          <a:bodyPr wrap="none" anchor="ctr"/>
          <a:lstStyle/>
          <a:p>
            <a:endParaRPr lang="en-US"/>
          </a:p>
        </p:txBody>
      </p:sp>
      <p:sp>
        <p:nvSpPr>
          <p:cNvPr id="26642" name="Line 18"/>
          <p:cNvSpPr>
            <a:spLocks noChangeShapeType="1"/>
          </p:cNvSpPr>
          <p:nvPr/>
        </p:nvSpPr>
        <p:spPr bwMode="auto">
          <a:xfrm flipV="1">
            <a:off x="3429000" y="3530600"/>
            <a:ext cx="0" cy="1574800"/>
          </a:xfrm>
          <a:prstGeom prst="line">
            <a:avLst/>
          </a:prstGeom>
          <a:noFill/>
          <a:ln w="9525">
            <a:solidFill>
              <a:srgbClr val="00CC66"/>
            </a:solidFill>
            <a:round/>
            <a:headEnd/>
            <a:tailEnd/>
          </a:ln>
          <a:effectLst/>
        </p:spPr>
        <p:txBody>
          <a:bodyPr wrap="none" anchor="ctr"/>
          <a:lstStyle/>
          <a:p>
            <a:endParaRPr lang="en-US"/>
          </a:p>
        </p:txBody>
      </p:sp>
      <p:sp>
        <p:nvSpPr>
          <p:cNvPr id="26643" name="Line 19"/>
          <p:cNvSpPr>
            <a:spLocks noChangeShapeType="1"/>
          </p:cNvSpPr>
          <p:nvPr/>
        </p:nvSpPr>
        <p:spPr bwMode="auto">
          <a:xfrm flipH="1">
            <a:off x="1828800" y="3529013"/>
            <a:ext cx="1600200" cy="0"/>
          </a:xfrm>
          <a:prstGeom prst="line">
            <a:avLst/>
          </a:prstGeom>
          <a:noFill/>
          <a:ln w="9525">
            <a:solidFill>
              <a:srgbClr val="00CC66"/>
            </a:solidFill>
            <a:round/>
            <a:headEnd/>
            <a:tailEnd/>
          </a:ln>
          <a:effectLst/>
        </p:spPr>
        <p:txBody>
          <a:bodyPr wrap="none" anchor="ctr"/>
          <a:lstStyle/>
          <a:p>
            <a:endParaRPr lang="en-US"/>
          </a:p>
        </p:txBody>
      </p:sp>
      <p:sp>
        <p:nvSpPr>
          <p:cNvPr id="26644" name="Line 20"/>
          <p:cNvSpPr>
            <a:spLocks noChangeShapeType="1"/>
          </p:cNvSpPr>
          <p:nvPr/>
        </p:nvSpPr>
        <p:spPr bwMode="auto">
          <a:xfrm flipH="1">
            <a:off x="1828800" y="4419600"/>
            <a:ext cx="1123950" cy="0"/>
          </a:xfrm>
          <a:prstGeom prst="line">
            <a:avLst/>
          </a:prstGeom>
          <a:noFill/>
          <a:ln w="9525">
            <a:solidFill>
              <a:srgbClr val="00CC66"/>
            </a:solidFill>
            <a:round/>
            <a:headEnd/>
            <a:tailEnd/>
          </a:ln>
          <a:effectLst/>
        </p:spPr>
        <p:txBody>
          <a:bodyPr wrap="none" anchor="ctr"/>
          <a:lstStyle/>
          <a:p>
            <a:endParaRPr lang="en-US"/>
          </a:p>
        </p:txBody>
      </p:sp>
      <p:grpSp>
        <p:nvGrpSpPr>
          <p:cNvPr id="26658" name="Group 34"/>
          <p:cNvGrpSpPr>
            <a:grpSpLocks/>
          </p:cNvGrpSpPr>
          <p:nvPr/>
        </p:nvGrpSpPr>
        <p:grpSpPr bwMode="auto">
          <a:xfrm>
            <a:off x="5791200" y="1981200"/>
            <a:ext cx="2057400" cy="3581400"/>
            <a:chOff x="3168" y="1488"/>
            <a:chExt cx="1296" cy="2256"/>
          </a:xfrm>
        </p:grpSpPr>
        <p:sp>
          <p:nvSpPr>
            <p:cNvPr id="26645" name="Text Box 21"/>
            <p:cNvSpPr txBox="1">
              <a:spLocks noChangeArrowheads="1"/>
            </p:cNvSpPr>
            <p:nvPr/>
          </p:nvSpPr>
          <p:spPr bwMode="auto">
            <a:xfrm>
              <a:off x="3216" y="1535"/>
              <a:ext cx="576" cy="288"/>
            </a:xfrm>
            <a:prstGeom prst="rect">
              <a:avLst/>
            </a:prstGeom>
            <a:noFill/>
            <a:ln w="9525">
              <a:noFill/>
              <a:miter lim="800000"/>
              <a:headEnd/>
              <a:tailEnd/>
            </a:ln>
            <a:effectLst/>
          </p:spPr>
          <p:txBody>
            <a:bodyPr wrap="none">
              <a:spAutoFit/>
            </a:bodyPr>
            <a:lstStyle/>
            <a:p>
              <a:r>
                <a:rPr lang="en-US" sz="2400">
                  <a:solidFill>
                    <a:schemeClr val="tx1"/>
                  </a:solidFill>
                </a:rPr>
                <a:t>index</a:t>
              </a:r>
            </a:p>
          </p:txBody>
        </p:sp>
        <p:sp>
          <p:nvSpPr>
            <p:cNvPr id="26646" name="Text Box 22"/>
            <p:cNvSpPr txBox="1">
              <a:spLocks noChangeArrowheads="1"/>
            </p:cNvSpPr>
            <p:nvPr/>
          </p:nvSpPr>
          <p:spPr bwMode="auto">
            <a:xfrm>
              <a:off x="3840" y="1536"/>
              <a:ext cx="576" cy="288"/>
            </a:xfrm>
            <a:prstGeom prst="rect">
              <a:avLst/>
            </a:prstGeom>
            <a:noFill/>
            <a:ln w="9525">
              <a:noFill/>
              <a:miter lim="800000"/>
              <a:headEnd/>
              <a:tailEnd/>
            </a:ln>
            <a:effectLst/>
          </p:spPr>
          <p:txBody>
            <a:bodyPr wrap="none">
              <a:spAutoFit/>
            </a:bodyPr>
            <a:lstStyle/>
            <a:p>
              <a:r>
                <a:rPr lang="en-US" sz="2400">
                  <a:solidFill>
                    <a:schemeClr val="tx1"/>
                  </a:solidFill>
                </a:rPr>
                <a:t>value</a:t>
              </a:r>
            </a:p>
          </p:txBody>
        </p:sp>
        <p:sp>
          <p:nvSpPr>
            <p:cNvPr id="26647" name="Text Box 23"/>
            <p:cNvSpPr txBox="1">
              <a:spLocks noChangeArrowheads="1"/>
            </p:cNvSpPr>
            <p:nvPr/>
          </p:nvSpPr>
          <p:spPr bwMode="auto">
            <a:xfrm>
              <a:off x="3302" y="1824"/>
              <a:ext cx="404" cy="1898"/>
            </a:xfrm>
            <a:prstGeom prst="rect">
              <a:avLst/>
            </a:prstGeom>
            <a:noFill/>
            <a:ln w="9525">
              <a:noFill/>
              <a:miter lim="800000"/>
              <a:headEnd/>
              <a:tailEnd/>
            </a:ln>
            <a:effectLst/>
          </p:spPr>
          <p:txBody>
            <a:bodyPr wrap="none">
              <a:spAutoFit/>
            </a:bodyPr>
            <a:lstStyle/>
            <a:p>
              <a:pPr algn="ctr"/>
              <a:r>
                <a:rPr lang="en-US" sz="2400">
                  <a:solidFill>
                    <a:schemeClr val="tx1"/>
                  </a:solidFill>
                  <a:latin typeface="Times New Roman" pitchFamily="18" charset="0"/>
                </a:rPr>
                <a:t>...</a:t>
              </a:r>
            </a:p>
            <a:p>
              <a:pPr algn="ctr"/>
              <a:r>
                <a:rPr lang="en-US" sz="2400">
                  <a:solidFill>
                    <a:schemeClr val="tx1"/>
                  </a:solidFill>
                  <a:latin typeface="Times New Roman" pitchFamily="18" charset="0"/>
                </a:rPr>
                <a:t>101</a:t>
              </a:r>
            </a:p>
            <a:p>
              <a:pPr algn="ctr"/>
              <a:r>
                <a:rPr lang="en-US" sz="2400">
                  <a:solidFill>
                    <a:schemeClr val="tx1"/>
                  </a:solidFill>
                  <a:latin typeface="Times New Roman" pitchFamily="18" charset="0"/>
                </a:rPr>
                <a:t>102</a:t>
              </a:r>
            </a:p>
            <a:p>
              <a:pPr algn="ctr"/>
              <a:r>
                <a:rPr lang="en-US" sz="2400">
                  <a:solidFill>
                    <a:schemeClr val="tx1"/>
                  </a:solidFill>
                  <a:latin typeface="Times New Roman" pitchFamily="18" charset="0"/>
                </a:rPr>
                <a:t>103</a:t>
              </a:r>
            </a:p>
            <a:p>
              <a:pPr algn="ctr"/>
              <a:r>
                <a:rPr lang="en-US" sz="2400">
                  <a:solidFill>
                    <a:schemeClr val="tx1"/>
                  </a:solidFill>
                  <a:latin typeface="Times New Roman" pitchFamily="18" charset="0"/>
                </a:rPr>
                <a:t>104</a:t>
              </a:r>
            </a:p>
            <a:p>
              <a:pPr algn="ctr"/>
              <a:r>
                <a:rPr lang="en-US" sz="2400">
                  <a:solidFill>
                    <a:schemeClr val="tx1"/>
                  </a:solidFill>
                  <a:latin typeface="Times New Roman" pitchFamily="18" charset="0"/>
                </a:rPr>
                <a:t>105</a:t>
              </a:r>
            </a:p>
            <a:p>
              <a:pPr algn="ctr"/>
              <a:r>
                <a:rPr lang="en-US" sz="2400">
                  <a:solidFill>
                    <a:schemeClr val="tx1"/>
                  </a:solidFill>
                  <a:latin typeface="Times New Roman" pitchFamily="18" charset="0"/>
                </a:rPr>
                <a:t>106</a:t>
              </a:r>
            </a:p>
            <a:p>
              <a:pPr algn="ctr"/>
              <a:r>
                <a:rPr lang="en-US" sz="2400">
                  <a:solidFill>
                    <a:schemeClr val="tx1"/>
                  </a:solidFill>
                  <a:latin typeface="Times New Roman" pitchFamily="18" charset="0"/>
                </a:rPr>
                <a:t>...</a:t>
              </a:r>
            </a:p>
          </p:txBody>
        </p:sp>
        <p:sp>
          <p:nvSpPr>
            <p:cNvPr id="26648" name="Text Box 24"/>
            <p:cNvSpPr txBox="1">
              <a:spLocks noChangeArrowheads="1"/>
            </p:cNvSpPr>
            <p:nvPr/>
          </p:nvSpPr>
          <p:spPr bwMode="auto">
            <a:xfrm>
              <a:off x="3974" y="1824"/>
              <a:ext cx="308" cy="1898"/>
            </a:xfrm>
            <a:prstGeom prst="rect">
              <a:avLst/>
            </a:prstGeom>
            <a:noFill/>
            <a:ln w="9525">
              <a:noFill/>
              <a:miter lim="800000"/>
              <a:headEnd/>
              <a:tailEnd/>
            </a:ln>
            <a:effectLst/>
          </p:spPr>
          <p:txBody>
            <a:bodyPr wrap="none">
              <a:spAutoFit/>
            </a:bodyPr>
            <a:lstStyle/>
            <a:p>
              <a:pPr algn="ctr"/>
              <a:r>
                <a:rPr lang="en-US" sz="2400">
                  <a:solidFill>
                    <a:schemeClr val="tx1"/>
                  </a:solidFill>
                  <a:latin typeface="Times New Roman" pitchFamily="18" charset="0"/>
                </a:rPr>
                <a:t>...</a:t>
              </a:r>
            </a:p>
            <a:p>
              <a:pPr algn="ctr"/>
              <a:r>
                <a:rPr lang="en-US" sz="2400">
                  <a:solidFill>
                    <a:schemeClr val="tx1"/>
                  </a:solidFill>
                  <a:latin typeface="Times New Roman" pitchFamily="18" charset="0"/>
                </a:rPr>
                <a:t>64</a:t>
              </a:r>
            </a:p>
            <a:p>
              <a:pPr algn="ctr"/>
              <a:r>
                <a:rPr lang="en-US" sz="2400">
                  <a:solidFill>
                    <a:schemeClr val="tx1"/>
                  </a:solidFill>
                  <a:latin typeface="Times New Roman" pitchFamily="18" charset="0"/>
                </a:rPr>
                <a:t>68</a:t>
              </a:r>
            </a:p>
            <a:p>
              <a:pPr algn="ctr"/>
              <a:r>
                <a:rPr lang="en-US" sz="2400">
                  <a:solidFill>
                    <a:schemeClr val="tx1"/>
                  </a:solidFill>
                  <a:latin typeface="Times New Roman" pitchFamily="18" charset="0"/>
                </a:rPr>
                <a:t>69</a:t>
              </a:r>
            </a:p>
            <a:p>
              <a:pPr algn="ctr"/>
              <a:r>
                <a:rPr lang="en-US" sz="2400">
                  <a:solidFill>
                    <a:schemeClr val="tx1"/>
                  </a:solidFill>
                  <a:latin typeface="Times New Roman" pitchFamily="18" charset="0"/>
                </a:rPr>
                <a:t>70</a:t>
              </a:r>
            </a:p>
            <a:p>
              <a:pPr algn="ctr"/>
              <a:r>
                <a:rPr lang="en-US" sz="2400">
                  <a:solidFill>
                    <a:schemeClr val="tx1"/>
                  </a:solidFill>
                  <a:latin typeface="Times New Roman" pitchFamily="18" charset="0"/>
                </a:rPr>
                <a:t>70</a:t>
              </a:r>
            </a:p>
            <a:p>
              <a:pPr algn="ctr"/>
              <a:r>
                <a:rPr lang="en-US" sz="2400">
                  <a:solidFill>
                    <a:schemeClr val="tx1"/>
                  </a:solidFill>
                  <a:latin typeface="Times New Roman" pitchFamily="18" charset="0"/>
                </a:rPr>
                <a:t>71</a:t>
              </a:r>
            </a:p>
            <a:p>
              <a:pPr algn="ctr"/>
              <a:r>
                <a:rPr lang="en-US" sz="2400">
                  <a:solidFill>
                    <a:schemeClr val="tx1"/>
                  </a:solidFill>
                  <a:latin typeface="Times New Roman" pitchFamily="18" charset="0"/>
                </a:rPr>
                <a:t>...</a:t>
              </a:r>
            </a:p>
          </p:txBody>
        </p:sp>
        <p:sp>
          <p:nvSpPr>
            <p:cNvPr id="26649" name="Rectangle 25"/>
            <p:cNvSpPr>
              <a:spLocks noChangeArrowheads="1"/>
            </p:cNvSpPr>
            <p:nvPr/>
          </p:nvSpPr>
          <p:spPr bwMode="auto">
            <a:xfrm>
              <a:off x="3168" y="1488"/>
              <a:ext cx="1296" cy="2256"/>
            </a:xfrm>
            <a:prstGeom prst="rect">
              <a:avLst/>
            </a:prstGeom>
            <a:noFill/>
            <a:ln w="9525">
              <a:solidFill>
                <a:schemeClr val="tx1"/>
              </a:solidFill>
              <a:miter lim="800000"/>
              <a:headEnd/>
              <a:tailEnd/>
            </a:ln>
            <a:effectLst/>
          </p:spPr>
          <p:txBody>
            <a:bodyPr wrap="none" anchor="ctr"/>
            <a:lstStyle/>
            <a:p>
              <a:endParaRPr lang="en-US"/>
            </a:p>
          </p:txBody>
        </p:sp>
        <p:sp>
          <p:nvSpPr>
            <p:cNvPr id="26650" name="Line 26"/>
            <p:cNvSpPr>
              <a:spLocks noChangeShapeType="1"/>
            </p:cNvSpPr>
            <p:nvPr/>
          </p:nvSpPr>
          <p:spPr bwMode="auto">
            <a:xfrm>
              <a:off x="3817" y="1488"/>
              <a:ext cx="0" cy="2256"/>
            </a:xfrm>
            <a:prstGeom prst="line">
              <a:avLst/>
            </a:prstGeom>
            <a:noFill/>
            <a:ln w="9525">
              <a:solidFill>
                <a:schemeClr val="tx1"/>
              </a:solidFill>
              <a:round/>
              <a:headEnd/>
              <a:tailEnd/>
            </a:ln>
            <a:effectLst/>
          </p:spPr>
          <p:txBody>
            <a:bodyPr wrap="none" anchor="ctr"/>
            <a:lstStyle/>
            <a:p>
              <a:endParaRPr lang="en-US"/>
            </a:p>
          </p:txBody>
        </p:sp>
        <p:sp>
          <p:nvSpPr>
            <p:cNvPr id="26651" name="Rectangle 27"/>
            <p:cNvSpPr>
              <a:spLocks noChangeArrowheads="1"/>
            </p:cNvSpPr>
            <p:nvPr/>
          </p:nvSpPr>
          <p:spPr bwMode="auto">
            <a:xfrm>
              <a:off x="3168" y="2064"/>
              <a:ext cx="1296" cy="240"/>
            </a:xfrm>
            <a:prstGeom prst="rect">
              <a:avLst/>
            </a:prstGeom>
            <a:noFill/>
            <a:ln w="9525">
              <a:solidFill>
                <a:schemeClr val="tx1"/>
              </a:solidFill>
              <a:miter lim="800000"/>
              <a:headEnd/>
              <a:tailEnd/>
            </a:ln>
            <a:effectLst/>
          </p:spPr>
          <p:txBody>
            <a:bodyPr wrap="none" anchor="ctr"/>
            <a:lstStyle/>
            <a:p>
              <a:endParaRPr lang="en-US"/>
            </a:p>
          </p:txBody>
        </p:sp>
        <p:sp>
          <p:nvSpPr>
            <p:cNvPr id="26652" name="Rectangle 28"/>
            <p:cNvSpPr>
              <a:spLocks noChangeArrowheads="1"/>
            </p:cNvSpPr>
            <p:nvPr/>
          </p:nvSpPr>
          <p:spPr bwMode="auto">
            <a:xfrm>
              <a:off x="3168" y="2304"/>
              <a:ext cx="1296" cy="240"/>
            </a:xfrm>
            <a:prstGeom prst="rect">
              <a:avLst/>
            </a:prstGeom>
            <a:noFill/>
            <a:ln w="9525">
              <a:solidFill>
                <a:schemeClr val="tx1"/>
              </a:solidFill>
              <a:miter lim="800000"/>
              <a:headEnd/>
              <a:tailEnd/>
            </a:ln>
            <a:effectLst/>
          </p:spPr>
          <p:txBody>
            <a:bodyPr wrap="none" anchor="ctr"/>
            <a:lstStyle/>
            <a:p>
              <a:endParaRPr lang="en-US"/>
            </a:p>
          </p:txBody>
        </p:sp>
        <p:sp>
          <p:nvSpPr>
            <p:cNvPr id="26653" name="Rectangle 29"/>
            <p:cNvSpPr>
              <a:spLocks noChangeArrowheads="1"/>
            </p:cNvSpPr>
            <p:nvPr/>
          </p:nvSpPr>
          <p:spPr bwMode="auto">
            <a:xfrm>
              <a:off x="3168" y="2544"/>
              <a:ext cx="1296" cy="240"/>
            </a:xfrm>
            <a:prstGeom prst="rect">
              <a:avLst/>
            </a:prstGeom>
            <a:noFill/>
            <a:ln w="9525">
              <a:solidFill>
                <a:schemeClr val="tx1"/>
              </a:solidFill>
              <a:miter lim="800000"/>
              <a:headEnd/>
              <a:tailEnd/>
            </a:ln>
            <a:effectLst/>
          </p:spPr>
          <p:txBody>
            <a:bodyPr wrap="none" anchor="ctr"/>
            <a:lstStyle/>
            <a:p>
              <a:endParaRPr lang="en-US"/>
            </a:p>
          </p:txBody>
        </p:sp>
        <p:sp>
          <p:nvSpPr>
            <p:cNvPr id="26654" name="Rectangle 30"/>
            <p:cNvSpPr>
              <a:spLocks noChangeArrowheads="1"/>
            </p:cNvSpPr>
            <p:nvPr/>
          </p:nvSpPr>
          <p:spPr bwMode="auto">
            <a:xfrm>
              <a:off x="3168" y="2784"/>
              <a:ext cx="1296" cy="240"/>
            </a:xfrm>
            <a:prstGeom prst="rect">
              <a:avLst/>
            </a:prstGeom>
            <a:noFill/>
            <a:ln w="9525">
              <a:solidFill>
                <a:schemeClr val="tx1"/>
              </a:solidFill>
              <a:miter lim="800000"/>
              <a:headEnd/>
              <a:tailEnd/>
            </a:ln>
            <a:effectLst/>
          </p:spPr>
          <p:txBody>
            <a:bodyPr wrap="none" anchor="ctr"/>
            <a:lstStyle/>
            <a:p>
              <a:endParaRPr lang="en-US"/>
            </a:p>
          </p:txBody>
        </p:sp>
        <p:sp>
          <p:nvSpPr>
            <p:cNvPr id="26655" name="Rectangle 31"/>
            <p:cNvSpPr>
              <a:spLocks noChangeArrowheads="1"/>
            </p:cNvSpPr>
            <p:nvPr/>
          </p:nvSpPr>
          <p:spPr bwMode="auto">
            <a:xfrm>
              <a:off x="3168" y="3024"/>
              <a:ext cx="1296" cy="240"/>
            </a:xfrm>
            <a:prstGeom prst="rect">
              <a:avLst/>
            </a:prstGeom>
            <a:noFill/>
            <a:ln w="9525">
              <a:solidFill>
                <a:schemeClr val="tx1"/>
              </a:solidFill>
              <a:miter lim="800000"/>
              <a:headEnd/>
              <a:tailEnd/>
            </a:ln>
            <a:effectLst/>
          </p:spPr>
          <p:txBody>
            <a:bodyPr wrap="none" anchor="ctr"/>
            <a:lstStyle/>
            <a:p>
              <a:endParaRPr lang="en-US"/>
            </a:p>
          </p:txBody>
        </p:sp>
        <p:sp>
          <p:nvSpPr>
            <p:cNvPr id="26656" name="Rectangle 32"/>
            <p:cNvSpPr>
              <a:spLocks noChangeArrowheads="1"/>
            </p:cNvSpPr>
            <p:nvPr/>
          </p:nvSpPr>
          <p:spPr bwMode="auto">
            <a:xfrm>
              <a:off x="3168" y="3264"/>
              <a:ext cx="1296" cy="240"/>
            </a:xfrm>
            <a:prstGeom prst="rect">
              <a:avLst/>
            </a:prstGeom>
            <a:noFill/>
            <a:ln w="9525">
              <a:solidFill>
                <a:schemeClr val="tx1"/>
              </a:solidFill>
              <a:miter lim="800000"/>
              <a:headEnd/>
              <a:tailEnd/>
            </a:ln>
            <a:effectLst/>
          </p:spPr>
          <p:txBody>
            <a:bodyPr wrap="none" anchor="ctr"/>
            <a:lstStyle/>
            <a:p>
              <a:endParaRPr lang="en-US"/>
            </a:p>
          </p:txBody>
        </p:sp>
        <p:sp>
          <p:nvSpPr>
            <p:cNvPr id="26657" name="Rectangle 33"/>
            <p:cNvSpPr>
              <a:spLocks noChangeArrowheads="1"/>
            </p:cNvSpPr>
            <p:nvPr/>
          </p:nvSpPr>
          <p:spPr bwMode="auto">
            <a:xfrm>
              <a:off x="3168" y="1824"/>
              <a:ext cx="1296" cy="240"/>
            </a:xfrm>
            <a:prstGeom prst="rect">
              <a:avLst/>
            </a:prstGeom>
            <a:noFill/>
            <a:ln w="9525">
              <a:solidFill>
                <a:schemeClr val="tx1"/>
              </a:solidFill>
              <a:miter lim="800000"/>
              <a:headEnd/>
              <a:tailEnd/>
            </a:ln>
            <a:effectLst/>
          </p:spPr>
          <p:txBody>
            <a:bodyPr wrap="none" anchor="ctr"/>
            <a:lstStyle/>
            <a:p>
              <a:endParaRPr lang="en-US"/>
            </a:p>
          </p:txBody>
        </p:sp>
      </p:grpSp>
      <p:sp>
        <p:nvSpPr>
          <p:cNvPr id="26659" name="Text Box 35"/>
          <p:cNvSpPr txBox="1">
            <a:spLocks noChangeArrowheads="1"/>
          </p:cNvSpPr>
          <p:nvPr/>
        </p:nvSpPr>
        <p:spPr bwMode="auto">
          <a:xfrm>
            <a:off x="5032375" y="2057400"/>
            <a:ext cx="758825" cy="457200"/>
          </a:xfrm>
          <a:prstGeom prst="rect">
            <a:avLst/>
          </a:prstGeom>
          <a:noFill/>
          <a:ln w="9525">
            <a:noFill/>
            <a:miter lim="800000"/>
            <a:headEnd/>
            <a:tailEnd/>
          </a:ln>
          <a:effectLst/>
        </p:spPr>
        <p:txBody>
          <a:bodyPr wrap="none">
            <a:spAutoFit/>
          </a:bodyPr>
          <a:lstStyle/>
          <a:p>
            <a:r>
              <a:rPr lang="en-US" sz="2400" i="1">
                <a:solidFill>
                  <a:schemeClr val="tx1"/>
                </a:solidFill>
                <a:latin typeface="Times New Roman" pitchFamily="18" charset="0"/>
              </a:rPr>
              <a:t>E.g</a:t>
            </a:r>
            <a:r>
              <a:rPr lang="en-US" sz="2400">
                <a:solidFill>
                  <a:schemeClr val="tx1"/>
                </a:solidFill>
                <a:latin typeface="Times New Roman" pitchFamily="18" charset="0"/>
              </a:rPr>
              <a:t>.:</a:t>
            </a:r>
          </a:p>
        </p:txBody>
      </p:sp>
      <p:sp>
        <p:nvSpPr>
          <p:cNvPr id="26660" name="Rectangle 36"/>
          <p:cNvSpPr>
            <a:spLocks noChangeArrowheads="1"/>
          </p:cNvSpPr>
          <p:nvPr/>
        </p:nvSpPr>
        <p:spPr bwMode="auto">
          <a:xfrm>
            <a:off x="5029200" y="1981200"/>
            <a:ext cx="762000" cy="533400"/>
          </a:xfrm>
          <a:prstGeom prst="rect">
            <a:avLst/>
          </a:prstGeom>
          <a:noFill/>
          <a:ln w="9525">
            <a:solidFill>
              <a:schemeClr val="tx1"/>
            </a:solidFill>
            <a:miter lim="800000"/>
            <a:headEnd/>
            <a:tailEnd/>
          </a:ln>
          <a:effectLst/>
        </p:spPr>
        <p:txBody>
          <a:bodyPr wrap="none" anchor="ctr"/>
          <a:lstStyle/>
          <a:p>
            <a:endParaRPr lang="en-US"/>
          </a:p>
        </p:txBody>
      </p:sp>
      <p:sp>
        <p:nvSpPr>
          <p:cNvPr id="26661" name="Text Box 37"/>
          <p:cNvSpPr txBox="1">
            <a:spLocks noChangeArrowheads="1"/>
          </p:cNvSpPr>
          <p:nvPr/>
        </p:nvSpPr>
        <p:spPr bwMode="auto">
          <a:xfrm>
            <a:off x="5919788" y="5562600"/>
            <a:ext cx="809625" cy="457200"/>
          </a:xfrm>
          <a:prstGeom prst="rect">
            <a:avLst/>
          </a:prstGeom>
          <a:noFill/>
          <a:ln w="9525">
            <a:noFill/>
            <a:miter lim="800000"/>
            <a:headEnd/>
            <a:tailEnd/>
          </a:ln>
          <a:effectLst/>
        </p:spPr>
        <p:txBody>
          <a:bodyPr wrap="none">
            <a:spAutoFit/>
          </a:bodyPr>
          <a:lstStyle/>
          <a:p>
            <a:r>
              <a:rPr lang="en-US" sz="2400">
                <a:solidFill>
                  <a:schemeClr val="tx1"/>
                </a:solidFill>
                <a:latin typeface="Times New Roman" pitchFamily="18" charset="0"/>
              </a:rPr>
              <a:t>input</a:t>
            </a:r>
          </a:p>
        </p:txBody>
      </p:sp>
      <p:sp>
        <p:nvSpPr>
          <p:cNvPr id="26662" name="Text Box 38"/>
          <p:cNvSpPr txBox="1">
            <a:spLocks noChangeArrowheads="1"/>
          </p:cNvSpPr>
          <p:nvPr/>
        </p:nvSpPr>
        <p:spPr bwMode="auto">
          <a:xfrm>
            <a:off x="6858000" y="5562600"/>
            <a:ext cx="962025" cy="457200"/>
          </a:xfrm>
          <a:prstGeom prst="rect">
            <a:avLst/>
          </a:prstGeom>
          <a:noFill/>
          <a:ln w="9525">
            <a:noFill/>
            <a:miter lim="800000"/>
            <a:headEnd/>
            <a:tailEnd/>
          </a:ln>
          <a:effectLst/>
        </p:spPr>
        <p:txBody>
          <a:bodyPr wrap="none">
            <a:spAutoFit/>
          </a:bodyPr>
          <a:lstStyle/>
          <a:p>
            <a:r>
              <a:rPr lang="en-US" sz="2400">
                <a:solidFill>
                  <a:schemeClr val="tx1"/>
                </a:solidFill>
                <a:latin typeface="Times New Roman" pitchFamily="18" charset="0"/>
              </a:rPr>
              <a:t>output</a:t>
            </a:r>
          </a:p>
        </p:txBody>
      </p:sp>
    </p:spTree>
    <p:extLst>
      <p:ext uri="{BB962C8B-B14F-4D97-AF65-F5344CB8AC3E}">
        <p14:creationId xmlns:p14="http://schemas.microsoft.com/office/powerpoint/2010/main" val="1754725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42" name="Picture 146" descr="Templ_LUT_examp_2"/>
          <p:cNvPicPr>
            <a:picLocks noChangeAspect="1" noChangeArrowheads="1"/>
          </p:cNvPicPr>
          <p:nvPr/>
        </p:nvPicPr>
        <p:blipFill>
          <a:blip r:embed="rId3" cstate="print"/>
          <a:srcRect/>
          <a:stretch>
            <a:fillRect/>
          </a:stretch>
        </p:blipFill>
        <p:spPr bwMode="auto">
          <a:xfrm>
            <a:off x="6781800" y="2057400"/>
            <a:ext cx="1779588" cy="3584575"/>
          </a:xfrm>
          <a:prstGeom prst="rect">
            <a:avLst/>
          </a:prstGeom>
          <a:noFill/>
          <a:ln w="9525">
            <a:solidFill>
              <a:schemeClr val="tx1"/>
            </a:solidFill>
            <a:miter lim="800000"/>
            <a:headEnd/>
            <a:tailEnd/>
          </a:ln>
        </p:spPr>
      </p:pic>
      <p:pic>
        <p:nvPicPr>
          <p:cNvPr id="29841" name="Picture 145" descr="Templ_LUT_examp_1"/>
          <p:cNvPicPr>
            <a:picLocks noChangeAspect="1" noChangeArrowheads="1"/>
          </p:cNvPicPr>
          <p:nvPr/>
        </p:nvPicPr>
        <p:blipFill>
          <a:blip r:embed="rId4" cstate="print"/>
          <a:srcRect/>
          <a:stretch>
            <a:fillRect/>
          </a:stretch>
        </p:blipFill>
        <p:spPr bwMode="auto">
          <a:xfrm>
            <a:off x="838200" y="2057400"/>
            <a:ext cx="1779588" cy="3584575"/>
          </a:xfrm>
          <a:prstGeom prst="rect">
            <a:avLst/>
          </a:prstGeom>
          <a:noFill/>
          <a:ln w="9525">
            <a:solidFill>
              <a:schemeClr val="tx1"/>
            </a:solidFill>
            <a:miter lim="800000"/>
            <a:headEnd/>
            <a:tailEnd/>
          </a:ln>
        </p:spPr>
      </p:pic>
      <p:grpSp>
        <p:nvGrpSpPr>
          <p:cNvPr id="29834" name="Group 138"/>
          <p:cNvGrpSpPr>
            <a:grpSpLocks/>
          </p:cNvGrpSpPr>
          <p:nvPr/>
        </p:nvGrpSpPr>
        <p:grpSpPr bwMode="auto">
          <a:xfrm>
            <a:off x="3771900" y="1828800"/>
            <a:ext cx="1828800" cy="4114800"/>
            <a:chOff x="2376" y="1152"/>
            <a:chExt cx="1152" cy="2592"/>
          </a:xfrm>
        </p:grpSpPr>
        <p:sp>
          <p:nvSpPr>
            <p:cNvPr id="29759" name="Rectangle 63"/>
            <p:cNvSpPr>
              <a:spLocks noChangeArrowheads="1"/>
            </p:cNvSpPr>
            <p:nvPr/>
          </p:nvSpPr>
          <p:spPr bwMode="auto">
            <a:xfrm>
              <a:off x="2376" y="1152"/>
              <a:ext cx="1152" cy="2592"/>
            </a:xfrm>
            <a:prstGeom prst="rect">
              <a:avLst/>
            </a:prstGeom>
            <a:solidFill>
              <a:srgbClr val="FFFFFF"/>
            </a:solidFill>
            <a:ln w="9525">
              <a:solidFill>
                <a:schemeClr val="tx1"/>
              </a:solidFill>
              <a:miter lim="800000"/>
              <a:headEnd/>
              <a:tailEnd/>
            </a:ln>
            <a:effectLst>
              <a:outerShdw dist="107763" dir="2700000" algn="ctr" rotWithShape="0">
                <a:schemeClr val="tx1">
                  <a:alpha val="50000"/>
                </a:schemeClr>
              </a:outerShdw>
            </a:effectLst>
          </p:spPr>
          <p:txBody>
            <a:bodyPr wrap="none" anchor="ctr">
              <a:spAutoFit/>
            </a:bodyPr>
            <a:lstStyle/>
            <a:p>
              <a:endParaRPr lang="en-US"/>
            </a:p>
          </p:txBody>
        </p:sp>
        <p:grpSp>
          <p:nvGrpSpPr>
            <p:cNvPr id="29833" name="Group 137"/>
            <p:cNvGrpSpPr>
              <a:grpSpLocks/>
            </p:cNvGrpSpPr>
            <p:nvPr/>
          </p:nvGrpSpPr>
          <p:grpSpPr bwMode="auto">
            <a:xfrm>
              <a:off x="2425" y="1224"/>
              <a:ext cx="1053" cy="2448"/>
              <a:chOff x="2425" y="1224"/>
              <a:chExt cx="1053" cy="2448"/>
            </a:xfrm>
          </p:grpSpPr>
          <p:pic>
            <p:nvPicPr>
              <p:cNvPr id="29701" name="Picture 5" descr="templ curves RGB"/>
              <p:cNvPicPr>
                <a:picLocks noChangeAspect="1" noChangeArrowheads="1"/>
              </p:cNvPicPr>
              <p:nvPr/>
            </p:nvPicPr>
            <p:blipFill>
              <a:blip r:embed="rId5" cstate="print"/>
              <a:srcRect r="28065"/>
              <a:stretch>
                <a:fillRect/>
              </a:stretch>
            </p:blipFill>
            <p:spPr bwMode="auto">
              <a:xfrm>
                <a:off x="2425" y="1224"/>
                <a:ext cx="1053" cy="1396"/>
              </a:xfrm>
              <a:prstGeom prst="rect">
                <a:avLst/>
              </a:prstGeom>
              <a:noFill/>
              <a:ln w="9525">
                <a:noFill/>
                <a:miter lim="800000"/>
                <a:headEnd/>
                <a:tailEnd/>
              </a:ln>
            </p:spPr>
          </p:pic>
          <p:grpSp>
            <p:nvGrpSpPr>
              <p:cNvPr id="29832" name="Group 136"/>
              <p:cNvGrpSpPr>
                <a:grpSpLocks/>
              </p:cNvGrpSpPr>
              <p:nvPr/>
            </p:nvGrpSpPr>
            <p:grpSpPr bwMode="auto">
              <a:xfrm>
                <a:off x="2476" y="2732"/>
                <a:ext cx="1000" cy="940"/>
                <a:chOff x="2476" y="2732"/>
                <a:chExt cx="1000" cy="940"/>
              </a:xfrm>
            </p:grpSpPr>
            <p:sp>
              <p:nvSpPr>
                <p:cNvPr id="29768" name="Text Box 72"/>
                <p:cNvSpPr txBox="1">
                  <a:spLocks noChangeArrowheads="1"/>
                </p:cNvSpPr>
                <p:nvPr/>
              </p:nvSpPr>
              <p:spPr bwMode="auto">
                <a:xfrm rot="-5400000">
                  <a:off x="2258" y="3109"/>
                  <a:ext cx="648" cy="212"/>
                </a:xfrm>
                <a:prstGeom prst="rect">
                  <a:avLst/>
                </a:prstGeom>
                <a:noFill/>
                <a:ln w="9525">
                  <a:noFill/>
                  <a:miter lim="800000"/>
                  <a:headEnd/>
                  <a:tailEnd/>
                </a:ln>
                <a:effectLst/>
              </p:spPr>
              <p:txBody>
                <a:bodyPr wrap="none" anchor="ctr">
                  <a:spAutoFit/>
                </a:bodyPr>
                <a:lstStyle/>
                <a:p>
                  <a:pPr algn="ctr"/>
                  <a:r>
                    <a:rPr lang="en-US" sz="1600">
                      <a:solidFill>
                        <a:schemeClr val="tx1"/>
                      </a:solidFill>
                    </a:rPr>
                    <a:t>cell index</a:t>
                  </a:r>
                </a:p>
              </p:txBody>
            </p:sp>
            <p:sp>
              <p:nvSpPr>
                <p:cNvPr id="29769" name="Text Box 73"/>
                <p:cNvSpPr txBox="1">
                  <a:spLocks noChangeArrowheads="1"/>
                </p:cNvSpPr>
                <p:nvPr/>
              </p:nvSpPr>
              <p:spPr bwMode="auto">
                <a:xfrm rot="-5400000">
                  <a:off x="3070" y="3109"/>
                  <a:ext cx="600" cy="212"/>
                </a:xfrm>
                <a:prstGeom prst="rect">
                  <a:avLst/>
                </a:prstGeom>
                <a:noFill/>
                <a:ln w="9525">
                  <a:noFill/>
                  <a:miter lim="800000"/>
                  <a:headEnd/>
                  <a:tailEnd/>
                </a:ln>
                <a:effectLst/>
              </p:spPr>
              <p:txBody>
                <a:bodyPr wrap="none" anchor="ctr">
                  <a:spAutoFit/>
                </a:bodyPr>
                <a:lstStyle/>
                <a:p>
                  <a:pPr algn="ctr"/>
                  <a:r>
                    <a:rPr lang="en-US" sz="1600">
                      <a:solidFill>
                        <a:schemeClr val="tx1"/>
                      </a:solidFill>
                    </a:rPr>
                    <a:t>contents</a:t>
                  </a:r>
                </a:p>
              </p:txBody>
            </p:sp>
            <p:grpSp>
              <p:nvGrpSpPr>
                <p:cNvPr id="29831" name="Group 135"/>
                <p:cNvGrpSpPr>
                  <a:grpSpLocks/>
                </p:cNvGrpSpPr>
                <p:nvPr/>
              </p:nvGrpSpPr>
              <p:grpSpPr bwMode="auto">
                <a:xfrm>
                  <a:off x="2742" y="2732"/>
                  <a:ext cx="524" cy="940"/>
                  <a:chOff x="2742" y="2732"/>
                  <a:chExt cx="524" cy="940"/>
                </a:xfrm>
              </p:grpSpPr>
              <p:sp>
                <p:nvSpPr>
                  <p:cNvPr id="29762" name="Rectangle 66"/>
                  <p:cNvSpPr>
                    <a:spLocks noChangeArrowheads="1"/>
                  </p:cNvSpPr>
                  <p:nvPr/>
                </p:nvSpPr>
                <p:spPr bwMode="auto">
                  <a:xfrm>
                    <a:off x="2742" y="2762"/>
                    <a:ext cx="494" cy="879"/>
                  </a:xfrm>
                  <a:prstGeom prst="rect">
                    <a:avLst/>
                  </a:prstGeom>
                  <a:noFill/>
                  <a:ln w="19050">
                    <a:solidFill>
                      <a:schemeClr val="tx1"/>
                    </a:solidFill>
                    <a:miter lim="800000"/>
                    <a:headEnd/>
                    <a:tailEnd/>
                  </a:ln>
                  <a:effectLst/>
                </p:spPr>
                <p:txBody>
                  <a:bodyPr anchor="ctr">
                    <a:spAutoFit/>
                  </a:bodyPr>
                  <a:lstStyle/>
                  <a:p>
                    <a:endParaRPr lang="en-US"/>
                  </a:p>
                </p:txBody>
              </p:sp>
              <p:graphicFrame>
                <p:nvGraphicFramePr>
                  <p:cNvPr id="29775" name="Object 79"/>
                  <p:cNvGraphicFramePr>
                    <a:graphicFrameLocks noChangeAspect="1"/>
                  </p:cNvGraphicFramePr>
                  <p:nvPr/>
                </p:nvGraphicFramePr>
                <p:xfrm>
                  <a:off x="2742" y="2759"/>
                  <a:ext cx="524" cy="913"/>
                </p:xfrm>
                <a:graphic>
                  <a:graphicData uri="http://schemas.openxmlformats.org/presentationml/2006/ole">
                    <mc:AlternateContent xmlns:mc="http://schemas.openxmlformats.org/markup-compatibility/2006">
                      <mc:Choice xmlns:v="urn:schemas-microsoft-com:vml" Requires="v">
                        <p:oleObj spid="_x0000_s98315" name="Document" r:id="rId6" imgW="5633720" imgH="1630680" progId="Word.Document.8">
                          <p:embed/>
                        </p:oleObj>
                      </mc:Choice>
                      <mc:Fallback>
                        <p:oleObj name="Document" r:id="rId6" imgW="5633720" imgH="1630680" progId="Word.Document.8">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r="85223" b="11206"/>
                              <a:stretch>
                                <a:fillRect/>
                              </a:stretch>
                            </p:blipFill>
                            <p:spPr bwMode="auto">
                              <a:xfrm>
                                <a:off x="2742" y="2759"/>
                                <a:ext cx="524" cy="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9829" name="Group 133"/>
                  <p:cNvGrpSpPr>
                    <a:grpSpLocks/>
                  </p:cNvGrpSpPr>
                  <p:nvPr/>
                </p:nvGrpSpPr>
                <p:grpSpPr bwMode="auto">
                  <a:xfrm>
                    <a:off x="2818" y="2732"/>
                    <a:ext cx="148" cy="861"/>
                    <a:chOff x="2818" y="2732"/>
                    <a:chExt cx="148" cy="861"/>
                  </a:xfrm>
                </p:grpSpPr>
                <p:grpSp>
                  <p:nvGrpSpPr>
                    <p:cNvPr id="29800" name="Group 104"/>
                    <p:cNvGrpSpPr>
                      <a:grpSpLocks/>
                    </p:cNvGrpSpPr>
                    <p:nvPr/>
                  </p:nvGrpSpPr>
                  <p:grpSpPr bwMode="auto">
                    <a:xfrm>
                      <a:off x="2818" y="2928"/>
                      <a:ext cx="148" cy="272"/>
                      <a:chOff x="2134" y="2774"/>
                      <a:chExt cx="148" cy="272"/>
                    </a:xfrm>
                  </p:grpSpPr>
                  <p:sp>
                    <p:nvSpPr>
                      <p:cNvPr id="29801" name="Text Box 105"/>
                      <p:cNvSpPr txBox="1">
                        <a:spLocks noChangeArrowheads="1"/>
                      </p:cNvSpPr>
                      <p:nvPr/>
                    </p:nvSpPr>
                    <p:spPr bwMode="auto">
                      <a:xfrm>
                        <a:off x="2134" y="277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sp>
                    <p:nvSpPr>
                      <p:cNvPr id="29802" name="Text Box 106"/>
                      <p:cNvSpPr txBox="1">
                        <a:spLocks noChangeArrowheads="1"/>
                      </p:cNvSpPr>
                      <p:nvPr/>
                    </p:nvSpPr>
                    <p:spPr bwMode="auto">
                      <a:xfrm>
                        <a:off x="2134" y="280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sp>
                    <p:nvSpPr>
                      <p:cNvPr id="29803" name="Text Box 107"/>
                      <p:cNvSpPr txBox="1">
                        <a:spLocks noChangeArrowheads="1"/>
                      </p:cNvSpPr>
                      <p:nvPr/>
                    </p:nvSpPr>
                    <p:spPr bwMode="auto">
                      <a:xfrm>
                        <a:off x="2134" y="283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grpSp>
                <p:grpSp>
                  <p:nvGrpSpPr>
                    <p:cNvPr id="29804" name="Group 108"/>
                    <p:cNvGrpSpPr>
                      <a:grpSpLocks/>
                    </p:cNvGrpSpPr>
                    <p:nvPr/>
                  </p:nvGrpSpPr>
                  <p:grpSpPr bwMode="auto">
                    <a:xfrm>
                      <a:off x="2818" y="2732"/>
                      <a:ext cx="148" cy="272"/>
                      <a:chOff x="2134" y="2774"/>
                      <a:chExt cx="148" cy="272"/>
                    </a:xfrm>
                  </p:grpSpPr>
                  <p:sp>
                    <p:nvSpPr>
                      <p:cNvPr id="29805" name="Text Box 109"/>
                      <p:cNvSpPr txBox="1">
                        <a:spLocks noChangeArrowheads="1"/>
                      </p:cNvSpPr>
                      <p:nvPr/>
                    </p:nvSpPr>
                    <p:spPr bwMode="auto">
                      <a:xfrm>
                        <a:off x="2134" y="277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sp>
                    <p:nvSpPr>
                      <p:cNvPr id="29806" name="Text Box 110"/>
                      <p:cNvSpPr txBox="1">
                        <a:spLocks noChangeArrowheads="1"/>
                      </p:cNvSpPr>
                      <p:nvPr/>
                    </p:nvSpPr>
                    <p:spPr bwMode="auto">
                      <a:xfrm>
                        <a:off x="2134" y="280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sp>
                    <p:nvSpPr>
                      <p:cNvPr id="29807" name="Text Box 111"/>
                      <p:cNvSpPr txBox="1">
                        <a:spLocks noChangeArrowheads="1"/>
                      </p:cNvSpPr>
                      <p:nvPr/>
                    </p:nvSpPr>
                    <p:spPr bwMode="auto">
                      <a:xfrm>
                        <a:off x="2134" y="283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grpSp>
                <p:grpSp>
                  <p:nvGrpSpPr>
                    <p:cNvPr id="29808" name="Group 112"/>
                    <p:cNvGrpSpPr>
                      <a:grpSpLocks/>
                    </p:cNvGrpSpPr>
                    <p:nvPr/>
                  </p:nvGrpSpPr>
                  <p:grpSpPr bwMode="auto">
                    <a:xfrm>
                      <a:off x="2818" y="3124"/>
                      <a:ext cx="148" cy="272"/>
                      <a:chOff x="2134" y="2774"/>
                      <a:chExt cx="148" cy="272"/>
                    </a:xfrm>
                  </p:grpSpPr>
                  <p:sp>
                    <p:nvSpPr>
                      <p:cNvPr id="29809" name="Text Box 113"/>
                      <p:cNvSpPr txBox="1">
                        <a:spLocks noChangeArrowheads="1"/>
                      </p:cNvSpPr>
                      <p:nvPr/>
                    </p:nvSpPr>
                    <p:spPr bwMode="auto">
                      <a:xfrm>
                        <a:off x="2134" y="277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sp>
                    <p:nvSpPr>
                      <p:cNvPr id="29810" name="Text Box 114"/>
                      <p:cNvSpPr txBox="1">
                        <a:spLocks noChangeArrowheads="1"/>
                      </p:cNvSpPr>
                      <p:nvPr/>
                    </p:nvSpPr>
                    <p:spPr bwMode="auto">
                      <a:xfrm>
                        <a:off x="2134" y="280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sp>
                    <p:nvSpPr>
                      <p:cNvPr id="29811" name="Text Box 115"/>
                      <p:cNvSpPr txBox="1">
                        <a:spLocks noChangeArrowheads="1"/>
                      </p:cNvSpPr>
                      <p:nvPr/>
                    </p:nvSpPr>
                    <p:spPr bwMode="auto">
                      <a:xfrm>
                        <a:off x="2134" y="283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grpSp>
                <p:grpSp>
                  <p:nvGrpSpPr>
                    <p:cNvPr id="29812" name="Group 116"/>
                    <p:cNvGrpSpPr>
                      <a:grpSpLocks/>
                    </p:cNvGrpSpPr>
                    <p:nvPr/>
                  </p:nvGrpSpPr>
                  <p:grpSpPr bwMode="auto">
                    <a:xfrm>
                      <a:off x="2818" y="3321"/>
                      <a:ext cx="148" cy="272"/>
                      <a:chOff x="2134" y="2774"/>
                      <a:chExt cx="148" cy="272"/>
                    </a:xfrm>
                  </p:grpSpPr>
                  <p:sp>
                    <p:nvSpPr>
                      <p:cNvPr id="29813" name="Text Box 117"/>
                      <p:cNvSpPr txBox="1">
                        <a:spLocks noChangeArrowheads="1"/>
                      </p:cNvSpPr>
                      <p:nvPr/>
                    </p:nvSpPr>
                    <p:spPr bwMode="auto">
                      <a:xfrm>
                        <a:off x="2134" y="277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sp>
                    <p:nvSpPr>
                      <p:cNvPr id="29814" name="Text Box 118"/>
                      <p:cNvSpPr txBox="1">
                        <a:spLocks noChangeArrowheads="1"/>
                      </p:cNvSpPr>
                      <p:nvPr/>
                    </p:nvSpPr>
                    <p:spPr bwMode="auto">
                      <a:xfrm>
                        <a:off x="2134" y="280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sp>
                    <p:nvSpPr>
                      <p:cNvPr id="29815" name="Text Box 119"/>
                      <p:cNvSpPr txBox="1">
                        <a:spLocks noChangeArrowheads="1"/>
                      </p:cNvSpPr>
                      <p:nvPr/>
                    </p:nvSpPr>
                    <p:spPr bwMode="auto">
                      <a:xfrm>
                        <a:off x="2134" y="283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grpSp>
              </p:grpSp>
              <p:grpSp>
                <p:nvGrpSpPr>
                  <p:cNvPr id="29830" name="Group 134"/>
                  <p:cNvGrpSpPr>
                    <a:grpSpLocks/>
                  </p:cNvGrpSpPr>
                  <p:nvPr/>
                </p:nvGrpSpPr>
                <p:grpSpPr bwMode="auto">
                  <a:xfrm>
                    <a:off x="3054" y="2732"/>
                    <a:ext cx="148" cy="861"/>
                    <a:chOff x="3054" y="2732"/>
                    <a:chExt cx="148" cy="861"/>
                  </a:xfrm>
                </p:grpSpPr>
                <p:grpSp>
                  <p:nvGrpSpPr>
                    <p:cNvPr id="29796" name="Group 100"/>
                    <p:cNvGrpSpPr>
                      <a:grpSpLocks/>
                    </p:cNvGrpSpPr>
                    <p:nvPr/>
                  </p:nvGrpSpPr>
                  <p:grpSpPr bwMode="auto">
                    <a:xfrm>
                      <a:off x="3054" y="2732"/>
                      <a:ext cx="148" cy="272"/>
                      <a:chOff x="2134" y="2774"/>
                      <a:chExt cx="148" cy="272"/>
                    </a:xfrm>
                  </p:grpSpPr>
                  <p:sp>
                    <p:nvSpPr>
                      <p:cNvPr id="29797" name="Text Box 101"/>
                      <p:cNvSpPr txBox="1">
                        <a:spLocks noChangeArrowheads="1"/>
                      </p:cNvSpPr>
                      <p:nvPr/>
                    </p:nvSpPr>
                    <p:spPr bwMode="auto">
                      <a:xfrm>
                        <a:off x="2134" y="277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sp>
                    <p:nvSpPr>
                      <p:cNvPr id="29798" name="Text Box 102"/>
                      <p:cNvSpPr txBox="1">
                        <a:spLocks noChangeArrowheads="1"/>
                      </p:cNvSpPr>
                      <p:nvPr/>
                    </p:nvSpPr>
                    <p:spPr bwMode="auto">
                      <a:xfrm>
                        <a:off x="2134" y="280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sp>
                    <p:nvSpPr>
                      <p:cNvPr id="29799" name="Text Box 103"/>
                      <p:cNvSpPr txBox="1">
                        <a:spLocks noChangeArrowheads="1"/>
                      </p:cNvSpPr>
                      <p:nvPr/>
                    </p:nvSpPr>
                    <p:spPr bwMode="auto">
                      <a:xfrm>
                        <a:off x="2134" y="283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grpSp>
                <p:grpSp>
                  <p:nvGrpSpPr>
                    <p:cNvPr id="29816" name="Group 120"/>
                    <p:cNvGrpSpPr>
                      <a:grpSpLocks/>
                    </p:cNvGrpSpPr>
                    <p:nvPr/>
                  </p:nvGrpSpPr>
                  <p:grpSpPr bwMode="auto">
                    <a:xfrm>
                      <a:off x="3054" y="2928"/>
                      <a:ext cx="148" cy="272"/>
                      <a:chOff x="2134" y="2774"/>
                      <a:chExt cx="148" cy="272"/>
                    </a:xfrm>
                  </p:grpSpPr>
                  <p:sp>
                    <p:nvSpPr>
                      <p:cNvPr id="29817" name="Text Box 121"/>
                      <p:cNvSpPr txBox="1">
                        <a:spLocks noChangeArrowheads="1"/>
                      </p:cNvSpPr>
                      <p:nvPr/>
                    </p:nvSpPr>
                    <p:spPr bwMode="auto">
                      <a:xfrm>
                        <a:off x="2134" y="277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sp>
                    <p:nvSpPr>
                      <p:cNvPr id="29818" name="Text Box 122"/>
                      <p:cNvSpPr txBox="1">
                        <a:spLocks noChangeArrowheads="1"/>
                      </p:cNvSpPr>
                      <p:nvPr/>
                    </p:nvSpPr>
                    <p:spPr bwMode="auto">
                      <a:xfrm>
                        <a:off x="2134" y="280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sp>
                    <p:nvSpPr>
                      <p:cNvPr id="29819" name="Text Box 123"/>
                      <p:cNvSpPr txBox="1">
                        <a:spLocks noChangeArrowheads="1"/>
                      </p:cNvSpPr>
                      <p:nvPr/>
                    </p:nvSpPr>
                    <p:spPr bwMode="auto">
                      <a:xfrm>
                        <a:off x="2134" y="283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grpSp>
                <p:grpSp>
                  <p:nvGrpSpPr>
                    <p:cNvPr id="29820" name="Group 124"/>
                    <p:cNvGrpSpPr>
                      <a:grpSpLocks/>
                    </p:cNvGrpSpPr>
                    <p:nvPr/>
                  </p:nvGrpSpPr>
                  <p:grpSpPr bwMode="auto">
                    <a:xfrm>
                      <a:off x="3054" y="3124"/>
                      <a:ext cx="148" cy="272"/>
                      <a:chOff x="2134" y="2774"/>
                      <a:chExt cx="148" cy="272"/>
                    </a:xfrm>
                  </p:grpSpPr>
                  <p:sp>
                    <p:nvSpPr>
                      <p:cNvPr id="29821" name="Text Box 125"/>
                      <p:cNvSpPr txBox="1">
                        <a:spLocks noChangeArrowheads="1"/>
                      </p:cNvSpPr>
                      <p:nvPr/>
                    </p:nvSpPr>
                    <p:spPr bwMode="auto">
                      <a:xfrm>
                        <a:off x="2134" y="277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sp>
                    <p:nvSpPr>
                      <p:cNvPr id="29822" name="Text Box 126"/>
                      <p:cNvSpPr txBox="1">
                        <a:spLocks noChangeArrowheads="1"/>
                      </p:cNvSpPr>
                      <p:nvPr/>
                    </p:nvSpPr>
                    <p:spPr bwMode="auto">
                      <a:xfrm>
                        <a:off x="2134" y="280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sp>
                    <p:nvSpPr>
                      <p:cNvPr id="29823" name="Text Box 127"/>
                      <p:cNvSpPr txBox="1">
                        <a:spLocks noChangeArrowheads="1"/>
                      </p:cNvSpPr>
                      <p:nvPr/>
                    </p:nvSpPr>
                    <p:spPr bwMode="auto">
                      <a:xfrm>
                        <a:off x="2134" y="283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grpSp>
                <p:grpSp>
                  <p:nvGrpSpPr>
                    <p:cNvPr id="29824" name="Group 128"/>
                    <p:cNvGrpSpPr>
                      <a:grpSpLocks/>
                    </p:cNvGrpSpPr>
                    <p:nvPr/>
                  </p:nvGrpSpPr>
                  <p:grpSpPr bwMode="auto">
                    <a:xfrm>
                      <a:off x="3054" y="3321"/>
                      <a:ext cx="148" cy="272"/>
                      <a:chOff x="2134" y="2774"/>
                      <a:chExt cx="148" cy="272"/>
                    </a:xfrm>
                  </p:grpSpPr>
                  <p:sp>
                    <p:nvSpPr>
                      <p:cNvPr id="29825" name="Text Box 129"/>
                      <p:cNvSpPr txBox="1">
                        <a:spLocks noChangeArrowheads="1"/>
                      </p:cNvSpPr>
                      <p:nvPr/>
                    </p:nvSpPr>
                    <p:spPr bwMode="auto">
                      <a:xfrm>
                        <a:off x="2134" y="277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sp>
                    <p:nvSpPr>
                      <p:cNvPr id="29826" name="Text Box 130"/>
                      <p:cNvSpPr txBox="1">
                        <a:spLocks noChangeArrowheads="1"/>
                      </p:cNvSpPr>
                      <p:nvPr/>
                    </p:nvSpPr>
                    <p:spPr bwMode="auto">
                      <a:xfrm>
                        <a:off x="2134" y="280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sp>
                    <p:nvSpPr>
                      <p:cNvPr id="29827" name="Text Box 131"/>
                      <p:cNvSpPr txBox="1">
                        <a:spLocks noChangeArrowheads="1"/>
                      </p:cNvSpPr>
                      <p:nvPr/>
                    </p:nvSpPr>
                    <p:spPr bwMode="auto">
                      <a:xfrm>
                        <a:off x="2134" y="2834"/>
                        <a:ext cx="148" cy="212"/>
                      </a:xfrm>
                      <a:prstGeom prst="rect">
                        <a:avLst/>
                      </a:prstGeom>
                      <a:noFill/>
                      <a:ln w="9525">
                        <a:noFill/>
                        <a:miter lim="800000"/>
                        <a:headEnd/>
                        <a:tailEnd/>
                      </a:ln>
                      <a:effectLst/>
                    </p:spPr>
                    <p:txBody>
                      <a:bodyPr wrap="none" anchor="ctr">
                        <a:spAutoFit/>
                      </a:bodyPr>
                      <a:lstStyle/>
                      <a:p>
                        <a:pPr algn="ctr"/>
                        <a:r>
                          <a:rPr lang="en-US" sz="1600">
                            <a:solidFill>
                              <a:schemeClr val="tx1"/>
                            </a:solidFill>
                            <a:latin typeface="Times New Roman" pitchFamily="18" charset="0"/>
                          </a:rPr>
                          <a:t>.</a:t>
                        </a:r>
                      </a:p>
                    </p:txBody>
                  </p:sp>
                </p:grpSp>
              </p:grpSp>
            </p:grpSp>
          </p:grpSp>
        </p:grpSp>
      </p:grpSp>
      <p:sp>
        <p:nvSpPr>
          <p:cNvPr id="29698" name="Rectangle 2"/>
          <p:cNvSpPr>
            <a:spLocks noGrp="1" noChangeArrowheads="1"/>
          </p:cNvSpPr>
          <p:nvPr>
            <p:ph type="title"/>
          </p:nvPr>
        </p:nvSpPr>
        <p:spPr>
          <a:xfrm>
            <a:off x="457200" y="1066800"/>
            <a:ext cx="3276600" cy="723900"/>
          </a:xfrm>
        </p:spPr>
        <p:txBody>
          <a:bodyPr>
            <a:normAutofit/>
          </a:bodyPr>
          <a:lstStyle/>
          <a:p>
            <a:r>
              <a:rPr lang="en-US" sz="3600"/>
              <a:t>Look-Up Tables</a:t>
            </a:r>
          </a:p>
        </p:txBody>
      </p:sp>
      <p:sp>
        <p:nvSpPr>
          <p:cNvPr id="29702" name="AutoShape 6"/>
          <p:cNvSpPr>
            <a:spLocks noChangeArrowheads="1"/>
          </p:cNvSpPr>
          <p:nvPr/>
        </p:nvSpPr>
        <p:spPr bwMode="auto">
          <a:xfrm>
            <a:off x="2762250" y="3695700"/>
            <a:ext cx="762000" cy="379413"/>
          </a:xfrm>
          <a:prstGeom prst="rightArrow">
            <a:avLst>
              <a:gd name="adj1" fmla="val 50000"/>
              <a:gd name="adj2" fmla="val 50209"/>
            </a:avLst>
          </a:prstGeom>
          <a:solidFill>
            <a:schemeClr val="hlink"/>
          </a:solidFill>
          <a:ln w="9525">
            <a:solidFill>
              <a:schemeClr val="tx1"/>
            </a:solidFill>
            <a:miter lim="800000"/>
            <a:headEnd/>
            <a:tailEnd/>
          </a:ln>
          <a:effectLst>
            <a:outerShdw dist="107763" dir="2700000" algn="ctr" rotWithShape="0">
              <a:schemeClr val="tx1">
                <a:alpha val="50000"/>
              </a:schemeClr>
            </a:outerShdw>
          </a:effectLst>
        </p:spPr>
        <p:txBody>
          <a:bodyPr anchor="ctr">
            <a:spAutoFit/>
          </a:bodyPr>
          <a:lstStyle/>
          <a:p>
            <a:endParaRPr lang="en-US"/>
          </a:p>
        </p:txBody>
      </p:sp>
      <p:sp>
        <p:nvSpPr>
          <p:cNvPr id="29703" name="AutoShape 7"/>
          <p:cNvSpPr>
            <a:spLocks noChangeArrowheads="1"/>
          </p:cNvSpPr>
          <p:nvPr/>
        </p:nvSpPr>
        <p:spPr bwMode="auto">
          <a:xfrm>
            <a:off x="5848350" y="3695700"/>
            <a:ext cx="762000" cy="379413"/>
          </a:xfrm>
          <a:prstGeom prst="rightArrow">
            <a:avLst>
              <a:gd name="adj1" fmla="val 50000"/>
              <a:gd name="adj2" fmla="val 50209"/>
            </a:avLst>
          </a:prstGeom>
          <a:solidFill>
            <a:schemeClr val="hlink"/>
          </a:solidFill>
          <a:ln w="9525">
            <a:solidFill>
              <a:schemeClr val="tx1"/>
            </a:solidFill>
            <a:miter lim="800000"/>
            <a:headEnd/>
            <a:tailEnd/>
          </a:ln>
          <a:effectLst>
            <a:outerShdw dist="107763" dir="2700000" algn="ctr" rotWithShape="0">
              <a:schemeClr val="tx1">
                <a:alpha val="50000"/>
              </a:schemeClr>
            </a:outerShdw>
          </a:effectLst>
        </p:spPr>
        <p:txBody>
          <a:bodyPr anchor="ctr">
            <a:spAutoFit/>
          </a:bodyPr>
          <a:lstStyle/>
          <a:p>
            <a:endParaRPr lang="en-US"/>
          </a:p>
        </p:txBody>
      </p:sp>
      <p:sp>
        <p:nvSpPr>
          <p:cNvPr id="29766" name="Text Box 70"/>
          <p:cNvSpPr txBox="1">
            <a:spLocks noChangeArrowheads="1"/>
          </p:cNvSpPr>
          <p:nvPr/>
        </p:nvSpPr>
        <p:spPr bwMode="auto">
          <a:xfrm>
            <a:off x="2819400" y="4191000"/>
            <a:ext cx="623888" cy="336550"/>
          </a:xfrm>
          <a:prstGeom prst="rect">
            <a:avLst/>
          </a:prstGeom>
          <a:noFill/>
          <a:ln w="9525">
            <a:noFill/>
            <a:miter lim="800000"/>
            <a:headEnd/>
            <a:tailEnd/>
          </a:ln>
          <a:effectLst/>
        </p:spPr>
        <p:txBody>
          <a:bodyPr wrap="none" anchor="ctr">
            <a:spAutoFit/>
          </a:bodyPr>
          <a:lstStyle/>
          <a:p>
            <a:pPr algn="ctr"/>
            <a:r>
              <a:rPr lang="en-US" sz="1600">
                <a:solidFill>
                  <a:schemeClr val="tx1"/>
                </a:solidFill>
              </a:rPr>
              <a:t>input</a:t>
            </a:r>
          </a:p>
        </p:txBody>
      </p:sp>
      <p:sp>
        <p:nvSpPr>
          <p:cNvPr id="29767" name="Text Box 71"/>
          <p:cNvSpPr txBox="1">
            <a:spLocks noChangeArrowheads="1"/>
          </p:cNvSpPr>
          <p:nvPr/>
        </p:nvSpPr>
        <p:spPr bwMode="auto">
          <a:xfrm>
            <a:off x="5867400" y="4191000"/>
            <a:ext cx="749300" cy="336550"/>
          </a:xfrm>
          <a:prstGeom prst="rect">
            <a:avLst/>
          </a:prstGeom>
          <a:noFill/>
          <a:ln w="9525">
            <a:noFill/>
            <a:miter lim="800000"/>
            <a:headEnd/>
            <a:tailEnd/>
          </a:ln>
          <a:effectLst/>
        </p:spPr>
        <p:txBody>
          <a:bodyPr wrap="none" anchor="ctr">
            <a:spAutoFit/>
          </a:bodyPr>
          <a:lstStyle/>
          <a:p>
            <a:pPr algn="ctr"/>
            <a:r>
              <a:rPr lang="en-US" sz="1600">
                <a:solidFill>
                  <a:schemeClr val="tx1"/>
                </a:solidFill>
              </a:rPr>
              <a:t>output</a:t>
            </a:r>
          </a:p>
        </p:txBody>
      </p:sp>
      <p:sp>
        <p:nvSpPr>
          <p:cNvPr id="29836" name="Text Box 140"/>
          <p:cNvSpPr txBox="1">
            <a:spLocks noChangeArrowheads="1"/>
          </p:cNvSpPr>
          <p:nvPr/>
        </p:nvSpPr>
        <p:spPr bwMode="auto">
          <a:xfrm>
            <a:off x="1981200" y="4724400"/>
            <a:ext cx="1550988" cy="641350"/>
          </a:xfrm>
          <a:prstGeom prst="rect">
            <a:avLst/>
          </a:prstGeom>
          <a:solidFill>
            <a:srgbClr val="FFFF99"/>
          </a:solidFill>
          <a:ln w="9525">
            <a:noFill/>
            <a:miter lim="800000"/>
            <a:headEnd/>
            <a:tailEnd/>
          </a:ln>
          <a:effectLst>
            <a:outerShdw dist="107763" dir="2700000" algn="ctr" rotWithShape="0">
              <a:schemeClr val="tx1">
                <a:alpha val="50000"/>
              </a:schemeClr>
            </a:outerShdw>
          </a:effectLst>
        </p:spPr>
        <p:txBody>
          <a:bodyPr anchor="ctr">
            <a:spAutoFit/>
          </a:bodyPr>
          <a:lstStyle/>
          <a:p>
            <a:pPr algn="ctr">
              <a:spcBef>
                <a:spcPct val="50000"/>
              </a:spcBef>
            </a:pPr>
            <a:r>
              <a:rPr lang="en-US" sz="1800">
                <a:solidFill>
                  <a:schemeClr val="tx1"/>
                </a:solidFill>
                <a:latin typeface="Comic Sans MS" pitchFamily="66" charset="0"/>
              </a:rPr>
              <a:t>a pixel with </a:t>
            </a:r>
            <a:r>
              <a:rPr lang="en-US" sz="1800" i="1">
                <a:solidFill>
                  <a:schemeClr val="tx1"/>
                </a:solidFill>
                <a:latin typeface="Comic Sans MS" pitchFamily="66" charset="0"/>
              </a:rPr>
              <a:t>this</a:t>
            </a:r>
            <a:r>
              <a:rPr lang="en-US" sz="1800">
                <a:solidFill>
                  <a:schemeClr val="tx1"/>
                </a:solidFill>
                <a:latin typeface="Comic Sans MS" pitchFamily="66" charset="0"/>
              </a:rPr>
              <a:t> value</a:t>
            </a:r>
          </a:p>
        </p:txBody>
      </p:sp>
      <p:sp>
        <p:nvSpPr>
          <p:cNvPr id="29837" name="Text Box 141"/>
          <p:cNvSpPr txBox="1">
            <a:spLocks noChangeArrowheads="1"/>
          </p:cNvSpPr>
          <p:nvPr/>
        </p:nvSpPr>
        <p:spPr bwMode="auto">
          <a:xfrm>
            <a:off x="5943600" y="4724400"/>
            <a:ext cx="1550988" cy="641350"/>
          </a:xfrm>
          <a:prstGeom prst="rect">
            <a:avLst/>
          </a:prstGeom>
          <a:solidFill>
            <a:srgbClr val="FFFF99"/>
          </a:solidFill>
          <a:ln w="9525">
            <a:noFill/>
            <a:miter lim="800000"/>
            <a:headEnd/>
            <a:tailEnd/>
          </a:ln>
          <a:effectLst>
            <a:outerShdw dist="107763" dir="2700000" algn="ctr" rotWithShape="0">
              <a:schemeClr val="tx1">
                <a:alpha val="50000"/>
              </a:schemeClr>
            </a:outerShdw>
          </a:effectLst>
        </p:spPr>
        <p:txBody>
          <a:bodyPr anchor="ctr">
            <a:spAutoFit/>
          </a:bodyPr>
          <a:lstStyle/>
          <a:p>
            <a:pPr algn="ctr">
              <a:spcBef>
                <a:spcPct val="50000"/>
              </a:spcBef>
            </a:pPr>
            <a:r>
              <a:rPr lang="en-US" sz="1800">
                <a:solidFill>
                  <a:schemeClr val="tx1"/>
                </a:solidFill>
                <a:latin typeface="Comic Sans MS" pitchFamily="66" charset="0"/>
              </a:rPr>
              <a:t>is mapped to </a:t>
            </a:r>
            <a:r>
              <a:rPr lang="en-US" sz="1800" i="1">
                <a:solidFill>
                  <a:schemeClr val="tx1"/>
                </a:solidFill>
                <a:latin typeface="Comic Sans MS" pitchFamily="66" charset="0"/>
              </a:rPr>
              <a:t>this</a:t>
            </a:r>
            <a:r>
              <a:rPr lang="en-US" sz="1800">
                <a:solidFill>
                  <a:schemeClr val="tx1"/>
                </a:solidFill>
                <a:latin typeface="Comic Sans MS" pitchFamily="66" charset="0"/>
              </a:rPr>
              <a:t> value</a:t>
            </a:r>
          </a:p>
        </p:txBody>
      </p:sp>
      <p:sp>
        <p:nvSpPr>
          <p:cNvPr id="29839" name="Freeform 143"/>
          <p:cNvSpPr>
            <a:spLocks/>
          </p:cNvSpPr>
          <p:nvPr/>
        </p:nvSpPr>
        <p:spPr bwMode="auto">
          <a:xfrm>
            <a:off x="3505200" y="4495800"/>
            <a:ext cx="914400" cy="228600"/>
          </a:xfrm>
          <a:custGeom>
            <a:avLst/>
            <a:gdLst/>
            <a:ahLst/>
            <a:cxnLst>
              <a:cxn ang="0">
                <a:pos x="0" y="144"/>
              </a:cxn>
              <a:cxn ang="0">
                <a:pos x="240" y="0"/>
              </a:cxn>
              <a:cxn ang="0">
                <a:pos x="576" y="144"/>
              </a:cxn>
            </a:cxnLst>
            <a:rect l="0" t="0" r="r" b="b"/>
            <a:pathLst>
              <a:path w="576" h="144">
                <a:moveTo>
                  <a:pt x="0" y="144"/>
                </a:moveTo>
                <a:cubicBezTo>
                  <a:pt x="72" y="72"/>
                  <a:pt x="144" y="0"/>
                  <a:pt x="240" y="0"/>
                </a:cubicBezTo>
                <a:cubicBezTo>
                  <a:pt x="336" y="0"/>
                  <a:pt x="520" y="112"/>
                  <a:pt x="576" y="144"/>
                </a:cubicBezTo>
              </a:path>
            </a:pathLst>
          </a:custGeom>
          <a:noFill/>
          <a:ln w="28575" cap="flat" cmpd="sng">
            <a:solidFill>
              <a:srgbClr val="FF5050"/>
            </a:solidFill>
            <a:prstDash val="solid"/>
            <a:round/>
            <a:headEnd type="none" w="med" len="med"/>
            <a:tailEnd type="triangle" w="med" len="med"/>
          </a:ln>
          <a:effectLst/>
        </p:spPr>
        <p:txBody>
          <a:bodyPr wrap="none" anchor="ctr">
            <a:spAutoFit/>
          </a:bodyPr>
          <a:lstStyle/>
          <a:p>
            <a:endParaRPr lang="en-US"/>
          </a:p>
        </p:txBody>
      </p:sp>
      <p:sp>
        <p:nvSpPr>
          <p:cNvPr id="29840" name="Freeform 144"/>
          <p:cNvSpPr>
            <a:spLocks/>
          </p:cNvSpPr>
          <p:nvPr/>
        </p:nvSpPr>
        <p:spPr bwMode="auto">
          <a:xfrm flipH="1">
            <a:off x="5029200" y="4495800"/>
            <a:ext cx="914400" cy="228600"/>
          </a:xfrm>
          <a:custGeom>
            <a:avLst/>
            <a:gdLst/>
            <a:ahLst/>
            <a:cxnLst>
              <a:cxn ang="0">
                <a:pos x="0" y="144"/>
              </a:cxn>
              <a:cxn ang="0">
                <a:pos x="240" y="0"/>
              </a:cxn>
              <a:cxn ang="0">
                <a:pos x="576" y="144"/>
              </a:cxn>
            </a:cxnLst>
            <a:rect l="0" t="0" r="r" b="b"/>
            <a:pathLst>
              <a:path w="576" h="144">
                <a:moveTo>
                  <a:pt x="0" y="144"/>
                </a:moveTo>
                <a:cubicBezTo>
                  <a:pt x="72" y="72"/>
                  <a:pt x="144" y="0"/>
                  <a:pt x="240" y="0"/>
                </a:cubicBezTo>
                <a:cubicBezTo>
                  <a:pt x="336" y="0"/>
                  <a:pt x="520" y="112"/>
                  <a:pt x="576" y="144"/>
                </a:cubicBezTo>
              </a:path>
            </a:pathLst>
          </a:custGeom>
          <a:noFill/>
          <a:ln w="28575" cap="flat" cmpd="sng">
            <a:solidFill>
              <a:srgbClr val="FF5050"/>
            </a:solidFill>
            <a:prstDash val="solid"/>
            <a:round/>
            <a:headEnd type="none" w="med" len="med"/>
            <a:tailEnd type="triangle" w="med" len="med"/>
          </a:ln>
          <a:effectLst/>
        </p:spPr>
        <p:txBody>
          <a:bodyPr anchor="ctr">
            <a:spAutoFit/>
          </a:bodyPr>
          <a:lstStyle/>
          <a:p>
            <a:endParaRPr lang="en-US"/>
          </a:p>
        </p:txBody>
      </p:sp>
    </p:spTree>
    <p:extLst>
      <p:ext uri="{BB962C8B-B14F-4D97-AF65-F5344CB8AC3E}">
        <p14:creationId xmlns:p14="http://schemas.microsoft.com/office/powerpoint/2010/main" val="4248516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US"/>
              <a:t>How to Generate a Look-Up Table</a:t>
            </a:r>
          </a:p>
        </p:txBody>
      </p:sp>
      <p:sp>
        <p:nvSpPr>
          <p:cNvPr id="30731" name="Rectangle 11"/>
          <p:cNvSpPr>
            <a:spLocks noChangeArrowheads="1"/>
          </p:cNvSpPr>
          <p:nvPr/>
        </p:nvSpPr>
        <p:spPr bwMode="auto">
          <a:xfrm>
            <a:off x="914400" y="2057400"/>
            <a:ext cx="3733800" cy="2209800"/>
          </a:xfrm>
          <a:prstGeom prst="rect">
            <a:avLst/>
          </a:prstGeom>
          <a:solidFill>
            <a:srgbClr val="FFFFFF"/>
          </a:solidFill>
          <a:ln w="9525">
            <a:solidFill>
              <a:schemeClr val="tx1"/>
            </a:solidFill>
            <a:miter lim="800000"/>
            <a:headEnd/>
            <a:tailEnd/>
          </a:ln>
          <a:effectLst/>
        </p:spPr>
        <p:txBody>
          <a:bodyPr wrap="none" anchor="ctr">
            <a:spAutoFit/>
          </a:bodyPr>
          <a:lstStyle/>
          <a:p>
            <a:endParaRPr lang="en-US"/>
          </a:p>
        </p:txBody>
      </p:sp>
      <p:graphicFrame>
        <p:nvGraphicFramePr>
          <p:cNvPr id="30723" name="Object 3"/>
          <p:cNvGraphicFramePr>
            <a:graphicFrameLocks noChangeAspect="1"/>
          </p:cNvGraphicFramePr>
          <p:nvPr/>
        </p:nvGraphicFramePr>
        <p:xfrm>
          <a:off x="1524000" y="2667000"/>
          <a:ext cx="2578100" cy="1466850"/>
        </p:xfrm>
        <a:graphic>
          <a:graphicData uri="http://schemas.openxmlformats.org/presentationml/2006/ole">
            <mc:AlternateContent xmlns:mc="http://schemas.openxmlformats.org/markup-compatibility/2006">
              <mc:Choice xmlns:v="urn:schemas-microsoft-com:vml" Requires="v">
                <p:oleObj spid="_x0000_s99339" name="Equation" r:id="rId3" imgW="1473200" imgH="838200" progId="Equation.3">
                  <p:embed/>
                </p:oleObj>
              </mc:Choice>
              <mc:Fallback>
                <p:oleObj name="Equation" r:id="rId3" imgW="1473200" imgH="838200"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667000"/>
                        <a:ext cx="2578100" cy="1466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5" name="Text Box 5"/>
          <p:cNvSpPr txBox="1">
            <a:spLocks noChangeArrowheads="1"/>
          </p:cNvSpPr>
          <p:nvPr/>
        </p:nvSpPr>
        <p:spPr bwMode="auto">
          <a:xfrm>
            <a:off x="990600" y="2133600"/>
            <a:ext cx="1665288" cy="396875"/>
          </a:xfrm>
          <a:prstGeom prst="rect">
            <a:avLst/>
          </a:prstGeom>
          <a:noFill/>
          <a:ln w="9525">
            <a:noFill/>
            <a:miter lim="800000"/>
            <a:headEnd/>
            <a:tailEnd/>
          </a:ln>
          <a:effectLst/>
        </p:spPr>
        <p:txBody>
          <a:bodyPr wrap="none" anchor="ctr">
            <a:spAutoFit/>
          </a:bodyPr>
          <a:lstStyle/>
          <a:p>
            <a:pPr algn="ctr"/>
            <a:r>
              <a:rPr lang="en-US" sz="2000">
                <a:solidFill>
                  <a:schemeClr val="tx1"/>
                </a:solidFill>
              </a:rPr>
              <a:t>For example:</a:t>
            </a:r>
          </a:p>
        </p:txBody>
      </p:sp>
      <p:sp>
        <p:nvSpPr>
          <p:cNvPr id="30733" name="Rectangle 13"/>
          <p:cNvSpPr>
            <a:spLocks noChangeArrowheads="1"/>
          </p:cNvSpPr>
          <p:nvPr/>
        </p:nvSpPr>
        <p:spPr bwMode="auto">
          <a:xfrm>
            <a:off x="914400" y="4495800"/>
            <a:ext cx="4800600" cy="1524000"/>
          </a:xfrm>
          <a:prstGeom prst="rect">
            <a:avLst/>
          </a:prstGeom>
          <a:solidFill>
            <a:srgbClr val="FFFFFF"/>
          </a:solidFill>
          <a:ln w="9525">
            <a:solidFill>
              <a:schemeClr val="tx1"/>
            </a:solidFill>
            <a:miter lim="800000"/>
            <a:headEnd/>
            <a:tailEnd/>
          </a:ln>
          <a:effectLst/>
        </p:spPr>
        <p:txBody>
          <a:bodyPr anchor="ctr">
            <a:spAutoFit/>
          </a:bodyPr>
          <a:lstStyle/>
          <a:p>
            <a:endParaRPr lang="en-US"/>
          </a:p>
        </p:txBody>
      </p:sp>
      <p:sp>
        <p:nvSpPr>
          <p:cNvPr id="30724" name="Text Box 4"/>
          <p:cNvSpPr txBox="1">
            <a:spLocks noChangeArrowheads="1"/>
          </p:cNvSpPr>
          <p:nvPr/>
        </p:nvSpPr>
        <p:spPr bwMode="auto">
          <a:xfrm>
            <a:off x="990600" y="4953000"/>
            <a:ext cx="4584700" cy="825500"/>
          </a:xfrm>
          <a:prstGeom prst="rect">
            <a:avLst/>
          </a:prstGeom>
          <a:noFill/>
          <a:ln w="9525">
            <a:noFill/>
            <a:miter lim="800000"/>
            <a:headEnd/>
            <a:tailEnd/>
          </a:ln>
          <a:effectLst/>
        </p:spPr>
        <p:txBody>
          <a:bodyPr wrap="none" anchor="ctr">
            <a:spAutoFit/>
          </a:bodyPr>
          <a:lstStyle/>
          <a:p>
            <a:r>
              <a:rPr lang="en-US" sz="1600">
                <a:solidFill>
                  <a:schemeClr val="tx1"/>
                </a:solidFill>
                <a:latin typeface="Courier New" pitchFamily="49" charset="0"/>
              </a:rPr>
              <a:t>a = 2;</a:t>
            </a:r>
          </a:p>
          <a:p>
            <a:r>
              <a:rPr lang="en-US" sz="1600">
                <a:solidFill>
                  <a:schemeClr val="tx1"/>
                </a:solidFill>
                <a:latin typeface="Courier New" pitchFamily="49" charset="0"/>
              </a:rPr>
              <a:t>x = 0:255;</a:t>
            </a:r>
          </a:p>
          <a:p>
            <a:r>
              <a:rPr lang="en-US" sz="1600">
                <a:solidFill>
                  <a:schemeClr val="tx1"/>
                </a:solidFill>
                <a:latin typeface="Courier New" pitchFamily="49" charset="0"/>
              </a:rPr>
              <a:t>LUT = 255 ./ (1+exp(-a*(x-127)/32));</a:t>
            </a:r>
          </a:p>
        </p:txBody>
      </p:sp>
      <p:sp>
        <p:nvSpPr>
          <p:cNvPr id="30726" name="Text Box 6"/>
          <p:cNvSpPr txBox="1">
            <a:spLocks noChangeArrowheads="1"/>
          </p:cNvSpPr>
          <p:nvPr/>
        </p:nvSpPr>
        <p:spPr bwMode="auto">
          <a:xfrm>
            <a:off x="990600" y="4572000"/>
            <a:ext cx="1635125" cy="396875"/>
          </a:xfrm>
          <a:prstGeom prst="rect">
            <a:avLst/>
          </a:prstGeom>
          <a:noFill/>
          <a:ln w="9525">
            <a:noFill/>
            <a:miter lim="800000"/>
            <a:headEnd/>
            <a:tailEnd/>
          </a:ln>
          <a:effectLst/>
        </p:spPr>
        <p:txBody>
          <a:bodyPr wrap="none" anchor="ctr">
            <a:spAutoFit/>
          </a:bodyPr>
          <a:lstStyle/>
          <a:p>
            <a:pPr algn="ctr"/>
            <a:r>
              <a:rPr lang="en-US" sz="2000">
                <a:solidFill>
                  <a:schemeClr val="tx1"/>
                </a:solidFill>
              </a:rPr>
              <a:t>Or in Matlab:</a:t>
            </a:r>
          </a:p>
        </p:txBody>
      </p:sp>
      <p:sp>
        <p:nvSpPr>
          <p:cNvPr id="30735" name="Text Box 15"/>
          <p:cNvSpPr txBox="1">
            <a:spLocks noChangeArrowheads="1"/>
          </p:cNvSpPr>
          <p:nvPr/>
        </p:nvSpPr>
        <p:spPr bwMode="auto">
          <a:xfrm>
            <a:off x="6400800" y="5181600"/>
            <a:ext cx="2012950" cy="822325"/>
          </a:xfrm>
          <a:prstGeom prst="rect">
            <a:avLst/>
          </a:prstGeom>
          <a:solidFill>
            <a:srgbClr val="FFFF99"/>
          </a:solidFill>
          <a:ln w="9525">
            <a:noFill/>
            <a:miter lim="800000"/>
            <a:headEnd/>
            <a:tailEnd/>
          </a:ln>
          <a:effectLst>
            <a:outerShdw dist="107763" dir="8100000" algn="ctr" rotWithShape="0">
              <a:schemeClr val="tx1">
                <a:alpha val="50000"/>
              </a:schemeClr>
            </a:outerShdw>
          </a:effectLst>
        </p:spPr>
        <p:txBody>
          <a:bodyPr>
            <a:spAutoFit/>
          </a:bodyPr>
          <a:lstStyle/>
          <a:p>
            <a:r>
              <a:rPr lang="en-US" sz="2400">
                <a:solidFill>
                  <a:schemeClr val="tx1"/>
                </a:solidFill>
                <a:latin typeface="Comic Sans MS" pitchFamily="66" charset="0"/>
              </a:rPr>
              <a:t>This is just one example.</a:t>
            </a:r>
          </a:p>
        </p:txBody>
      </p:sp>
      <p:pic>
        <p:nvPicPr>
          <p:cNvPr id="30737" name="Picture 17" descr="LUT1"/>
          <p:cNvPicPr>
            <a:picLocks noChangeAspect="1" noChangeArrowheads="1"/>
          </p:cNvPicPr>
          <p:nvPr/>
        </p:nvPicPr>
        <p:blipFill>
          <a:blip r:embed="rId5" cstate="print"/>
          <a:srcRect/>
          <a:stretch>
            <a:fillRect/>
          </a:stretch>
        </p:blipFill>
        <p:spPr bwMode="auto">
          <a:xfrm>
            <a:off x="5181600" y="2057400"/>
            <a:ext cx="2863850" cy="2863850"/>
          </a:xfrm>
          <a:prstGeom prst="rect">
            <a:avLst/>
          </a:prstGeom>
          <a:noFill/>
          <a:ln w="9525">
            <a:solidFill>
              <a:schemeClr val="tx1"/>
            </a:solidFill>
            <a:miter lim="800000"/>
            <a:headEnd/>
            <a:tailEnd/>
          </a:ln>
          <a:effectLst>
            <a:outerShdw dist="107763" dir="8100000" algn="ctr" rotWithShape="0">
              <a:schemeClr val="bg2">
                <a:alpha val="50000"/>
              </a:schemeClr>
            </a:outerShdw>
          </a:effectLst>
        </p:spPr>
      </p:pic>
    </p:spTree>
    <p:extLst>
      <p:ext uri="{BB962C8B-B14F-4D97-AF65-F5344CB8AC3E}">
        <p14:creationId xmlns:p14="http://schemas.microsoft.com/office/powerpoint/2010/main" val="748740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4" name="Rectangle 68"/>
          <p:cNvSpPr>
            <a:spLocks noChangeArrowheads="1"/>
          </p:cNvSpPr>
          <p:nvPr/>
        </p:nvSpPr>
        <p:spPr bwMode="auto">
          <a:xfrm>
            <a:off x="685800" y="4648200"/>
            <a:ext cx="4495800" cy="1447800"/>
          </a:xfrm>
          <a:prstGeom prst="rect">
            <a:avLst/>
          </a:prstGeom>
          <a:solidFill>
            <a:schemeClr val="bg1"/>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graphicFrame>
        <p:nvGraphicFramePr>
          <p:cNvPr id="9221" name="Object 5"/>
          <p:cNvGraphicFramePr>
            <a:graphicFrameLocks noChangeAspect="1"/>
          </p:cNvGraphicFramePr>
          <p:nvPr/>
        </p:nvGraphicFramePr>
        <p:xfrm>
          <a:off x="823913" y="4799013"/>
          <a:ext cx="4251325" cy="771525"/>
        </p:xfrm>
        <a:graphic>
          <a:graphicData uri="http://schemas.openxmlformats.org/presentationml/2006/ole">
            <mc:AlternateContent xmlns:mc="http://schemas.openxmlformats.org/markup-compatibility/2006">
              <mc:Choice xmlns:v="urn:schemas-microsoft-com:vml" Requires="v">
                <p:oleObj spid="_x0000_s100381" name="Equation" r:id="rId3" imgW="2590800" imgH="469900" progId="Equation.3">
                  <p:embed/>
                </p:oleObj>
              </mc:Choice>
              <mc:Fallback>
                <p:oleObj name="Equation" r:id="rId3" imgW="2590800" imgH="469900" progId="Equation.3">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913" y="4799013"/>
                        <a:ext cx="4251325"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283" name="Picture 67" descr="templ150_bright"/>
          <p:cNvPicPr>
            <a:picLocks noChangeAspect="1" noChangeArrowheads="1"/>
          </p:cNvPicPr>
          <p:nvPr/>
        </p:nvPicPr>
        <p:blipFill>
          <a:blip r:embed="rId5" cstate="print"/>
          <a:srcRect/>
          <a:stretch>
            <a:fillRect/>
          </a:stretch>
        </p:blipFill>
        <p:spPr bwMode="auto">
          <a:xfrm>
            <a:off x="685800" y="1676400"/>
            <a:ext cx="4003675" cy="2690813"/>
          </a:xfrm>
          <a:prstGeom prst="rect">
            <a:avLst/>
          </a:prstGeom>
          <a:noFill/>
          <a:ln w="9525">
            <a:solidFill>
              <a:schemeClr val="tx1"/>
            </a:solidFill>
            <a:miter lim="800000"/>
            <a:headEnd/>
            <a:tailEnd/>
          </a:ln>
        </p:spPr>
      </p:pic>
      <p:sp>
        <p:nvSpPr>
          <p:cNvPr id="9218" name="Rectangle 2"/>
          <p:cNvSpPr>
            <a:spLocks noGrp="1" noChangeArrowheads="1"/>
          </p:cNvSpPr>
          <p:nvPr>
            <p:ph type="title"/>
          </p:nvPr>
        </p:nvSpPr>
        <p:spPr>
          <a:xfrm>
            <a:off x="609600" y="958850"/>
            <a:ext cx="8001000" cy="641350"/>
          </a:xfrm>
        </p:spPr>
        <p:txBody>
          <a:bodyPr>
            <a:spAutoFit/>
          </a:bodyPr>
          <a:lstStyle/>
          <a:p>
            <a:r>
              <a:rPr lang="en-US" sz="3600"/>
              <a:t>Point Processes:  Increase Brightness</a:t>
            </a:r>
          </a:p>
        </p:txBody>
      </p:sp>
      <p:grpSp>
        <p:nvGrpSpPr>
          <p:cNvPr id="9282" name="Group 66"/>
          <p:cNvGrpSpPr>
            <a:grpSpLocks/>
          </p:cNvGrpSpPr>
          <p:nvPr/>
        </p:nvGrpSpPr>
        <p:grpSpPr bwMode="auto">
          <a:xfrm>
            <a:off x="5638800" y="1676400"/>
            <a:ext cx="2743200" cy="4419600"/>
            <a:chOff x="3552" y="1056"/>
            <a:chExt cx="1728" cy="2784"/>
          </a:xfrm>
        </p:grpSpPr>
        <p:sp>
          <p:nvSpPr>
            <p:cNvPr id="9279" name="Rectangle 63"/>
            <p:cNvSpPr>
              <a:spLocks noChangeArrowheads="1"/>
            </p:cNvSpPr>
            <p:nvPr/>
          </p:nvSpPr>
          <p:spPr bwMode="auto">
            <a:xfrm>
              <a:off x="3552" y="1056"/>
              <a:ext cx="1728" cy="2784"/>
            </a:xfrm>
            <a:prstGeom prst="rect">
              <a:avLst/>
            </a:prstGeom>
            <a:solidFill>
              <a:schemeClr val="bg1"/>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grpSp>
          <p:nvGrpSpPr>
            <p:cNvPr id="9276" name="Group 60"/>
            <p:cNvGrpSpPr>
              <a:grpSpLocks/>
            </p:cNvGrpSpPr>
            <p:nvPr/>
          </p:nvGrpSpPr>
          <p:grpSpPr bwMode="auto">
            <a:xfrm>
              <a:off x="3661" y="2208"/>
              <a:ext cx="1510" cy="1583"/>
              <a:chOff x="3600" y="2305"/>
              <a:chExt cx="1510" cy="1583"/>
            </a:xfrm>
          </p:grpSpPr>
          <p:grpSp>
            <p:nvGrpSpPr>
              <p:cNvPr id="9273" name="Group 57"/>
              <p:cNvGrpSpPr>
                <a:grpSpLocks/>
              </p:cNvGrpSpPr>
              <p:nvPr/>
            </p:nvGrpSpPr>
            <p:grpSpPr bwMode="auto">
              <a:xfrm>
                <a:off x="3600" y="2305"/>
                <a:ext cx="1510" cy="1439"/>
                <a:chOff x="3888" y="2065"/>
                <a:chExt cx="1510" cy="1439"/>
              </a:xfrm>
            </p:grpSpPr>
            <p:grpSp>
              <p:nvGrpSpPr>
                <p:cNvPr id="9269" name="Group 53"/>
                <p:cNvGrpSpPr>
                  <a:grpSpLocks/>
                </p:cNvGrpSpPr>
                <p:nvPr/>
              </p:nvGrpSpPr>
              <p:grpSpPr bwMode="auto">
                <a:xfrm>
                  <a:off x="3888" y="2065"/>
                  <a:ext cx="1510" cy="1439"/>
                  <a:chOff x="3888" y="2065"/>
                  <a:chExt cx="1510" cy="1439"/>
                </a:xfrm>
              </p:grpSpPr>
              <p:grpSp>
                <p:nvGrpSpPr>
                  <p:cNvPr id="9260" name="Group 44"/>
                  <p:cNvGrpSpPr>
                    <a:grpSpLocks/>
                  </p:cNvGrpSpPr>
                  <p:nvPr/>
                </p:nvGrpSpPr>
                <p:grpSpPr bwMode="auto">
                  <a:xfrm>
                    <a:off x="3888" y="2065"/>
                    <a:ext cx="1510" cy="1439"/>
                    <a:chOff x="2112" y="1456"/>
                    <a:chExt cx="1510" cy="1439"/>
                  </a:xfrm>
                </p:grpSpPr>
                <p:sp>
                  <p:nvSpPr>
                    <p:cNvPr id="9261" name="Rectangle 45"/>
                    <p:cNvSpPr>
                      <a:spLocks noChangeArrowheads="1"/>
                    </p:cNvSpPr>
                    <p:nvPr/>
                  </p:nvSpPr>
                  <p:spPr bwMode="auto">
                    <a:xfrm>
                      <a:off x="2160" y="1488"/>
                      <a:ext cx="1440" cy="1392"/>
                    </a:xfrm>
                    <a:prstGeom prst="rect">
                      <a:avLst/>
                    </a:prstGeom>
                    <a:solidFill>
                      <a:schemeClr val="bg1"/>
                    </a:solidFill>
                    <a:ln w="9525">
                      <a:noFill/>
                      <a:miter lim="800000"/>
                      <a:headEnd/>
                      <a:tailEnd/>
                    </a:ln>
                    <a:effectLst/>
                  </p:spPr>
                  <p:txBody>
                    <a:bodyPr wrap="none" anchor="ctr"/>
                    <a:lstStyle/>
                    <a:p>
                      <a:endParaRPr lang="en-US"/>
                    </a:p>
                  </p:txBody>
                </p:sp>
                <p:sp>
                  <p:nvSpPr>
                    <p:cNvPr id="9262" name="Text Box 46"/>
                    <p:cNvSpPr txBox="1">
                      <a:spLocks noChangeArrowheads="1"/>
                    </p:cNvSpPr>
                    <p:nvPr/>
                  </p:nvSpPr>
                  <p:spPr bwMode="auto">
                    <a:xfrm>
                      <a:off x="2208" y="2722"/>
                      <a:ext cx="192" cy="173"/>
                    </a:xfrm>
                    <a:prstGeom prst="rect">
                      <a:avLst/>
                    </a:prstGeom>
                    <a:noFill/>
                    <a:ln w="9525">
                      <a:noFill/>
                      <a:miter lim="800000"/>
                      <a:headEnd/>
                      <a:tailEnd/>
                    </a:ln>
                    <a:effectLst/>
                  </p:spPr>
                  <p:txBody>
                    <a:bodyPr>
                      <a:spAutoFit/>
                    </a:bodyPr>
                    <a:lstStyle/>
                    <a:p>
                      <a:r>
                        <a:rPr lang="en-US" sz="1200">
                          <a:solidFill>
                            <a:schemeClr val="tx1"/>
                          </a:solidFill>
                          <a:latin typeface="Times New Roman" pitchFamily="18" charset="0"/>
                        </a:rPr>
                        <a:t> 0</a:t>
                      </a:r>
                    </a:p>
                  </p:txBody>
                </p:sp>
                <p:sp>
                  <p:nvSpPr>
                    <p:cNvPr id="9263" name="Text Box 47"/>
                    <p:cNvSpPr txBox="1">
                      <a:spLocks noChangeArrowheads="1"/>
                    </p:cNvSpPr>
                    <p:nvPr/>
                  </p:nvSpPr>
                  <p:spPr bwMode="auto">
                    <a:xfrm>
                      <a:off x="2759" y="2722"/>
                      <a:ext cx="288" cy="173"/>
                    </a:xfrm>
                    <a:prstGeom prst="rect">
                      <a:avLst/>
                    </a:prstGeom>
                    <a:noFill/>
                    <a:ln w="9525">
                      <a:noFill/>
                      <a:miter lim="800000"/>
                      <a:headEnd/>
                      <a:tailEnd/>
                    </a:ln>
                    <a:effectLst/>
                  </p:spPr>
                  <p:txBody>
                    <a:bodyPr>
                      <a:spAutoFit/>
                    </a:bodyPr>
                    <a:lstStyle/>
                    <a:p>
                      <a:r>
                        <a:rPr lang="en-US" sz="1200">
                          <a:solidFill>
                            <a:schemeClr val="tx1"/>
                          </a:solidFill>
                          <a:latin typeface="Times New Roman" pitchFamily="18" charset="0"/>
                        </a:rPr>
                        <a:t>127</a:t>
                      </a:r>
                    </a:p>
                  </p:txBody>
                </p:sp>
                <p:sp>
                  <p:nvSpPr>
                    <p:cNvPr id="9264" name="Text Box 48"/>
                    <p:cNvSpPr txBox="1">
                      <a:spLocks noChangeArrowheads="1"/>
                    </p:cNvSpPr>
                    <p:nvPr/>
                  </p:nvSpPr>
                  <p:spPr bwMode="auto">
                    <a:xfrm>
                      <a:off x="3334" y="2722"/>
                      <a:ext cx="288" cy="173"/>
                    </a:xfrm>
                    <a:prstGeom prst="rect">
                      <a:avLst/>
                    </a:prstGeom>
                    <a:noFill/>
                    <a:ln w="9525">
                      <a:noFill/>
                      <a:miter lim="800000"/>
                      <a:headEnd/>
                      <a:tailEnd/>
                    </a:ln>
                    <a:effectLst/>
                  </p:spPr>
                  <p:txBody>
                    <a:bodyPr>
                      <a:spAutoFit/>
                    </a:bodyPr>
                    <a:lstStyle/>
                    <a:p>
                      <a:r>
                        <a:rPr lang="en-US" sz="1200">
                          <a:solidFill>
                            <a:schemeClr val="tx1"/>
                          </a:solidFill>
                          <a:latin typeface="Times New Roman" pitchFamily="18" charset="0"/>
                        </a:rPr>
                        <a:t>255</a:t>
                      </a:r>
                    </a:p>
                  </p:txBody>
                </p:sp>
                <p:sp>
                  <p:nvSpPr>
                    <p:cNvPr id="9265" name="Text Box 49"/>
                    <p:cNvSpPr txBox="1">
                      <a:spLocks noChangeArrowheads="1"/>
                    </p:cNvSpPr>
                    <p:nvPr/>
                  </p:nvSpPr>
                  <p:spPr bwMode="auto">
                    <a:xfrm rot="-10800000">
                      <a:off x="2112" y="2579"/>
                      <a:ext cx="231" cy="240"/>
                    </a:xfrm>
                    <a:prstGeom prst="rect">
                      <a:avLst/>
                    </a:prstGeom>
                    <a:noFill/>
                    <a:ln w="9525">
                      <a:noFill/>
                      <a:miter lim="800000"/>
                      <a:headEnd/>
                      <a:tailEnd/>
                    </a:ln>
                    <a:effectLst/>
                  </p:spPr>
                  <p:txBody>
                    <a:bodyPr vert="eaVert">
                      <a:spAutoFit/>
                    </a:bodyPr>
                    <a:lstStyle/>
                    <a:p>
                      <a:r>
                        <a:rPr lang="en-US" sz="1200">
                          <a:solidFill>
                            <a:schemeClr val="tx1"/>
                          </a:solidFill>
                          <a:latin typeface="Times New Roman" pitchFamily="18" charset="0"/>
                        </a:rPr>
                        <a:t> 0</a:t>
                      </a:r>
                    </a:p>
                  </p:txBody>
                </p:sp>
                <p:sp>
                  <p:nvSpPr>
                    <p:cNvPr id="9266" name="Text Box 50"/>
                    <p:cNvSpPr txBox="1">
                      <a:spLocks noChangeArrowheads="1"/>
                    </p:cNvSpPr>
                    <p:nvPr/>
                  </p:nvSpPr>
                  <p:spPr bwMode="auto">
                    <a:xfrm rot="-10800000">
                      <a:off x="2112" y="2032"/>
                      <a:ext cx="231" cy="240"/>
                    </a:xfrm>
                    <a:prstGeom prst="rect">
                      <a:avLst/>
                    </a:prstGeom>
                    <a:noFill/>
                    <a:ln w="9525">
                      <a:noFill/>
                      <a:miter lim="800000"/>
                      <a:headEnd/>
                      <a:tailEnd/>
                    </a:ln>
                    <a:effectLst/>
                  </p:spPr>
                  <p:txBody>
                    <a:bodyPr vert="eaVert">
                      <a:spAutoFit/>
                    </a:bodyPr>
                    <a:lstStyle/>
                    <a:p>
                      <a:r>
                        <a:rPr lang="en-US" sz="1200">
                          <a:solidFill>
                            <a:schemeClr val="tx1"/>
                          </a:solidFill>
                          <a:latin typeface="Times New Roman" pitchFamily="18" charset="0"/>
                        </a:rPr>
                        <a:t>127</a:t>
                      </a:r>
                    </a:p>
                  </p:txBody>
                </p:sp>
                <p:sp>
                  <p:nvSpPr>
                    <p:cNvPr id="9267" name="Text Box 51"/>
                    <p:cNvSpPr txBox="1">
                      <a:spLocks noChangeArrowheads="1"/>
                    </p:cNvSpPr>
                    <p:nvPr/>
                  </p:nvSpPr>
                  <p:spPr bwMode="auto">
                    <a:xfrm rot="10800000">
                      <a:off x="2112" y="1456"/>
                      <a:ext cx="231" cy="240"/>
                    </a:xfrm>
                    <a:prstGeom prst="rect">
                      <a:avLst/>
                    </a:prstGeom>
                    <a:noFill/>
                    <a:ln w="9525">
                      <a:noFill/>
                      <a:miter lim="800000"/>
                      <a:headEnd/>
                      <a:tailEnd/>
                    </a:ln>
                    <a:effectLst/>
                  </p:spPr>
                  <p:txBody>
                    <a:bodyPr vert="eaVert">
                      <a:spAutoFit/>
                    </a:bodyPr>
                    <a:lstStyle/>
                    <a:p>
                      <a:r>
                        <a:rPr lang="en-US" sz="1200">
                          <a:solidFill>
                            <a:schemeClr val="tx1"/>
                          </a:solidFill>
                          <a:latin typeface="Times New Roman" pitchFamily="18" charset="0"/>
                        </a:rPr>
                        <a:t>255</a:t>
                      </a:r>
                    </a:p>
                  </p:txBody>
                </p:sp>
                <p:sp>
                  <p:nvSpPr>
                    <p:cNvPr id="9268" name="Rectangle 52"/>
                    <p:cNvSpPr>
                      <a:spLocks noChangeArrowheads="1"/>
                    </p:cNvSpPr>
                    <p:nvPr/>
                  </p:nvSpPr>
                  <p:spPr bwMode="auto">
                    <a:xfrm>
                      <a:off x="2304" y="1584"/>
                      <a:ext cx="1152" cy="1152"/>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sp>
                <p:nvSpPr>
                  <p:cNvPr id="9250" name="Line 34"/>
                  <p:cNvSpPr>
                    <a:spLocks noChangeShapeType="1"/>
                  </p:cNvSpPr>
                  <p:nvPr/>
                </p:nvSpPr>
                <p:spPr bwMode="auto">
                  <a:xfrm flipV="1">
                    <a:off x="4080" y="2192"/>
                    <a:ext cx="1152" cy="1152"/>
                  </a:xfrm>
                  <a:prstGeom prst="line">
                    <a:avLst/>
                  </a:prstGeom>
                  <a:noFill/>
                  <a:ln w="6350">
                    <a:solidFill>
                      <a:srgbClr val="FF3300"/>
                    </a:solidFill>
                    <a:prstDash val="dash"/>
                    <a:round/>
                    <a:headEnd/>
                    <a:tailEnd/>
                  </a:ln>
                  <a:effectLst/>
                </p:spPr>
                <p:txBody>
                  <a:bodyPr wrap="none" anchor="ctr"/>
                  <a:lstStyle/>
                  <a:p>
                    <a:endParaRPr lang="en-US"/>
                  </a:p>
                </p:txBody>
              </p:sp>
            </p:grpSp>
            <p:grpSp>
              <p:nvGrpSpPr>
                <p:cNvPr id="9271" name="Group 55"/>
                <p:cNvGrpSpPr>
                  <a:grpSpLocks/>
                </p:cNvGrpSpPr>
                <p:nvPr/>
              </p:nvGrpSpPr>
              <p:grpSpPr bwMode="auto">
                <a:xfrm>
                  <a:off x="4080" y="2198"/>
                  <a:ext cx="1152" cy="816"/>
                  <a:chOff x="4080" y="2208"/>
                  <a:chExt cx="1152" cy="816"/>
                </a:xfrm>
              </p:grpSpPr>
              <p:sp>
                <p:nvSpPr>
                  <p:cNvPr id="9247" name="Line 31"/>
                  <p:cNvSpPr>
                    <a:spLocks noChangeShapeType="1"/>
                  </p:cNvSpPr>
                  <p:nvPr/>
                </p:nvSpPr>
                <p:spPr bwMode="auto">
                  <a:xfrm flipV="1">
                    <a:off x="4080" y="2208"/>
                    <a:ext cx="816" cy="816"/>
                  </a:xfrm>
                  <a:prstGeom prst="line">
                    <a:avLst/>
                  </a:prstGeom>
                  <a:noFill/>
                  <a:ln w="19050">
                    <a:solidFill>
                      <a:schemeClr val="tx1"/>
                    </a:solidFill>
                    <a:round/>
                    <a:headEnd/>
                    <a:tailEnd/>
                  </a:ln>
                  <a:effectLst/>
                </p:spPr>
                <p:txBody>
                  <a:bodyPr wrap="none" anchor="ctr"/>
                  <a:lstStyle/>
                  <a:p>
                    <a:endParaRPr lang="en-US"/>
                  </a:p>
                </p:txBody>
              </p:sp>
              <p:sp>
                <p:nvSpPr>
                  <p:cNvPr id="9270" name="Line 54"/>
                  <p:cNvSpPr>
                    <a:spLocks noChangeShapeType="1"/>
                  </p:cNvSpPr>
                  <p:nvPr/>
                </p:nvSpPr>
                <p:spPr bwMode="auto">
                  <a:xfrm>
                    <a:off x="4896" y="2208"/>
                    <a:ext cx="336" cy="0"/>
                  </a:xfrm>
                  <a:prstGeom prst="line">
                    <a:avLst/>
                  </a:prstGeom>
                  <a:noFill/>
                  <a:ln w="19050">
                    <a:solidFill>
                      <a:schemeClr val="tx1"/>
                    </a:solidFill>
                    <a:round/>
                    <a:headEnd/>
                    <a:tailEnd/>
                  </a:ln>
                  <a:effectLst/>
                </p:spPr>
                <p:txBody>
                  <a:bodyPr wrap="none" anchor="ctr"/>
                  <a:lstStyle/>
                  <a:p>
                    <a:endParaRPr lang="en-US"/>
                  </a:p>
                </p:txBody>
              </p:sp>
            </p:grpSp>
            <p:graphicFrame>
              <p:nvGraphicFramePr>
                <p:cNvPr id="9272" name="Object 56"/>
                <p:cNvGraphicFramePr>
                  <a:graphicFrameLocks noChangeAspect="1"/>
                </p:cNvGraphicFramePr>
                <p:nvPr/>
              </p:nvGraphicFramePr>
              <p:xfrm>
                <a:off x="3936" y="2976"/>
                <a:ext cx="120" cy="144"/>
              </p:xfrm>
              <a:graphic>
                <a:graphicData uri="http://schemas.openxmlformats.org/presentationml/2006/ole">
                  <mc:AlternateContent xmlns:mc="http://schemas.openxmlformats.org/markup-compatibility/2006">
                    <mc:Choice xmlns:v="urn:schemas-microsoft-com:vml" Requires="v">
                      <p:oleObj spid="_x0000_s100382" name="Equation" r:id="rId6" imgW="190500" imgH="228600" progId="Equation.3">
                        <p:embed/>
                      </p:oleObj>
                    </mc:Choice>
                    <mc:Fallback>
                      <p:oleObj name="Equation" r:id="rId6" imgW="190500" imgH="228600" progId="Equation.3">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6" y="2976"/>
                              <a:ext cx="120"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274" name="Text Box 58"/>
              <p:cNvSpPr txBox="1">
                <a:spLocks noChangeArrowheads="1"/>
              </p:cNvSpPr>
              <p:nvPr/>
            </p:nvSpPr>
            <p:spPr bwMode="auto">
              <a:xfrm>
                <a:off x="3829" y="3676"/>
                <a:ext cx="1097" cy="212"/>
              </a:xfrm>
              <a:prstGeom prst="rect">
                <a:avLst/>
              </a:prstGeom>
              <a:noFill/>
              <a:ln w="9525">
                <a:noFill/>
                <a:miter lim="800000"/>
                <a:headEnd/>
                <a:tailEnd/>
              </a:ln>
              <a:effectLst/>
            </p:spPr>
            <p:txBody>
              <a:bodyPr wrap="none">
                <a:spAutoFit/>
              </a:bodyPr>
              <a:lstStyle/>
              <a:p>
                <a:pPr algn="ctr"/>
                <a:r>
                  <a:rPr lang="en-US" sz="1600">
                    <a:solidFill>
                      <a:schemeClr val="tx1"/>
                    </a:solidFill>
                    <a:latin typeface="Times New Roman" pitchFamily="18" charset="0"/>
                  </a:rPr>
                  <a:t>transform mapping</a:t>
                </a:r>
              </a:p>
            </p:txBody>
          </p:sp>
        </p:grpSp>
        <p:pic>
          <p:nvPicPr>
            <p:cNvPr id="9275" name="Picture 59" descr="templ histogram bright"/>
            <p:cNvPicPr>
              <a:picLocks noChangeAspect="1" noChangeArrowheads="1"/>
            </p:cNvPicPr>
            <p:nvPr/>
          </p:nvPicPr>
          <p:blipFill>
            <a:blip r:embed="rId8" cstate="print"/>
            <a:srcRect r="18512"/>
            <a:stretch>
              <a:fillRect/>
            </a:stretch>
          </p:blipFill>
          <p:spPr bwMode="auto">
            <a:xfrm>
              <a:off x="3779" y="1152"/>
              <a:ext cx="1273" cy="1040"/>
            </a:xfrm>
            <a:prstGeom prst="rect">
              <a:avLst/>
            </a:prstGeom>
            <a:noFill/>
          </p:spPr>
        </p:pic>
      </p:grpSp>
      <p:graphicFrame>
        <p:nvGraphicFramePr>
          <p:cNvPr id="9287" name="Object 71"/>
          <p:cNvGraphicFramePr>
            <a:graphicFrameLocks noChangeAspect="1"/>
          </p:cNvGraphicFramePr>
          <p:nvPr/>
        </p:nvGraphicFramePr>
        <p:xfrm>
          <a:off x="803275" y="5638800"/>
          <a:ext cx="4259263" cy="349250"/>
        </p:xfrm>
        <a:graphic>
          <a:graphicData uri="http://schemas.openxmlformats.org/presentationml/2006/ole">
            <mc:AlternateContent xmlns:mc="http://schemas.openxmlformats.org/markup-compatibility/2006">
              <mc:Choice xmlns:v="urn:schemas-microsoft-com:vml" Requires="v">
                <p:oleObj spid="_x0000_s100383" name="Equation" r:id="rId9" imgW="2628900" imgH="215900" progId="Equation.3">
                  <p:embed/>
                </p:oleObj>
              </mc:Choice>
              <mc:Fallback>
                <p:oleObj name="Equation" r:id="rId9" imgW="2628900" imgH="215900" progId="Equation.3">
                  <p:embed/>
                  <p:pic>
                    <p:nvPicPr>
                      <p:cNvPr id="0"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3275" y="5638800"/>
                        <a:ext cx="4259263"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78363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97" name="Picture 33" descr="templ150_dark"/>
          <p:cNvPicPr>
            <a:picLocks noChangeAspect="1" noChangeArrowheads="1"/>
          </p:cNvPicPr>
          <p:nvPr/>
        </p:nvPicPr>
        <p:blipFill>
          <a:blip r:embed="rId3" cstate="print"/>
          <a:srcRect/>
          <a:stretch>
            <a:fillRect/>
          </a:stretch>
        </p:blipFill>
        <p:spPr bwMode="auto">
          <a:xfrm>
            <a:off x="685800" y="1676400"/>
            <a:ext cx="4003675" cy="2690813"/>
          </a:xfrm>
          <a:prstGeom prst="rect">
            <a:avLst/>
          </a:prstGeom>
          <a:noFill/>
          <a:ln w="9525">
            <a:solidFill>
              <a:schemeClr val="tx1"/>
            </a:solidFill>
            <a:miter lim="800000"/>
            <a:headEnd/>
            <a:tailEnd/>
          </a:ln>
        </p:spPr>
      </p:pic>
      <p:sp>
        <p:nvSpPr>
          <p:cNvPr id="11266" name="Rectangle 2"/>
          <p:cNvSpPr>
            <a:spLocks noGrp="1" noChangeArrowheads="1"/>
          </p:cNvSpPr>
          <p:nvPr>
            <p:ph type="title"/>
          </p:nvPr>
        </p:nvSpPr>
        <p:spPr>
          <a:xfrm>
            <a:off x="609600" y="958850"/>
            <a:ext cx="7924800" cy="641350"/>
          </a:xfrm>
        </p:spPr>
        <p:txBody>
          <a:bodyPr>
            <a:spAutoFit/>
          </a:bodyPr>
          <a:lstStyle/>
          <a:p>
            <a:r>
              <a:rPr lang="en-US" sz="3600"/>
              <a:t>Point Processes:  Decrease Brightness</a:t>
            </a:r>
          </a:p>
        </p:txBody>
      </p:sp>
      <p:sp>
        <p:nvSpPr>
          <p:cNvPr id="11269" name="Rectangle 5"/>
          <p:cNvSpPr>
            <a:spLocks noChangeArrowheads="1"/>
          </p:cNvSpPr>
          <p:nvPr/>
        </p:nvSpPr>
        <p:spPr bwMode="auto">
          <a:xfrm>
            <a:off x="685800" y="4648200"/>
            <a:ext cx="4495800" cy="1447800"/>
          </a:xfrm>
          <a:prstGeom prst="rect">
            <a:avLst/>
          </a:prstGeom>
          <a:solidFill>
            <a:schemeClr val="bg1"/>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11273" name="Rectangle 9"/>
          <p:cNvSpPr>
            <a:spLocks noChangeArrowheads="1"/>
          </p:cNvSpPr>
          <p:nvPr/>
        </p:nvSpPr>
        <p:spPr bwMode="auto">
          <a:xfrm>
            <a:off x="5638800" y="1676400"/>
            <a:ext cx="2743200" cy="4419600"/>
          </a:xfrm>
          <a:prstGeom prst="rect">
            <a:avLst/>
          </a:prstGeom>
          <a:solidFill>
            <a:schemeClr val="bg1"/>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grpSp>
        <p:nvGrpSpPr>
          <p:cNvPr id="11276" name="Group 12"/>
          <p:cNvGrpSpPr>
            <a:grpSpLocks/>
          </p:cNvGrpSpPr>
          <p:nvPr/>
        </p:nvGrpSpPr>
        <p:grpSpPr bwMode="auto">
          <a:xfrm>
            <a:off x="5811838" y="3505200"/>
            <a:ext cx="2397125" cy="2284413"/>
            <a:chOff x="3888" y="2065"/>
            <a:chExt cx="1510" cy="1439"/>
          </a:xfrm>
        </p:grpSpPr>
        <p:grpSp>
          <p:nvGrpSpPr>
            <p:cNvPr id="11277" name="Group 13"/>
            <p:cNvGrpSpPr>
              <a:grpSpLocks/>
            </p:cNvGrpSpPr>
            <p:nvPr/>
          </p:nvGrpSpPr>
          <p:grpSpPr bwMode="auto">
            <a:xfrm>
              <a:off x="3888" y="2065"/>
              <a:ext cx="1510" cy="1439"/>
              <a:chOff x="2112" y="1456"/>
              <a:chExt cx="1510" cy="1439"/>
            </a:xfrm>
          </p:grpSpPr>
          <p:sp>
            <p:nvSpPr>
              <p:cNvPr id="11278" name="Rectangle 14"/>
              <p:cNvSpPr>
                <a:spLocks noChangeArrowheads="1"/>
              </p:cNvSpPr>
              <p:nvPr/>
            </p:nvSpPr>
            <p:spPr bwMode="auto">
              <a:xfrm>
                <a:off x="2160" y="1488"/>
                <a:ext cx="1440" cy="1392"/>
              </a:xfrm>
              <a:prstGeom prst="rect">
                <a:avLst/>
              </a:prstGeom>
              <a:solidFill>
                <a:schemeClr val="bg1"/>
              </a:solidFill>
              <a:ln w="9525">
                <a:noFill/>
                <a:miter lim="800000"/>
                <a:headEnd/>
                <a:tailEnd/>
              </a:ln>
              <a:effectLst/>
            </p:spPr>
            <p:txBody>
              <a:bodyPr wrap="none" anchor="ctr"/>
              <a:lstStyle/>
              <a:p>
                <a:endParaRPr lang="en-US"/>
              </a:p>
            </p:txBody>
          </p:sp>
          <p:sp>
            <p:nvSpPr>
              <p:cNvPr id="11279" name="Text Box 15"/>
              <p:cNvSpPr txBox="1">
                <a:spLocks noChangeArrowheads="1"/>
              </p:cNvSpPr>
              <p:nvPr/>
            </p:nvSpPr>
            <p:spPr bwMode="auto">
              <a:xfrm>
                <a:off x="2208" y="2722"/>
                <a:ext cx="192" cy="173"/>
              </a:xfrm>
              <a:prstGeom prst="rect">
                <a:avLst/>
              </a:prstGeom>
              <a:noFill/>
              <a:ln w="9525">
                <a:noFill/>
                <a:miter lim="800000"/>
                <a:headEnd/>
                <a:tailEnd/>
              </a:ln>
              <a:effectLst/>
            </p:spPr>
            <p:txBody>
              <a:bodyPr>
                <a:spAutoFit/>
              </a:bodyPr>
              <a:lstStyle/>
              <a:p>
                <a:r>
                  <a:rPr lang="en-US" sz="1200">
                    <a:solidFill>
                      <a:schemeClr val="tx1"/>
                    </a:solidFill>
                    <a:latin typeface="Times New Roman" pitchFamily="18" charset="0"/>
                  </a:rPr>
                  <a:t> 0</a:t>
                </a:r>
              </a:p>
            </p:txBody>
          </p:sp>
          <p:sp>
            <p:nvSpPr>
              <p:cNvPr id="11280" name="Text Box 16"/>
              <p:cNvSpPr txBox="1">
                <a:spLocks noChangeArrowheads="1"/>
              </p:cNvSpPr>
              <p:nvPr/>
            </p:nvSpPr>
            <p:spPr bwMode="auto">
              <a:xfrm>
                <a:off x="2759" y="2722"/>
                <a:ext cx="288" cy="173"/>
              </a:xfrm>
              <a:prstGeom prst="rect">
                <a:avLst/>
              </a:prstGeom>
              <a:noFill/>
              <a:ln w="9525">
                <a:noFill/>
                <a:miter lim="800000"/>
                <a:headEnd/>
                <a:tailEnd/>
              </a:ln>
              <a:effectLst/>
            </p:spPr>
            <p:txBody>
              <a:bodyPr>
                <a:spAutoFit/>
              </a:bodyPr>
              <a:lstStyle/>
              <a:p>
                <a:r>
                  <a:rPr lang="en-US" sz="1200">
                    <a:solidFill>
                      <a:schemeClr val="tx1"/>
                    </a:solidFill>
                    <a:latin typeface="Times New Roman" pitchFamily="18" charset="0"/>
                  </a:rPr>
                  <a:t>127</a:t>
                </a:r>
              </a:p>
            </p:txBody>
          </p:sp>
          <p:sp>
            <p:nvSpPr>
              <p:cNvPr id="11281" name="Text Box 17"/>
              <p:cNvSpPr txBox="1">
                <a:spLocks noChangeArrowheads="1"/>
              </p:cNvSpPr>
              <p:nvPr/>
            </p:nvSpPr>
            <p:spPr bwMode="auto">
              <a:xfrm>
                <a:off x="3334" y="2722"/>
                <a:ext cx="288" cy="173"/>
              </a:xfrm>
              <a:prstGeom prst="rect">
                <a:avLst/>
              </a:prstGeom>
              <a:noFill/>
              <a:ln w="9525">
                <a:noFill/>
                <a:miter lim="800000"/>
                <a:headEnd/>
                <a:tailEnd/>
              </a:ln>
              <a:effectLst/>
            </p:spPr>
            <p:txBody>
              <a:bodyPr>
                <a:spAutoFit/>
              </a:bodyPr>
              <a:lstStyle/>
              <a:p>
                <a:r>
                  <a:rPr lang="en-US" sz="1200">
                    <a:solidFill>
                      <a:schemeClr val="tx1"/>
                    </a:solidFill>
                    <a:latin typeface="Times New Roman" pitchFamily="18" charset="0"/>
                  </a:rPr>
                  <a:t>255</a:t>
                </a:r>
              </a:p>
            </p:txBody>
          </p:sp>
          <p:sp>
            <p:nvSpPr>
              <p:cNvPr id="11282" name="Text Box 18"/>
              <p:cNvSpPr txBox="1">
                <a:spLocks noChangeArrowheads="1"/>
              </p:cNvSpPr>
              <p:nvPr/>
            </p:nvSpPr>
            <p:spPr bwMode="auto">
              <a:xfrm rot="-10800000">
                <a:off x="2112" y="2579"/>
                <a:ext cx="231" cy="240"/>
              </a:xfrm>
              <a:prstGeom prst="rect">
                <a:avLst/>
              </a:prstGeom>
              <a:noFill/>
              <a:ln w="9525">
                <a:noFill/>
                <a:miter lim="800000"/>
                <a:headEnd/>
                <a:tailEnd/>
              </a:ln>
              <a:effectLst/>
            </p:spPr>
            <p:txBody>
              <a:bodyPr vert="eaVert">
                <a:spAutoFit/>
              </a:bodyPr>
              <a:lstStyle/>
              <a:p>
                <a:r>
                  <a:rPr lang="en-US" sz="1200">
                    <a:solidFill>
                      <a:schemeClr val="tx1"/>
                    </a:solidFill>
                    <a:latin typeface="Times New Roman" pitchFamily="18" charset="0"/>
                  </a:rPr>
                  <a:t> 0</a:t>
                </a:r>
              </a:p>
            </p:txBody>
          </p:sp>
          <p:sp>
            <p:nvSpPr>
              <p:cNvPr id="11283" name="Text Box 19"/>
              <p:cNvSpPr txBox="1">
                <a:spLocks noChangeArrowheads="1"/>
              </p:cNvSpPr>
              <p:nvPr/>
            </p:nvSpPr>
            <p:spPr bwMode="auto">
              <a:xfrm rot="-10800000">
                <a:off x="2112" y="2032"/>
                <a:ext cx="231" cy="240"/>
              </a:xfrm>
              <a:prstGeom prst="rect">
                <a:avLst/>
              </a:prstGeom>
              <a:noFill/>
              <a:ln w="9525">
                <a:noFill/>
                <a:miter lim="800000"/>
                <a:headEnd/>
                <a:tailEnd/>
              </a:ln>
              <a:effectLst/>
            </p:spPr>
            <p:txBody>
              <a:bodyPr vert="eaVert">
                <a:spAutoFit/>
              </a:bodyPr>
              <a:lstStyle/>
              <a:p>
                <a:r>
                  <a:rPr lang="en-US" sz="1200">
                    <a:solidFill>
                      <a:schemeClr val="tx1"/>
                    </a:solidFill>
                    <a:latin typeface="Times New Roman" pitchFamily="18" charset="0"/>
                  </a:rPr>
                  <a:t>127</a:t>
                </a:r>
              </a:p>
            </p:txBody>
          </p:sp>
          <p:sp>
            <p:nvSpPr>
              <p:cNvPr id="11284" name="Text Box 20"/>
              <p:cNvSpPr txBox="1">
                <a:spLocks noChangeArrowheads="1"/>
              </p:cNvSpPr>
              <p:nvPr/>
            </p:nvSpPr>
            <p:spPr bwMode="auto">
              <a:xfrm rot="10800000">
                <a:off x="2112" y="1456"/>
                <a:ext cx="231" cy="240"/>
              </a:xfrm>
              <a:prstGeom prst="rect">
                <a:avLst/>
              </a:prstGeom>
              <a:noFill/>
              <a:ln w="9525">
                <a:noFill/>
                <a:miter lim="800000"/>
                <a:headEnd/>
                <a:tailEnd/>
              </a:ln>
              <a:effectLst/>
            </p:spPr>
            <p:txBody>
              <a:bodyPr vert="eaVert">
                <a:spAutoFit/>
              </a:bodyPr>
              <a:lstStyle/>
              <a:p>
                <a:r>
                  <a:rPr lang="en-US" sz="1200">
                    <a:solidFill>
                      <a:schemeClr val="tx1"/>
                    </a:solidFill>
                    <a:latin typeface="Times New Roman" pitchFamily="18" charset="0"/>
                  </a:rPr>
                  <a:t>255</a:t>
                </a:r>
              </a:p>
            </p:txBody>
          </p:sp>
          <p:sp>
            <p:nvSpPr>
              <p:cNvPr id="11285" name="Rectangle 21"/>
              <p:cNvSpPr>
                <a:spLocks noChangeArrowheads="1"/>
              </p:cNvSpPr>
              <p:nvPr/>
            </p:nvSpPr>
            <p:spPr bwMode="auto">
              <a:xfrm>
                <a:off x="2304" y="1584"/>
                <a:ext cx="1152" cy="1152"/>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sp>
          <p:nvSpPr>
            <p:cNvPr id="11286" name="Line 22"/>
            <p:cNvSpPr>
              <a:spLocks noChangeShapeType="1"/>
            </p:cNvSpPr>
            <p:nvPr/>
          </p:nvSpPr>
          <p:spPr bwMode="auto">
            <a:xfrm flipV="1">
              <a:off x="4080" y="2192"/>
              <a:ext cx="1152" cy="1152"/>
            </a:xfrm>
            <a:prstGeom prst="line">
              <a:avLst/>
            </a:prstGeom>
            <a:noFill/>
            <a:ln w="6350">
              <a:solidFill>
                <a:srgbClr val="FF3300"/>
              </a:solidFill>
              <a:prstDash val="dash"/>
              <a:round/>
              <a:headEnd/>
              <a:tailEnd/>
            </a:ln>
            <a:effectLst/>
          </p:spPr>
          <p:txBody>
            <a:bodyPr wrap="none" anchor="ctr"/>
            <a:lstStyle/>
            <a:p>
              <a:endParaRPr lang="en-US"/>
            </a:p>
          </p:txBody>
        </p:sp>
      </p:grpSp>
      <p:sp>
        <p:nvSpPr>
          <p:cNvPr id="11289" name="Line 25"/>
          <p:cNvSpPr>
            <a:spLocks noChangeShapeType="1"/>
          </p:cNvSpPr>
          <p:nvPr/>
        </p:nvSpPr>
        <p:spPr bwMode="auto">
          <a:xfrm>
            <a:off x="6115050" y="5534025"/>
            <a:ext cx="533400" cy="0"/>
          </a:xfrm>
          <a:prstGeom prst="line">
            <a:avLst/>
          </a:prstGeom>
          <a:noFill/>
          <a:ln w="19050">
            <a:solidFill>
              <a:schemeClr val="tx1"/>
            </a:solidFill>
            <a:round/>
            <a:headEnd/>
            <a:tailEnd/>
          </a:ln>
          <a:effectLst/>
        </p:spPr>
        <p:txBody>
          <a:bodyPr wrap="none" anchor="ctr"/>
          <a:lstStyle/>
          <a:p>
            <a:endParaRPr lang="en-US"/>
          </a:p>
        </p:txBody>
      </p:sp>
      <p:sp>
        <p:nvSpPr>
          <p:cNvPr id="11291" name="Text Box 27"/>
          <p:cNvSpPr txBox="1">
            <a:spLocks noChangeArrowheads="1"/>
          </p:cNvSpPr>
          <p:nvPr/>
        </p:nvSpPr>
        <p:spPr bwMode="auto">
          <a:xfrm>
            <a:off x="6175375" y="5681663"/>
            <a:ext cx="1741488" cy="336550"/>
          </a:xfrm>
          <a:prstGeom prst="rect">
            <a:avLst/>
          </a:prstGeom>
          <a:noFill/>
          <a:ln w="9525">
            <a:noFill/>
            <a:miter lim="800000"/>
            <a:headEnd/>
            <a:tailEnd/>
          </a:ln>
          <a:effectLst/>
        </p:spPr>
        <p:txBody>
          <a:bodyPr wrap="none">
            <a:spAutoFit/>
          </a:bodyPr>
          <a:lstStyle/>
          <a:p>
            <a:pPr algn="ctr"/>
            <a:r>
              <a:rPr lang="en-US" sz="1600">
                <a:solidFill>
                  <a:schemeClr val="tx1"/>
                </a:solidFill>
                <a:latin typeface="Times New Roman" pitchFamily="18" charset="0"/>
              </a:rPr>
              <a:t>transform mapping</a:t>
            </a:r>
          </a:p>
        </p:txBody>
      </p:sp>
      <p:pic>
        <p:nvPicPr>
          <p:cNvPr id="11294" name="Picture 30" descr="templ histogram dark"/>
          <p:cNvPicPr>
            <a:picLocks noChangeAspect="1" noChangeArrowheads="1"/>
          </p:cNvPicPr>
          <p:nvPr/>
        </p:nvPicPr>
        <p:blipFill>
          <a:blip r:embed="rId4" cstate="print"/>
          <a:srcRect r="18512"/>
          <a:stretch>
            <a:fillRect/>
          </a:stretch>
        </p:blipFill>
        <p:spPr bwMode="auto">
          <a:xfrm>
            <a:off x="6019800" y="1828800"/>
            <a:ext cx="2028825" cy="1657350"/>
          </a:xfrm>
          <a:prstGeom prst="rect">
            <a:avLst/>
          </a:prstGeom>
          <a:noFill/>
        </p:spPr>
      </p:pic>
      <p:sp>
        <p:nvSpPr>
          <p:cNvPr id="11288" name="Line 24"/>
          <p:cNvSpPr>
            <a:spLocks noChangeShapeType="1"/>
          </p:cNvSpPr>
          <p:nvPr/>
        </p:nvSpPr>
        <p:spPr bwMode="auto">
          <a:xfrm flipV="1">
            <a:off x="6645275" y="4238625"/>
            <a:ext cx="1295400" cy="1295400"/>
          </a:xfrm>
          <a:prstGeom prst="line">
            <a:avLst/>
          </a:prstGeom>
          <a:noFill/>
          <a:ln w="19050">
            <a:solidFill>
              <a:schemeClr val="tx1"/>
            </a:solidFill>
            <a:round/>
            <a:headEnd/>
            <a:tailEnd/>
          </a:ln>
          <a:effectLst/>
        </p:spPr>
        <p:txBody>
          <a:bodyPr wrap="none" anchor="ctr"/>
          <a:lstStyle/>
          <a:p>
            <a:endParaRPr lang="en-US"/>
          </a:p>
        </p:txBody>
      </p:sp>
      <p:sp>
        <p:nvSpPr>
          <p:cNvPr id="11295" name="Text Box 31"/>
          <p:cNvSpPr txBox="1">
            <a:spLocks noChangeArrowheads="1"/>
          </p:cNvSpPr>
          <p:nvPr/>
        </p:nvSpPr>
        <p:spPr bwMode="auto">
          <a:xfrm>
            <a:off x="7908925" y="4038600"/>
            <a:ext cx="396875" cy="506413"/>
          </a:xfrm>
          <a:prstGeom prst="rect">
            <a:avLst/>
          </a:prstGeom>
          <a:noFill/>
          <a:ln w="9525">
            <a:noFill/>
            <a:miter lim="800000"/>
            <a:headEnd/>
            <a:tailEnd/>
          </a:ln>
          <a:effectLst/>
        </p:spPr>
        <p:txBody>
          <a:bodyPr vert="eaVert" wrap="none">
            <a:spAutoFit/>
          </a:bodyPr>
          <a:lstStyle/>
          <a:p>
            <a:r>
              <a:rPr lang="en-US" sz="1400">
                <a:solidFill>
                  <a:schemeClr val="tx1"/>
                </a:solidFill>
                <a:latin typeface="Times New Roman" pitchFamily="18" charset="0"/>
              </a:rPr>
              <a:t>255-</a:t>
            </a:r>
            <a:r>
              <a:rPr lang="en-US" sz="1400" i="1">
                <a:solidFill>
                  <a:schemeClr val="tx1"/>
                </a:solidFill>
                <a:latin typeface="Times New Roman" pitchFamily="18" charset="0"/>
              </a:rPr>
              <a:t>g</a:t>
            </a:r>
            <a:endParaRPr lang="en-US" sz="1400">
              <a:solidFill>
                <a:schemeClr val="tx1"/>
              </a:solidFill>
              <a:latin typeface="Times New Roman" pitchFamily="18" charset="0"/>
            </a:endParaRPr>
          </a:p>
        </p:txBody>
      </p:sp>
      <p:graphicFrame>
        <p:nvGraphicFramePr>
          <p:cNvPr id="11296" name="Object 32"/>
          <p:cNvGraphicFramePr>
            <a:graphicFrameLocks noChangeAspect="1"/>
          </p:cNvGraphicFramePr>
          <p:nvPr/>
        </p:nvGraphicFramePr>
        <p:xfrm>
          <a:off x="803275" y="5638800"/>
          <a:ext cx="4259263" cy="349250"/>
        </p:xfrm>
        <a:graphic>
          <a:graphicData uri="http://schemas.openxmlformats.org/presentationml/2006/ole">
            <mc:AlternateContent xmlns:mc="http://schemas.openxmlformats.org/markup-compatibility/2006">
              <mc:Choice xmlns:v="urn:schemas-microsoft-com:vml" Requires="v">
                <p:oleObj spid="_x0000_s101396" name="Equation" r:id="rId5" imgW="2628900" imgH="215900" progId="Equation.3">
                  <p:embed/>
                </p:oleObj>
              </mc:Choice>
              <mc:Fallback>
                <p:oleObj name="Equation" r:id="rId5" imgW="2628900" imgH="215900" progId="Equation.3">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275" y="5638800"/>
                        <a:ext cx="4259263"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98" name="Object 34"/>
          <p:cNvGraphicFramePr>
            <a:graphicFrameLocks noChangeAspect="1"/>
          </p:cNvGraphicFramePr>
          <p:nvPr/>
        </p:nvGraphicFramePr>
        <p:xfrm>
          <a:off x="822325" y="4800600"/>
          <a:ext cx="4103688" cy="773113"/>
        </p:xfrm>
        <a:graphic>
          <a:graphicData uri="http://schemas.openxmlformats.org/presentationml/2006/ole">
            <mc:AlternateContent xmlns:mc="http://schemas.openxmlformats.org/markup-compatibility/2006">
              <mc:Choice xmlns:v="urn:schemas-microsoft-com:vml" Requires="v">
                <p:oleObj spid="_x0000_s101397" name="Equation" r:id="rId7" imgW="2489200" imgH="469900" progId="Equation.3">
                  <p:embed/>
                </p:oleObj>
              </mc:Choice>
              <mc:Fallback>
                <p:oleObj name="Equation" r:id="rId7" imgW="2489200" imgH="469900" progId="Equation.3">
                  <p:embed/>
                  <p:pic>
                    <p:nvPicPr>
                      <p:cNvPr id="0"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325" y="4800600"/>
                        <a:ext cx="4103688"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28307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22" name="Picture 34" descr="templ150_contrast_high"/>
          <p:cNvPicPr>
            <a:picLocks noChangeAspect="1" noChangeArrowheads="1"/>
          </p:cNvPicPr>
          <p:nvPr/>
        </p:nvPicPr>
        <p:blipFill>
          <a:blip r:embed="rId3" cstate="print"/>
          <a:srcRect/>
          <a:stretch>
            <a:fillRect/>
          </a:stretch>
        </p:blipFill>
        <p:spPr bwMode="auto">
          <a:xfrm>
            <a:off x="685800" y="1676400"/>
            <a:ext cx="4003675" cy="2690813"/>
          </a:xfrm>
          <a:prstGeom prst="rect">
            <a:avLst/>
          </a:prstGeom>
          <a:noFill/>
          <a:ln w="9525">
            <a:solidFill>
              <a:schemeClr val="tx1"/>
            </a:solidFill>
            <a:miter lim="800000"/>
            <a:headEnd/>
            <a:tailEnd/>
          </a:ln>
        </p:spPr>
      </p:pic>
      <p:sp>
        <p:nvSpPr>
          <p:cNvPr id="12291" name="Rectangle 3"/>
          <p:cNvSpPr>
            <a:spLocks noGrp="1" noChangeArrowheads="1"/>
          </p:cNvSpPr>
          <p:nvPr>
            <p:ph type="title"/>
          </p:nvPr>
        </p:nvSpPr>
        <p:spPr>
          <a:xfrm>
            <a:off x="609600" y="958850"/>
            <a:ext cx="8001000" cy="641350"/>
          </a:xfrm>
        </p:spPr>
        <p:txBody>
          <a:bodyPr>
            <a:spAutoFit/>
          </a:bodyPr>
          <a:lstStyle/>
          <a:p>
            <a:r>
              <a:rPr lang="en-US" sz="3600"/>
              <a:t>Point Processes:  Increase Contrast</a:t>
            </a:r>
          </a:p>
        </p:txBody>
      </p:sp>
      <p:sp>
        <p:nvSpPr>
          <p:cNvPr id="12292" name="Rectangle 4"/>
          <p:cNvSpPr>
            <a:spLocks noChangeArrowheads="1"/>
          </p:cNvSpPr>
          <p:nvPr/>
        </p:nvSpPr>
        <p:spPr bwMode="auto">
          <a:xfrm>
            <a:off x="685800" y="4800600"/>
            <a:ext cx="4038600" cy="1295400"/>
          </a:xfrm>
          <a:prstGeom prst="rect">
            <a:avLst/>
          </a:prstGeom>
          <a:solidFill>
            <a:schemeClr val="bg1"/>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graphicFrame>
        <p:nvGraphicFramePr>
          <p:cNvPr id="12293" name="Object 5"/>
          <p:cNvGraphicFramePr>
            <a:graphicFrameLocks noChangeAspect="1"/>
          </p:cNvGraphicFramePr>
          <p:nvPr/>
        </p:nvGraphicFramePr>
        <p:xfrm>
          <a:off x="762000" y="5181600"/>
          <a:ext cx="3125788" cy="841375"/>
        </p:xfrm>
        <a:graphic>
          <a:graphicData uri="http://schemas.openxmlformats.org/presentationml/2006/ole">
            <mc:AlternateContent xmlns:mc="http://schemas.openxmlformats.org/markup-compatibility/2006">
              <mc:Choice xmlns:v="urn:schemas-microsoft-com:vml" Requires="v">
                <p:oleObj spid="_x0000_s102429" name="Equation" r:id="rId4" imgW="4152900" imgH="1117600" progId="Equation.3">
                  <p:embed/>
                </p:oleObj>
              </mc:Choice>
              <mc:Fallback>
                <p:oleObj name="Equation" r:id="rId4" imgW="4152900" imgH="1117600" progId="Equation.3">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181600"/>
                        <a:ext cx="3125788"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14" name="Object 26"/>
          <p:cNvGraphicFramePr>
            <a:graphicFrameLocks noChangeAspect="1"/>
          </p:cNvGraphicFramePr>
          <p:nvPr/>
        </p:nvGraphicFramePr>
        <p:xfrm>
          <a:off x="730250" y="4872038"/>
          <a:ext cx="3949700" cy="246062"/>
        </p:xfrm>
        <a:graphic>
          <a:graphicData uri="http://schemas.openxmlformats.org/presentationml/2006/ole">
            <mc:AlternateContent xmlns:mc="http://schemas.openxmlformats.org/markup-compatibility/2006">
              <mc:Choice xmlns:v="urn:schemas-microsoft-com:vml" Requires="v">
                <p:oleObj spid="_x0000_s102430" name="Equation" r:id="rId6" imgW="5346700" imgH="330200" progId="Equation.3">
                  <p:embed/>
                </p:oleObj>
              </mc:Choice>
              <mc:Fallback>
                <p:oleObj name="Equation" r:id="rId6" imgW="5346700" imgH="330200" progId="Equation.3">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250" y="4872038"/>
                        <a:ext cx="3949700" cy="246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Rectangle 7"/>
          <p:cNvSpPr>
            <a:spLocks noChangeArrowheads="1"/>
          </p:cNvSpPr>
          <p:nvPr/>
        </p:nvSpPr>
        <p:spPr bwMode="auto">
          <a:xfrm>
            <a:off x="5638800" y="1676400"/>
            <a:ext cx="2743200" cy="4419600"/>
          </a:xfrm>
          <a:prstGeom prst="rect">
            <a:avLst/>
          </a:prstGeom>
          <a:solidFill>
            <a:schemeClr val="bg1"/>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grpSp>
        <p:nvGrpSpPr>
          <p:cNvPr id="12296" name="Group 8"/>
          <p:cNvGrpSpPr>
            <a:grpSpLocks/>
          </p:cNvGrpSpPr>
          <p:nvPr/>
        </p:nvGrpSpPr>
        <p:grpSpPr bwMode="auto">
          <a:xfrm>
            <a:off x="5811838" y="3505200"/>
            <a:ext cx="2397125" cy="2284413"/>
            <a:chOff x="3888" y="2065"/>
            <a:chExt cx="1510" cy="1439"/>
          </a:xfrm>
        </p:grpSpPr>
        <p:grpSp>
          <p:nvGrpSpPr>
            <p:cNvPr id="12297" name="Group 9"/>
            <p:cNvGrpSpPr>
              <a:grpSpLocks/>
            </p:cNvGrpSpPr>
            <p:nvPr/>
          </p:nvGrpSpPr>
          <p:grpSpPr bwMode="auto">
            <a:xfrm>
              <a:off x="3888" y="2065"/>
              <a:ext cx="1510" cy="1439"/>
              <a:chOff x="2112" y="1456"/>
              <a:chExt cx="1510" cy="1439"/>
            </a:xfrm>
          </p:grpSpPr>
          <p:sp>
            <p:nvSpPr>
              <p:cNvPr id="12298" name="Rectangle 10"/>
              <p:cNvSpPr>
                <a:spLocks noChangeArrowheads="1"/>
              </p:cNvSpPr>
              <p:nvPr/>
            </p:nvSpPr>
            <p:spPr bwMode="auto">
              <a:xfrm>
                <a:off x="2160" y="1488"/>
                <a:ext cx="1440" cy="1392"/>
              </a:xfrm>
              <a:prstGeom prst="rect">
                <a:avLst/>
              </a:prstGeom>
              <a:solidFill>
                <a:schemeClr val="bg1"/>
              </a:solidFill>
              <a:ln w="9525">
                <a:noFill/>
                <a:miter lim="800000"/>
                <a:headEnd/>
                <a:tailEnd/>
              </a:ln>
              <a:effectLst/>
            </p:spPr>
            <p:txBody>
              <a:bodyPr wrap="none" anchor="ctr"/>
              <a:lstStyle/>
              <a:p>
                <a:endParaRPr lang="en-US"/>
              </a:p>
            </p:txBody>
          </p:sp>
          <p:sp>
            <p:nvSpPr>
              <p:cNvPr id="12299" name="Text Box 11"/>
              <p:cNvSpPr txBox="1">
                <a:spLocks noChangeArrowheads="1"/>
              </p:cNvSpPr>
              <p:nvPr/>
            </p:nvSpPr>
            <p:spPr bwMode="auto">
              <a:xfrm>
                <a:off x="2208" y="2722"/>
                <a:ext cx="192" cy="173"/>
              </a:xfrm>
              <a:prstGeom prst="rect">
                <a:avLst/>
              </a:prstGeom>
              <a:noFill/>
              <a:ln w="9525">
                <a:noFill/>
                <a:miter lim="800000"/>
                <a:headEnd/>
                <a:tailEnd/>
              </a:ln>
              <a:effectLst/>
            </p:spPr>
            <p:txBody>
              <a:bodyPr>
                <a:spAutoFit/>
              </a:bodyPr>
              <a:lstStyle/>
              <a:p>
                <a:r>
                  <a:rPr lang="en-US" sz="1200">
                    <a:solidFill>
                      <a:schemeClr val="tx1"/>
                    </a:solidFill>
                    <a:latin typeface="Times New Roman" pitchFamily="18" charset="0"/>
                  </a:rPr>
                  <a:t> 0</a:t>
                </a:r>
              </a:p>
            </p:txBody>
          </p:sp>
          <p:sp>
            <p:nvSpPr>
              <p:cNvPr id="12300" name="Text Box 12"/>
              <p:cNvSpPr txBox="1">
                <a:spLocks noChangeArrowheads="1"/>
              </p:cNvSpPr>
              <p:nvPr/>
            </p:nvSpPr>
            <p:spPr bwMode="auto">
              <a:xfrm>
                <a:off x="2759" y="2722"/>
                <a:ext cx="288" cy="173"/>
              </a:xfrm>
              <a:prstGeom prst="rect">
                <a:avLst/>
              </a:prstGeom>
              <a:noFill/>
              <a:ln w="9525">
                <a:noFill/>
                <a:miter lim="800000"/>
                <a:headEnd/>
                <a:tailEnd/>
              </a:ln>
              <a:effectLst/>
            </p:spPr>
            <p:txBody>
              <a:bodyPr>
                <a:spAutoFit/>
              </a:bodyPr>
              <a:lstStyle/>
              <a:p>
                <a:r>
                  <a:rPr lang="en-US" sz="1200">
                    <a:solidFill>
                      <a:schemeClr val="tx1"/>
                    </a:solidFill>
                    <a:latin typeface="Times New Roman" pitchFamily="18" charset="0"/>
                  </a:rPr>
                  <a:t>127</a:t>
                </a:r>
              </a:p>
            </p:txBody>
          </p:sp>
          <p:sp>
            <p:nvSpPr>
              <p:cNvPr id="12301" name="Text Box 13"/>
              <p:cNvSpPr txBox="1">
                <a:spLocks noChangeArrowheads="1"/>
              </p:cNvSpPr>
              <p:nvPr/>
            </p:nvSpPr>
            <p:spPr bwMode="auto">
              <a:xfrm>
                <a:off x="3334" y="2722"/>
                <a:ext cx="288" cy="173"/>
              </a:xfrm>
              <a:prstGeom prst="rect">
                <a:avLst/>
              </a:prstGeom>
              <a:noFill/>
              <a:ln w="9525">
                <a:noFill/>
                <a:miter lim="800000"/>
                <a:headEnd/>
                <a:tailEnd/>
              </a:ln>
              <a:effectLst/>
            </p:spPr>
            <p:txBody>
              <a:bodyPr>
                <a:spAutoFit/>
              </a:bodyPr>
              <a:lstStyle/>
              <a:p>
                <a:r>
                  <a:rPr lang="en-US" sz="1200">
                    <a:solidFill>
                      <a:schemeClr val="tx1"/>
                    </a:solidFill>
                    <a:latin typeface="Times New Roman" pitchFamily="18" charset="0"/>
                  </a:rPr>
                  <a:t>255</a:t>
                </a:r>
              </a:p>
            </p:txBody>
          </p:sp>
          <p:sp>
            <p:nvSpPr>
              <p:cNvPr id="12302" name="Text Box 14"/>
              <p:cNvSpPr txBox="1">
                <a:spLocks noChangeArrowheads="1"/>
              </p:cNvSpPr>
              <p:nvPr/>
            </p:nvSpPr>
            <p:spPr bwMode="auto">
              <a:xfrm rot="-10800000">
                <a:off x="2112" y="2579"/>
                <a:ext cx="231" cy="240"/>
              </a:xfrm>
              <a:prstGeom prst="rect">
                <a:avLst/>
              </a:prstGeom>
              <a:noFill/>
              <a:ln w="9525">
                <a:noFill/>
                <a:miter lim="800000"/>
                <a:headEnd/>
                <a:tailEnd/>
              </a:ln>
              <a:effectLst/>
            </p:spPr>
            <p:txBody>
              <a:bodyPr vert="eaVert">
                <a:spAutoFit/>
              </a:bodyPr>
              <a:lstStyle/>
              <a:p>
                <a:r>
                  <a:rPr lang="en-US" sz="1200">
                    <a:solidFill>
                      <a:schemeClr val="tx1"/>
                    </a:solidFill>
                    <a:latin typeface="Times New Roman" pitchFamily="18" charset="0"/>
                  </a:rPr>
                  <a:t> 0</a:t>
                </a:r>
              </a:p>
            </p:txBody>
          </p:sp>
          <p:sp>
            <p:nvSpPr>
              <p:cNvPr id="12303" name="Text Box 15"/>
              <p:cNvSpPr txBox="1">
                <a:spLocks noChangeArrowheads="1"/>
              </p:cNvSpPr>
              <p:nvPr/>
            </p:nvSpPr>
            <p:spPr bwMode="auto">
              <a:xfrm rot="-10800000">
                <a:off x="2112" y="2032"/>
                <a:ext cx="231" cy="240"/>
              </a:xfrm>
              <a:prstGeom prst="rect">
                <a:avLst/>
              </a:prstGeom>
              <a:noFill/>
              <a:ln w="9525">
                <a:noFill/>
                <a:miter lim="800000"/>
                <a:headEnd/>
                <a:tailEnd/>
              </a:ln>
              <a:effectLst/>
            </p:spPr>
            <p:txBody>
              <a:bodyPr vert="eaVert">
                <a:spAutoFit/>
              </a:bodyPr>
              <a:lstStyle/>
              <a:p>
                <a:r>
                  <a:rPr lang="en-US" sz="1200">
                    <a:solidFill>
                      <a:schemeClr val="tx1"/>
                    </a:solidFill>
                    <a:latin typeface="Times New Roman" pitchFamily="18" charset="0"/>
                  </a:rPr>
                  <a:t>127</a:t>
                </a:r>
              </a:p>
            </p:txBody>
          </p:sp>
          <p:sp>
            <p:nvSpPr>
              <p:cNvPr id="12304" name="Text Box 16"/>
              <p:cNvSpPr txBox="1">
                <a:spLocks noChangeArrowheads="1"/>
              </p:cNvSpPr>
              <p:nvPr/>
            </p:nvSpPr>
            <p:spPr bwMode="auto">
              <a:xfrm rot="10800000">
                <a:off x="2112" y="1456"/>
                <a:ext cx="231" cy="240"/>
              </a:xfrm>
              <a:prstGeom prst="rect">
                <a:avLst/>
              </a:prstGeom>
              <a:noFill/>
              <a:ln w="9525">
                <a:noFill/>
                <a:miter lim="800000"/>
                <a:headEnd/>
                <a:tailEnd/>
              </a:ln>
              <a:effectLst/>
            </p:spPr>
            <p:txBody>
              <a:bodyPr vert="eaVert">
                <a:spAutoFit/>
              </a:bodyPr>
              <a:lstStyle/>
              <a:p>
                <a:r>
                  <a:rPr lang="en-US" sz="1200">
                    <a:solidFill>
                      <a:schemeClr val="tx1"/>
                    </a:solidFill>
                    <a:latin typeface="Times New Roman" pitchFamily="18" charset="0"/>
                  </a:rPr>
                  <a:t>255</a:t>
                </a:r>
              </a:p>
            </p:txBody>
          </p:sp>
          <p:sp>
            <p:nvSpPr>
              <p:cNvPr id="12305" name="Rectangle 17"/>
              <p:cNvSpPr>
                <a:spLocks noChangeArrowheads="1"/>
              </p:cNvSpPr>
              <p:nvPr/>
            </p:nvSpPr>
            <p:spPr bwMode="auto">
              <a:xfrm>
                <a:off x="2304" y="1584"/>
                <a:ext cx="1152" cy="1152"/>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sp>
          <p:nvSpPr>
            <p:cNvPr id="12306" name="Line 18"/>
            <p:cNvSpPr>
              <a:spLocks noChangeShapeType="1"/>
            </p:cNvSpPr>
            <p:nvPr/>
          </p:nvSpPr>
          <p:spPr bwMode="auto">
            <a:xfrm flipV="1">
              <a:off x="4080" y="2192"/>
              <a:ext cx="1152" cy="1152"/>
            </a:xfrm>
            <a:prstGeom prst="line">
              <a:avLst/>
            </a:prstGeom>
            <a:noFill/>
            <a:ln w="6350">
              <a:solidFill>
                <a:srgbClr val="FF3300"/>
              </a:solidFill>
              <a:prstDash val="dash"/>
              <a:round/>
              <a:headEnd/>
              <a:tailEnd/>
            </a:ln>
            <a:effectLst/>
          </p:spPr>
          <p:txBody>
            <a:bodyPr wrap="none" anchor="ctr"/>
            <a:lstStyle/>
            <a:p>
              <a:endParaRPr lang="en-US"/>
            </a:p>
          </p:txBody>
        </p:sp>
      </p:grpSp>
      <p:sp>
        <p:nvSpPr>
          <p:cNvPr id="12307" name="Line 19"/>
          <p:cNvSpPr>
            <a:spLocks noChangeShapeType="1"/>
          </p:cNvSpPr>
          <p:nvPr/>
        </p:nvSpPr>
        <p:spPr bwMode="auto">
          <a:xfrm>
            <a:off x="6119813" y="5534025"/>
            <a:ext cx="446087" cy="0"/>
          </a:xfrm>
          <a:prstGeom prst="line">
            <a:avLst/>
          </a:prstGeom>
          <a:noFill/>
          <a:ln w="19050">
            <a:solidFill>
              <a:schemeClr val="tx1"/>
            </a:solidFill>
            <a:round/>
            <a:headEnd/>
            <a:tailEnd/>
          </a:ln>
          <a:effectLst/>
        </p:spPr>
        <p:txBody>
          <a:bodyPr wrap="none" anchor="ctr"/>
          <a:lstStyle/>
          <a:p>
            <a:endParaRPr lang="en-US"/>
          </a:p>
        </p:txBody>
      </p:sp>
      <p:sp>
        <p:nvSpPr>
          <p:cNvPr id="12308" name="Text Box 20"/>
          <p:cNvSpPr txBox="1">
            <a:spLocks noChangeArrowheads="1"/>
          </p:cNvSpPr>
          <p:nvPr/>
        </p:nvSpPr>
        <p:spPr bwMode="auto">
          <a:xfrm>
            <a:off x="6175375" y="5681663"/>
            <a:ext cx="1741488" cy="336550"/>
          </a:xfrm>
          <a:prstGeom prst="rect">
            <a:avLst/>
          </a:prstGeom>
          <a:noFill/>
          <a:ln w="9525">
            <a:noFill/>
            <a:miter lim="800000"/>
            <a:headEnd/>
            <a:tailEnd/>
          </a:ln>
          <a:effectLst/>
        </p:spPr>
        <p:txBody>
          <a:bodyPr wrap="none">
            <a:spAutoFit/>
          </a:bodyPr>
          <a:lstStyle/>
          <a:p>
            <a:pPr algn="ctr"/>
            <a:r>
              <a:rPr lang="en-US" sz="1600">
                <a:solidFill>
                  <a:schemeClr val="tx1"/>
                </a:solidFill>
                <a:latin typeface="Times New Roman" pitchFamily="18" charset="0"/>
              </a:rPr>
              <a:t>transform mapping</a:t>
            </a:r>
          </a:p>
        </p:txBody>
      </p:sp>
      <p:pic>
        <p:nvPicPr>
          <p:cNvPr id="12312" name="Picture 24" descr="templ histogram contrast high"/>
          <p:cNvPicPr>
            <a:picLocks noChangeAspect="1" noChangeArrowheads="1"/>
          </p:cNvPicPr>
          <p:nvPr/>
        </p:nvPicPr>
        <p:blipFill>
          <a:blip r:embed="rId8" cstate="print"/>
          <a:srcRect r="18512"/>
          <a:stretch>
            <a:fillRect/>
          </a:stretch>
        </p:blipFill>
        <p:spPr bwMode="auto">
          <a:xfrm>
            <a:off x="6019800" y="1828800"/>
            <a:ext cx="2028825" cy="1657350"/>
          </a:xfrm>
          <a:prstGeom prst="rect">
            <a:avLst/>
          </a:prstGeom>
          <a:noFill/>
        </p:spPr>
      </p:pic>
      <p:sp>
        <p:nvSpPr>
          <p:cNvPr id="12315" name="Line 27"/>
          <p:cNvSpPr>
            <a:spLocks noChangeShapeType="1"/>
          </p:cNvSpPr>
          <p:nvPr/>
        </p:nvSpPr>
        <p:spPr bwMode="auto">
          <a:xfrm>
            <a:off x="6130925" y="4648200"/>
            <a:ext cx="1793875" cy="0"/>
          </a:xfrm>
          <a:prstGeom prst="line">
            <a:avLst/>
          </a:prstGeom>
          <a:noFill/>
          <a:ln w="9525">
            <a:solidFill>
              <a:schemeClr val="accent1"/>
            </a:solidFill>
            <a:round/>
            <a:headEnd/>
            <a:tailEnd/>
          </a:ln>
          <a:effectLst/>
        </p:spPr>
        <p:txBody>
          <a:bodyPr wrap="none" anchor="ctr"/>
          <a:lstStyle/>
          <a:p>
            <a:endParaRPr lang="en-US"/>
          </a:p>
        </p:txBody>
      </p:sp>
      <p:sp>
        <p:nvSpPr>
          <p:cNvPr id="12316" name="Line 28"/>
          <p:cNvSpPr>
            <a:spLocks noChangeShapeType="1"/>
          </p:cNvSpPr>
          <p:nvPr/>
        </p:nvSpPr>
        <p:spPr bwMode="auto">
          <a:xfrm flipV="1">
            <a:off x="7010400" y="3714750"/>
            <a:ext cx="0" cy="1798638"/>
          </a:xfrm>
          <a:prstGeom prst="line">
            <a:avLst/>
          </a:prstGeom>
          <a:noFill/>
          <a:ln w="9525">
            <a:solidFill>
              <a:schemeClr val="accent1"/>
            </a:solidFill>
            <a:round/>
            <a:headEnd/>
            <a:tailEnd/>
          </a:ln>
          <a:effectLst/>
        </p:spPr>
        <p:txBody>
          <a:bodyPr wrap="none" anchor="ctr"/>
          <a:lstStyle/>
          <a:p>
            <a:endParaRPr lang="en-US"/>
          </a:p>
        </p:txBody>
      </p:sp>
      <p:sp>
        <p:nvSpPr>
          <p:cNvPr id="12317" name="Line 29"/>
          <p:cNvSpPr>
            <a:spLocks noChangeShapeType="1"/>
          </p:cNvSpPr>
          <p:nvPr/>
        </p:nvSpPr>
        <p:spPr bwMode="auto">
          <a:xfrm>
            <a:off x="7488238" y="3708400"/>
            <a:ext cx="454025" cy="0"/>
          </a:xfrm>
          <a:prstGeom prst="line">
            <a:avLst/>
          </a:prstGeom>
          <a:noFill/>
          <a:ln w="19050">
            <a:solidFill>
              <a:schemeClr val="tx1"/>
            </a:solidFill>
            <a:round/>
            <a:headEnd/>
            <a:tailEnd/>
          </a:ln>
          <a:effectLst/>
        </p:spPr>
        <p:txBody>
          <a:bodyPr wrap="none" anchor="ctr"/>
          <a:lstStyle/>
          <a:p>
            <a:endParaRPr lang="en-US"/>
          </a:p>
        </p:txBody>
      </p:sp>
      <p:sp>
        <p:nvSpPr>
          <p:cNvPr id="12310" name="Line 22"/>
          <p:cNvSpPr>
            <a:spLocks noChangeShapeType="1"/>
          </p:cNvSpPr>
          <p:nvPr/>
        </p:nvSpPr>
        <p:spPr bwMode="auto">
          <a:xfrm flipV="1">
            <a:off x="6562725" y="3706813"/>
            <a:ext cx="920750" cy="1831975"/>
          </a:xfrm>
          <a:prstGeom prst="line">
            <a:avLst/>
          </a:prstGeom>
          <a:noFill/>
          <a:ln w="19050">
            <a:solidFill>
              <a:schemeClr val="tx1"/>
            </a:solidFill>
            <a:round/>
            <a:headEnd/>
            <a:tailEnd/>
          </a:ln>
          <a:effectLst/>
        </p:spPr>
        <p:txBody>
          <a:bodyPr wrap="none" anchor="ctr"/>
          <a:lstStyle/>
          <a:p>
            <a:endParaRPr lang="en-US"/>
          </a:p>
        </p:txBody>
      </p:sp>
      <p:graphicFrame>
        <p:nvGraphicFramePr>
          <p:cNvPr id="12321" name="Object 33"/>
          <p:cNvGraphicFramePr>
            <a:graphicFrameLocks noChangeAspect="1"/>
          </p:cNvGraphicFramePr>
          <p:nvPr/>
        </p:nvGraphicFramePr>
        <p:xfrm>
          <a:off x="3789363" y="5759450"/>
          <a:ext cx="858837" cy="236538"/>
        </p:xfrm>
        <a:graphic>
          <a:graphicData uri="http://schemas.openxmlformats.org/presentationml/2006/ole">
            <mc:AlternateContent xmlns:mc="http://schemas.openxmlformats.org/markup-compatibility/2006">
              <mc:Choice xmlns:v="urn:schemas-microsoft-com:vml" Requires="v">
                <p:oleObj spid="_x0000_s102431" name="Equation" r:id="rId9" imgW="1142504" imgH="317362" progId="Equation.3">
                  <p:embed/>
                </p:oleObj>
              </mc:Choice>
              <mc:Fallback>
                <p:oleObj name="Equation" r:id="rId9" imgW="1142504" imgH="317362" progId="Equation.3">
                  <p:embed/>
                  <p:pic>
                    <p:nvPicPr>
                      <p:cNvPr id="0"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9363" y="5759450"/>
                        <a:ext cx="858837" cy="236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18632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45425" y="0"/>
            <a:ext cx="9144000" cy="762000"/>
          </a:xfrm>
        </p:spPr>
        <p:txBody>
          <a:bodyPr>
            <a:normAutofit/>
          </a:bodyPr>
          <a:lstStyle/>
          <a:p>
            <a:r>
              <a:rPr lang="en-US" sz="3600" b="1" dirty="0" err="1" smtClean="0"/>
              <a:t>Operasi</a:t>
            </a:r>
            <a:r>
              <a:rPr lang="en-US" sz="3600" b="1" dirty="0" smtClean="0"/>
              <a:t> </a:t>
            </a:r>
            <a:r>
              <a:rPr lang="en-US" sz="3600" b="1" dirty="0" err="1" smtClean="0"/>
              <a:t>Piksel</a:t>
            </a:r>
            <a:r>
              <a:rPr lang="en-US" sz="3600" b="1" dirty="0" smtClean="0"/>
              <a:t>/ </a:t>
            </a:r>
            <a:r>
              <a:rPr lang="en-US" sz="3600" b="1" dirty="0" err="1" smtClean="0"/>
              <a:t>Transformasi</a:t>
            </a:r>
            <a:r>
              <a:rPr lang="en-US" sz="3600" b="1" dirty="0" smtClean="0"/>
              <a:t> </a:t>
            </a:r>
            <a:r>
              <a:rPr lang="en-US" sz="3600" b="1" dirty="0" err="1" smtClean="0"/>
              <a:t>Intensitas</a:t>
            </a:r>
            <a:endParaRPr lang="en-US" sz="3600" b="1" dirty="0"/>
          </a:p>
        </p:txBody>
      </p:sp>
      <p:sp>
        <p:nvSpPr>
          <p:cNvPr id="76803" name="Rectangle 3"/>
          <p:cNvSpPr>
            <a:spLocks noGrp="1" noChangeArrowheads="1"/>
          </p:cNvSpPr>
          <p:nvPr>
            <p:ph type="body" idx="1"/>
          </p:nvPr>
        </p:nvSpPr>
        <p:spPr>
          <a:xfrm>
            <a:off x="0" y="990600"/>
            <a:ext cx="8534400" cy="5562600"/>
          </a:xfrm>
        </p:spPr>
        <p:txBody>
          <a:bodyPr>
            <a:normAutofit/>
          </a:bodyPr>
          <a:lstStyle/>
          <a:p>
            <a:r>
              <a:rPr lang="en-US" sz="2400" dirty="0" err="1" smtClean="0"/>
              <a:t>Ide</a:t>
            </a:r>
            <a:r>
              <a:rPr lang="en-US" sz="2400" dirty="0" smtClean="0"/>
              <a:t> </a:t>
            </a:r>
            <a:r>
              <a:rPr lang="en-US" sz="2400" dirty="0" err="1" smtClean="0"/>
              <a:t>dasar</a:t>
            </a:r>
            <a:r>
              <a:rPr lang="en-US" sz="2400" dirty="0" smtClean="0"/>
              <a:t> :</a:t>
            </a:r>
            <a:endParaRPr lang="en-US" sz="2400" dirty="0"/>
          </a:p>
          <a:p>
            <a:pPr lvl="1"/>
            <a:r>
              <a:rPr lang="en-US" sz="2000" dirty="0" err="1" smtClean="0"/>
              <a:t>Operasi</a:t>
            </a:r>
            <a:r>
              <a:rPr lang="en-US" sz="2000" dirty="0" smtClean="0"/>
              <a:t> “Zero </a:t>
            </a:r>
            <a:r>
              <a:rPr lang="en-US" sz="2000" dirty="0"/>
              <a:t>memory</a:t>
            </a:r>
            <a:r>
              <a:rPr lang="en-US" sz="2000" dirty="0" smtClean="0"/>
              <a:t>”</a:t>
            </a:r>
            <a:endParaRPr lang="en-US" sz="2000" dirty="0"/>
          </a:p>
          <a:p>
            <a:pPr lvl="2"/>
            <a:r>
              <a:rPr lang="en-US" sz="1800" dirty="0" err="1" smtClean="0"/>
              <a:t>Setiap</a:t>
            </a:r>
            <a:r>
              <a:rPr lang="en-US" sz="1800" dirty="0" smtClean="0"/>
              <a:t> output </a:t>
            </a:r>
            <a:r>
              <a:rPr lang="en-US" sz="1800" dirty="0" err="1" smtClean="0"/>
              <a:t>bergantung</a:t>
            </a:r>
            <a:r>
              <a:rPr lang="en-US" sz="1800" dirty="0" smtClean="0"/>
              <a:t> </a:t>
            </a:r>
            <a:r>
              <a:rPr lang="en-US" sz="1800" dirty="0" err="1" smtClean="0"/>
              <a:t>pada</a:t>
            </a:r>
            <a:r>
              <a:rPr lang="en-US" sz="1800" dirty="0" smtClean="0"/>
              <a:t> </a:t>
            </a:r>
          </a:p>
          <a:p>
            <a:pPr lvl="2">
              <a:buNone/>
            </a:pPr>
            <a:r>
              <a:rPr lang="en-US" sz="1800" dirty="0" smtClean="0"/>
              <a:t>    </a:t>
            </a:r>
            <a:r>
              <a:rPr lang="en-US" sz="1800" dirty="0" err="1" smtClean="0"/>
              <a:t>intensitas</a:t>
            </a:r>
            <a:r>
              <a:rPr lang="en-US" sz="1800" dirty="0" smtClean="0"/>
              <a:t> input </a:t>
            </a:r>
            <a:r>
              <a:rPr lang="en-US" sz="1800" dirty="0" err="1" smtClean="0"/>
              <a:t>pada</a:t>
            </a:r>
            <a:r>
              <a:rPr lang="en-US" sz="1800" dirty="0" smtClean="0"/>
              <a:t> </a:t>
            </a:r>
            <a:r>
              <a:rPr lang="en-US" sz="1800" dirty="0" err="1" smtClean="0"/>
              <a:t>piksel</a:t>
            </a:r>
            <a:r>
              <a:rPr lang="en-US" sz="1800" dirty="0" smtClean="0"/>
              <a:t> </a:t>
            </a:r>
            <a:r>
              <a:rPr lang="en-US" sz="1800" dirty="0" err="1" smtClean="0"/>
              <a:t>yg</a:t>
            </a:r>
            <a:r>
              <a:rPr lang="en-US" sz="1800" dirty="0" smtClean="0"/>
              <a:t> </a:t>
            </a:r>
            <a:r>
              <a:rPr lang="en-US" sz="1800" dirty="0" err="1" smtClean="0"/>
              <a:t>ada</a:t>
            </a:r>
            <a:endParaRPr lang="en-US" sz="1800" dirty="0"/>
          </a:p>
          <a:p>
            <a:pPr lvl="1"/>
            <a:r>
              <a:rPr lang="en-US" sz="2000" dirty="0" err="1" smtClean="0"/>
              <a:t>Memetakan</a:t>
            </a:r>
            <a:r>
              <a:rPr lang="en-US" sz="2000" dirty="0" smtClean="0"/>
              <a:t> </a:t>
            </a:r>
            <a:r>
              <a:rPr lang="en-US" sz="2000" dirty="0" err="1" smtClean="0"/>
              <a:t>warna</a:t>
            </a:r>
            <a:r>
              <a:rPr lang="en-US" sz="2000" dirty="0" smtClean="0"/>
              <a:t> level gray </a:t>
            </a:r>
            <a:r>
              <a:rPr lang="en-US" sz="2000" dirty="0" err="1" smtClean="0"/>
              <a:t>atau</a:t>
            </a:r>
            <a:r>
              <a:rPr lang="en-US" sz="2000" dirty="0" smtClean="0"/>
              <a:t> </a:t>
            </a:r>
          </a:p>
          <a:p>
            <a:pPr lvl="1">
              <a:buNone/>
            </a:pPr>
            <a:r>
              <a:rPr lang="en-US" sz="2000" dirty="0" smtClean="0"/>
              <a:t>      </a:t>
            </a:r>
            <a:r>
              <a:rPr lang="en-US" sz="2000" dirty="0" err="1" smtClean="0"/>
              <a:t>warna</a:t>
            </a:r>
            <a:r>
              <a:rPr lang="en-US" sz="2000" dirty="0" smtClean="0"/>
              <a:t> </a:t>
            </a:r>
            <a:r>
              <a:rPr lang="en-US" sz="2000" dirty="0"/>
              <a:t>level </a:t>
            </a:r>
            <a:r>
              <a:rPr lang="en-US" sz="2000" i="1" dirty="0"/>
              <a:t>u</a:t>
            </a:r>
            <a:r>
              <a:rPr lang="en-US" sz="2000" dirty="0"/>
              <a:t> </a:t>
            </a:r>
            <a:r>
              <a:rPr lang="en-US" sz="2000" dirty="0" err="1" smtClean="0"/>
              <a:t>ke</a:t>
            </a:r>
            <a:r>
              <a:rPr lang="en-US" sz="2000" dirty="0" smtClean="0"/>
              <a:t> level </a:t>
            </a:r>
            <a:r>
              <a:rPr lang="en-US" sz="2000" dirty="0" err="1" smtClean="0"/>
              <a:t>baru</a:t>
            </a:r>
            <a:r>
              <a:rPr lang="en-US" sz="2000" dirty="0" smtClean="0"/>
              <a:t> </a:t>
            </a:r>
            <a:r>
              <a:rPr lang="en-US" sz="2000" i="1" dirty="0" smtClean="0"/>
              <a:t>v</a:t>
            </a:r>
            <a:r>
              <a:rPr lang="en-US" sz="2000" dirty="0"/>
              <a:t>, </a:t>
            </a:r>
            <a:endParaRPr lang="en-US" sz="2000" dirty="0" smtClean="0"/>
          </a:p>
          <a:p>
            <a:pPr lvl="1">
              <a:buNone/>
            </a:pPr>
            <a:r>
              <a:rPr lang="en-US" sz="2000" dirty="0" smtClean="0"/>
              <a:t>      </a:t>
            </a:r>
            <a:r>
              <a:rPr lang="en-US" sz="2000" dirty="0" err="1" smtClean="0"/>
              <a:t>misal</a:t>
            </a:r>
            <a:r>
              <a:rPr lang="en-US" sz="2000" dirty="0" smtClean="0"/>
              <a:t>:</a:t>
            </a:r>
            <a:r>
              <a:rPr lang="en-US" sz="2000" i="1" dirty="0" smtClean="0"/>
              <a:t> </a:t>
            </a:r>
            <a:r>
              <a:rPr lang="en-US" sz="2000" dirty="0" smtClean="0"/>
              <a:t> </a:t>
            </a:r>
            <a:r>
              <a:rPr lang="en-US" sz="2000" i="1" dirty="0"/>
              <a:t>v = f ( u )</a:t>
            </a:r>
          </a:p>
          <a:p>
            <a:pPr lvl="1"/>
            <a:r>
              <a:rPr lang="en-US" sz="2000" dirty="0" err="1" smtClean="0"/>
              <a:t>Tidak</a:t>
            </a:r>
            <a:r>
              <a:rPr lang="en-US" sz="2000" dirty="0" smtClean="0"/>
              <a:t> </a:t>
            </a:r>
            <a:r>
              <a:rPr lang="en-US" sz="2000" dirty="0" err="1" smtClean="0"/>
              <a:t>memberikan</a:t>
            </a:r>
            <a:r>
              <a:rPr lang="en-US" sz="2000" dirty="0" smtClean="0"/>
              <a:t> </a:t>
            </a:r>
            <a:r>
              <a:rPr lang="en-US" sz="2000" dirty="0" err="1" smtClean="0"/>
              <a:t>informasi</a:t>
            </a:r>
            <a:r>
              <a:rPr lang="en-US" sz="2000" dirty="0" smtClean="0"/>
              <a:t> </a:t>
            </a:r>
            <a:r>
              <a:rPr lang="en-US" sz="2000" dirty="0" err="1" smtClean="0"/>
              <a:t>baru</a:t>
            </a:r>
            <a:endParaRPr lang="en-US" sz="2000" dirty="0"/>
          </a:p>
          <a:p>
            <a:pPr lvl="1"/>
            <a:r>
              <a:rPr lang="en-US" sz="2000" dirty="0" err="1" smtClean="0"/>
              <a:t>Tapi</a:t>
            </a:r>
            <a:r>
              <a:rPr lang="en-US" sz="2000" dirty="0" smtClean="0"/>
              <a:t> </a:t>
            </a:r>
            <a:r>
              <a:rPr lang="en-US" sz="2000" dirty="0" err="1" smtClean="0"/>
              <a:t>dapat</a:t>
            </a:r>
            <a:r>
              <a:rPr lang="en-US" sz="2000" dirty="0" smtClean="0"/>
              <a:t> </a:t>
            </a:r>
            <a:r>
              <a:rPr lang="en-US" sz="2000" dirty="0" err="1" smtClean="0"/>
              <a:t>meningkatkan</a:t>
            </a:r>
            <a:r>
              <a:rPr lang="en-US" sz="2000" dirty="0" smtClean="0"/>
              <a:t> </a:t>
            </a:r>
            <a:r>
              <a:rPr lang="en-US" sz="2000" dirty="0" err="1" smtClean="0"/>
              <a:t>penampilan</a:t>
            </a:r>
            <a:r>
              <a:rPr lang="en-US" sz="2000" dirty="0" smtClean="0"/>
              <a:t> visual </a:t>
            </a:r>
            <a:r>
              <a:rPr lang="en-US" sz="2000" dirty="0" err="1" smtClean="0"/>
              <a:t>atau</a:t>
            </a:r>
            <a:r>
              <a:rPr lang="en-US" sz="2000" dirty="0" smtClean="0"/>
              <a:t> </a:t>
            </a:r>
            <a:r>
              <a:rPr lang="en-US" sz="2000" dirty="0" err="1" smtClean="0"/>
              <a:t>membuat</a:t>
            </a:r>
            <a:r>
              <a:rPr lang="en-US" sz="2000" dirty="0" smtClean="0"/>
              <a:t> </a:t>
            </a:r>
            <a:r>
              <a:rPr lang="en-US" sz="2000" dirty="0" err="1" smtClean="0"/>
              <a:t>fitur</a:t>
            </a:r>
            <a:r>
              <a:rPr lang="en-US" sz="2000" dirty="0" smtClean="0"/>
              <a:t> </a:t>
            </a:r>
            <a:r>
              <a:rPr lang="en-US" sz="2000" dirty="0" err="1" smtClean="0"/>
              <a:t>mudah</a:t>
            </a:r>
            <a:r>
              <a:rPr lang="en-US" sz="2000" dirty="0" smtClean="0"/>
              <a:t> </a:t>
            </a:r>
            <a:r>
              <a:rPr lang="en-US" sz="2000" dirty="0" err="1" smtClean="0"/>
              <a:t>untuk</a:t>
            </a:r>
            <a:r>
              <a:rPr lang="en-US" sz="2000" dirty="0" smtClean="0"/>
              <a:t> </a:t>
            </a:r>
            <a:r>
              <a:rPr lang="en-US" sz="2000" dirty="0" err="1" smtClean="0"/>
              <a:t>dideteksi</a:t>
            </a:r>
            <a:endParaRPr lang="en-US" sz="2000" dirty="0"/>
          </a:p>
          <a:p>
            <a:pPr lvl="2"/>
            <a:endParaRPr lang="en-US" sz="1800" dirty="0"/>
          </a:p>
          <a:p>
            <a:r>
              <a:rPr lang="en-US" sz="2400" dirty="0" smtClean="0"/>
              <a:t>Contoh-1</a:t>
            </a:r>
            <a:r>
              <a:rPr lang="en-US" sz="2400" dirty="0"/>
              <a:t>: </a:t>
            </a:r>
            <a:r>
              <a:rPr lang="en-US" sz="2400" dirty="0" err="1" smtClean="0"/>
              <a:t>Transformasi</a:t>
            </a:r>
            <a:r>
              <a:rPr lang="en-US" sz="2400" dirty="0" smtClean="0"/>
              <a:t> </a:t>
            </a:r>
            <a:r>
              <a:rPr lang="en-US" sz="2400" dirty="0" err="1" smtClean="0"/>
              <a:t>Warna</a:t>
            </a:r>
            <a:r>
              <a:rPr lang="en-US" sz="2400" dirty="0" smtClean="0"/>
              <a:t> </a:t>
            </a:r>
            <a:r>
              <a:rPr lang="en-US" sz="2400" dirty="0" err="1" smtClean="0"/>
              <a:t>Koordinat</a:t>
            </a:r>
            <a:endParaRPr lang="en-US" sz="2400" dirty="0"/>
          </a:p>
          <a:p>
            <a:pPr lvl="1"/>
            <a:r>
              <a:rPr lang="en-US" sz="2000" dirty="0"/>
              <a:t> RGB </a:t>
            </a:r>
            <a:r>
              <a:rPr lang="en-US" sz="2000" dirty="0" err="1" smtClean="0"/>
              <a:t>setiap</a:t>
            </a:r>
            <a:r>
              <a:rPr lang="en-US" sz="2000" dirty="0" smtClean="0"/>
              <a:t> </a:t>
            </a:r>
            <a:r>
              <a:rPr lang="en-US" sz="2000" dirty="0" err="1" smtClean="0"/>
              <a:t>piksel</a:t>
            </a:r>
            <a:r>
              <a:rPr lang="en-US" sz="2000" dirty="0" smtClean="0">
                <a:sym typeface="Wingdings" pitchFamily="2" charset="2"/>
              </a:rPr>
              <a:t></a:t>
            </a:r>
            <a:r>
              <a:rPr lang="en-US" sz="2000" dirty="0" smtClean="0"/>
              <a:t> </a:t>
            </a:r>
            <a:r>
              <a:rPr lang="en-US" sz="2000" dirty="0" err="1" smtClean="0"/>
              <a:t>komponen</a:t>
            </a:r>
            <a:r>
              <a:rPr lang="en-US" sz="2000" dirty="0" smtClean="0"/>
              <a:t> luminance </a:t>
            </a:r>
            <a:r>
              <a:rPr lang="en-US" sz="2000" dirty="0"/>
              <a:t>+ </a:t>
            </a:r>
            <a:r>
              <a:rPr lang="en-US" sz="2000" dirty="0" smtClean="0"/>
              <a:t>chrominance </a:t>
            </a:r>
            <a:r>
              <a:rPr lang="en-US" sz="2000" dirty="0" smtClean="0">
                <a:sym typeface="Wingdings" pitchFamily="2" charset="2"/>
              </a:rPr>
              <a:t></a:t>
            </a:r>
            <a:r>
              <a:rPr lang="en-US" sz="2000" dirty="0" smtClean="0"/>
              <a:t> </a:t>
            </a:r>
            <a:r>
              <a:rPr lang="en-US" sz="2000" dirty="0" err="1" smtClean="0"/>
              <a:t>dll</a:t>
            </a:r>
            <a:endParaRPr lang="en-US" sz="2000" dirty="0"/>
          </a:p>
          <a:p>
            <a:r>
              <a:rPr lang="en-US" sz="2400" dirty="0" smtClean="0"/>
              <a:t>Contoh-2</a:t>
            </a:r>
            <a:r>
              <a:rPr lang="en-US" sz="2400" dirty="0"/>
              <a:t>: </a:t>
            </a:r>
            <a:r>
              <a:rPr lang="en-US" sz="2400" dirty="0" err="1" smtClean="0"/>
              <a:t>Kuantisasi</a:t>
            </a:r>
            <a:r>
              <a:rPr lang="en-US" sz="2400" dirty="0" smtClean="0"/>
              <a:t> scalar</a:t>
            </a:r>
            <a:endParaRPr lang="en-US" sz="2400" dirty="0"/>
          </a:p>
          <a:p>
            <a:pPr lvl="1"/>
            <a:r>
              <a:rPr lang="en-US" sz="2000" dirty="0"/>
              <a:t> </a:t>
            </a:r>
            <a:r>
              <a:rPr lang="en-US" sz="2000" dirty="0" err="1" smtClean="0"/>
              <a:t>Kuantisasi</a:t>
            </a:r>
            <a:r>
              <a:rPr lang="en-US" sz="2000" dirty="0" smtClean="0"/>
              <a:t> </a:t>
            </a:r>
            <a:r>
              <a:rPr lang="en-US" sz="2000" dirty="0" err="1" smtClean="0"/>
              <a:t>piksel</a:t>
            </a:r>
            <a:r>
              <a:rPr lang="en-US" sz="2000" dirty="0" smtClean="0"/>
              <a:t> </a:t>
            </a:r>
            <a:r>
              <a:rPr lang="en-US" sz="2000" dirty="0"/>
              <a:t>luminance/color </a:t>
            </a:r>
            <a:r>
              <a:rPr lang="en-US" sz="2000" dirty="0" err="1" smtClean="0"/>
              <a:t>dengan</a:t>
            </a:r>
            <a:r>
              <a:rPr lang="en-US" sz="2000" dirty="0" smtClean="0"/>
              <a:t> </a:t>
            </a:r>
            <a:r>
              <a:rPr lang="en-US" sz="2000" dirty="0" err="1" smtClean="0"/>
              <a:t>jumlah</a:t>
            </a:r>
            <a:r>
              <a:rPr lang="en-US" sz="2000" dirty="0" smtClean="0"/>
              <a:t> bit </a:t>
            </a:r>
            <a:r>
              <a:rPr lang="en-US" sz="2000" dirty="0" err="1" smtClean="0"/>
              <a:t>yg</a:t>
            </a:r>
            <a:r>
              <a:rPr lang="en-US" sz="2000" dirty="0" smtClean="0"/>
              <a:t> </a:t>
            </a:r>
            <a:r>
              <a:rPr lang="en-US" sz="2000" dirty="0" err="1" smtClean="0"/>
              <a:t>lebih</a:t>
            </a:r>
            <a:r>
              <a:rPr lang="en-US" sz="2000" dirty="0" smtClean="0"/>
              <a:t> </a:t>
            </a:r>
            <a:r>
              <a:rPr lang="en-US" sz="2000" dirty="0" err="1" smtClean="0"/>
              <a:t>sedikit</a:t>
            </a:r>
            <a:endParaRPr lang="en-US" sz="2000" dirty="0"/>
          </a:p>
        </p:txBody>
      </p:sp>
      <p:grpSp>
        <p:nvGrpSpPr>
          <p:cNvPr id="2" name="Group 4"/>
          <p:cNvGrpSpPr>
            <a:grpSpLocks/>
          </p:cNvGrpSpPr>
          <p:nvPr/>
        </p:nvGrpSpPr>
        <p:grpSpPr bwMode="auto">
          <a:xfrm>
            <a:off x="4876800" y="990600"/>
            <a:ext cx="2819400" cy="2424112"/>
            <a:chOff x="3552" y="624"/>
            <a:chExt cx="1776" cy="1527"/>
          </a:xfrm>
        </p:grpSpPr>
        <p:sp>
          <p:nvSpPr>
            <p:cNvPr id="76805" name="Line 5"/>
            <p:cNvSpPr>
              <a:spLocks noChangeShapeType="1"/>
            </p:cNvSpPr>
            <p:nvPr/>
          </p:nvSpPr>
          <p:spPr bwMode="auto">
            <a:xfrm flipV="1">
              <a:off x="3840" y="720"/>
              <a:ext cx="0" cy="1392"/>
            </a:xfrm>
            <a:prstGeom prst="line">
              <a:avLst/>
            </a:prstGeom>
            <a:noFill/>
            <a:ln w="12700">
              <a:solidFill>
                <a:srgbClr val="000000"/>
              </a:solidFill>
              <a:round/>
              <a:headEnd type="none" w="sm" len="sm"/>
              <a:tailEnd type="triangle" w="sm" len="sm"/>
            </a:ln>
            <a:effectLst/>
          </p:spPr>
          <p:txBody>
            <a:bodyPr/>
            <a:lstStyle/>
            <a:p>
              <a:endParaRPr lang="en-US"/>
            </a:p>
          </p:txBody>
        </p:sp>
        <p:sp>
          <p:nvSpPr>
            <p:cNvPr id="76806" name="Line 6"/>
            <p:cNvSpPr>
              <a:spLocks noChangeShapeType="1"/>
            </p:cNvSpPr>
            <p:nvPr/>
          </p:nvSpPr>
          <p:spPr bwMode="auto">
            <a:xfrm>
              <a:off x="3600" y="1920"/>
              <a:ext cx="1728" cy="0"/>
            </a:xfrm>
            <a:prstGeom prst="line">
              <a:avLst/>
            </a:prstGeom>
            <a:noFill/>
            <a:ln w="12700">
              <a:solidFill>
                <a:srgbClr val="000000"/>
              </a:solidFill>
              <a:round/>
              <a:headEnd type="none" w="sm" len="sm"/>
              <a:tailEnd type="triangle" w="sm" len="sm"/>
            </a:ln>
            <a:effectLst/>
          </p:spPr>
          <p:txBody>
            <a:bodyPr/>
            <a:lstStyle/>
            <a:p>
              <a:endParaRPr lang="en-US"/>
            </a:p>
          </p:txBody>
        </p:sp>
        <p:sp>
          <p:nvSpPr>
            <p:cNvPr id="76807" name="Text Box 7"/>
            <p:cNvSpPr txBox="1">
              <a:spLocks noChangeArrowheads="1"/>
            </p:cNvSpPr>
            <p:nvPr/>
          </p:nvSpPr>
          <p:spPr bwMode="auto">
            <a:xfrm>
              <a:off x="3984" y="1920"/>
              <a:ext cx="1344" cy="231"/>
            </a:xfrm>
            <a:prstGeom prst="rect">
              <a:avLst/>
            </a:prstGeom>
            <a:noFill/>
            <a:ln w="12700">
              <a:noFill/>
              <a:miter lim="800000"/>
              <a:headEnd type="none" w="sm" len="sm"/>
              <a:tailEnd type="none" w="sm" len="sm"/>
            </a:ln>
            <a:effectLst/>
          </p:spPr>
          <p:txBody>
            <a:bodyPr>
              <a:spAutoFit/>
            </a:bodyPr>
            <a:lstStyle/>
            <a:p>
              <a:pPr>
                <a:spcBef>
                  <a:spcPct val="50000"/>
                </a:spcBef>
              </a:pPr>
              <a:r>
                <a:rPr lang="en-US" sz="1600">
                  <a:latin typeface="Arial" charset="0"/>
                </a:rPr>
                <a:t>input gray level	</a:t>
              </a:r>
              <a:r>
                <a:rPr lang="en-US" i="1"/>
                <a:t>u</a:t>
              </a:r>
            </a:p>
          </p:txBody>
        </p:sp>
        <p:sp>
          <p:nvSpPr>
            <p:cNvPr id="76808" name="Text Box 8"/>
            <p:cNvSpPr txBox="1">
              <a:spLocks noChangeArrowheads="1"/>
            </p:cNvSpPr>
            <p:nvPr/>
          </p:nvSpPr>
          <p:spPr bwMode="auto">
            <a:xfrm rot="-5400000">
              <a:off x="3126" y="1281"/>
              <a:ext cx="1064" cy="212"/>
            </a:xfrm>
            <a:prstGeom prst="rect">
              <a:avLst/>
            </a:prstGeom>
            <a:noFill/>
            <a:ln w="12700">
              <a:noFill/>
              <a:miter lim="800000"/>
              <a:headEnd type="none" w="sm" len="sm"/>
              <a:tailEnd type="none" w="sm" len="sm"/>
            </a:ln>
            <a:effectLst/>
          </p:spPr>
          <p:txBody>
            <a:bodyPr>
              <a:spAutoFit/>
            </a:bodyPr>
            <a:lstStyle/>
            <a:p>
              <a:pPr>
                <a:spcBef>
                  <a:spcPct val="50000"/>
                </a:spcBef>
              </a:pPr>
              <a:r>
                <a:rPr lang="en-US" sz="1600">
                  <a:latin typeface="Arial" charset="0"/>
                </a:rPr>
                <a:t>output gray level</a:t>
              </a:r>
              <a:endParaRPr lang="en-US" i="1"/>
            </a:p>
          </p:txBody>
        </p:sp>
        <p:sp>
          <p:nvSpPr>
            <p:cNvPr id="76809" name="Rectangle 9"/>
            <p:cNvSpPr>
              <a:spLocks noChangeArrowheads="1"/>
            </p:cNvSpPr>
            <p:nvPr/>
          </p:nvSpPr>
          <p:spPr bwMode="auto">
            <a:xfrm>
              <a:off x="3660" y="624"/>
              <a:ext cx="180" cy="231"/>
            </a:xfrm>
            <a:prstGeom prst="rect">
              <a:avLst/>
            </a:prstGeom>
            <a:noFill/>
            <a:ln w="12700">
              <a:noFill/>
              <a:miter lim="800000"/>
              <a:headEnd type="none" w="sm" len="sm"/>
              <a:tailEnd type="none" w="sm" len="sm"/>
            </a:ln>
            <a:effectLst/>
          </p:spPr>
          <p:txBody>
            <a:bodyPr wrap="none">
              <a:spAutoFit/>
            </a:bodyPr>
            <a:lstStyle/>
            <a:p>
              <a:r>
                <a:rPr lang="en-US" i="1"/>
                <a:t>v</a:t>
              </a:r>
            </a:p>
          </p:txBody>
        </p:sp>
        <p:sp>
          <p:nvSpPr>
            <p:cNvPr id="76810" name="Freeform 10"/>
            <p:cNvSpPr>
              <a:spLocks/>
            </p:cNvSpPr>
            <p:nvPr/>
          </p:nvSpPr>
          <p:spPr bwMode="auto">
            <a:xfrm>
              <a:off x="3840" y="912"/>
              <a:ext cx="1104" cy="1008"/>
            </a:xfrm>
            <a:custGeom>
              <a:avLst/>
              <a:gdLst/>
              <a:ahLst/>
              <a:cxnLst>
                <a:cxn ang="0">
                  <a:pos x="0" y="1008"/>
                </a:cxn>
                <a:cxn ang="0">
                  <a:pos x="144" y="912"/>
                </a:cxn>
                <a:cxn ang="0">
                  <a:pos x="240" y="624"/>
                </a:cxn>
                <a:cxn ang="0">
                  <a:pos x="528" y="336"/>
                </a:cxn>
                <a:cxn ang="0">
                  <a:pos x="864" y="192"/>
                </a:cxn>
                <a:cxn ang="0">
                  <a:pos x="1104" y="0"/>
                </a:cxn>
              </a:cxnLst>
              <a:rect l="0" t="0" r="r" b="b"/>
              <a:pathLst>
                <a:path w="1104" h="1008">
                  <a:moveTo>
                    <a:pt x="0" y="1008"/>
                  </a:moveTo>
                  <a:cubicBezTo>
                    <a:pt x="52" y="992"/>
                    <a:pt x="104" y="976"/>
                    <a:pt x="144" y="912"/>
                  </a:cubicBezTo>
                  <a:cubicBezTo>
                    <a:pt x="184" y="848"/>
                    <a:pt x="176" y="720"/>
                    <a:pt x="240" y="624"/>
                  </a:cubicBezTo>
                  <a:cubicBezTo>
                    <a:pt x="304" y="528"/>
                    <a:pt x="424" y="408"/>
                    <a:pt x="528" y="336"/>
                  </a:cubicBezTo>
                  <a:cubicBezTo>
                    <a:pt x="632" y="264"/>
                    <a:pt x="768" y="248"/>
                    <a:pt x="864" y="192"/>
                  </a:cubicBezTo>
                  <a:cubicBezTo>
                    <a:pt x="960" y="136"/>
                    <a:pt x="1032" y="68"/>
                    <a:pt x="1104" y="0"/>
                  </a:cubicBezTo>
                </a:path>
              </a:pathLst>
            </a:custGeom>
            <a:noFill/>
            <a:ln w="12700" cap="flat" cmpd="sng">
              <a:solidFill>
                <a:srgbClr val="000000"/>
              </a:solidFill>
              <a:prstDash val="solid"/>
              <a:round/>
              <a:headEnd type="none" w="sm" len="sm"/>
              <a:tailEnd type="none" w="sm" len="sm"/>
            </a:ln>
            <a:effectLst/>
          </p:spPr>
          <p:txBody>
            <a:bodyPr/>
            <a:lstStyle/>
            <a:p>
              <a:endParaRPr lang="en-US"/>
            </a:p>
          </p:txBody>
        </p:sp>
        <p:sp>
          <p:nvSpPr>
            <p:cNvPr id="76811" name="Line 11"/>
            <p:cNvSpPr>
              <a:spLocks noChangeShapeType="1"/>
            </p:cNvSpPr>
            <p:nvPr/>
          </p:nvSpPr>
          <p:spPr bwMode="auto">
            <a:xfrm>
              <a:off x="4944" y="912"/>
              <a:ext cx="0" cy="1007"/>
            </a:xfrm>
            <a:prstGeom prst="line">
              <a:avLst/>
            </a:prstGeom>
            <a:noFill/>
            <a:ln w="12700">
              <a:solidFill>
                <a:srgbClr val="000000"/>
              </a:solidFill>
              <a:prstDash val="dash"/>
              <a:round/>
              <a:headEnd type="none" w="sm" len="sm"/>
              <a:tailEnd type="none" w="sm" len="sm"/>
            </a:ln>
            <a:effectLst/>
          </p:spPr>
          <p:txBody>
            <a:bodyPr/>
            <a:lstStyle/>
            <a:p>
              <a:endParaRPr lang="en-US"/>
            </a:p>
          </p:txBody>
        </p:sp>
        <p:sp>
          <p:nvSpPr>
            <p:cNvPr id="76812" name="Line 12"/>
            <p:cNvSpPr>
              <a:spLocks noChangeShapeType="1"/>
            </p:cNvSpPr>
            <p:nvPr/>
          </p:nvSpPr>
          <p:spPr bwMode="auto">
            <a:xfrm flipH="1">
              <a:off x="3840" y="912"/>
              <a:ext cx="1104" cy="0"/>
            </a:xfrm>
            <a:prstGeom prst="line">
              <a:avLst/>
            </a:prstGeom>
            <a:noFill/>
            <a:ln w="12700">
              <a:solidFill>
                <a:srgbClr val="000000"/>
              </a:solidFill>
              <a:prstDash val="dash"/>
              <a:round/>
              <a:headEnd type="none" w="sm" len="sm"/>
              <a:tailEnd type="none" w="sm" len="sm"/>
            </a:ln>
            <a:effec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8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8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8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8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80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680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80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80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80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80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680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680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71" name="Picture 35" descr="templ150_contrast_low"/>
          <p:cNvPicPr>
            <a:picLocks noChangeAspect="1" noChangeArrowheads="1"/>
          </p:cNvPicPr>
          <p:nvPr/>
        </p:nvPicPr>
        <p:blipFill>
          <a:blip r:embed="rId3" cstate="print"/>
          <a:srcRect/>
          <a:stretch>
            <a:fillRect/>
          </a:stretch>
        </p:blipFill>
        <p:spPr bwMode="auto">
          <a:xfrm>
            <a:off x="685800" y="1676400"/>
            <a:ext cx="4003675" cy="2690813"/>
          </a:xfrm>
          <a:prstGeom prst="rect">
            <a:avLst/>
          </a:prstGeom>
          <a:noFill/>
          <a:ln w="9525">
            <a:solidFill>
              <a:schemeClr val="tx1"/>
            </a:solidFill>
            <a:miter lim="800000"/>
            <a:headEnd/>
            <a:tailEnd/>
          </a:ln>
        </p:spPr>
      </p:pic>
      <p:sp>
        <p:nvSpPr>
          <p:cNvPr id="14339" name="Rectangle 3"/>
          <p:cNvSpPr>
            <a:spLocks noGrp="1" noChangeArrowheads="1"/>
          </p:cNvSpPr>
          <p:nvPr>
            <p:ph type="title"/>
          </p:nvPr>
        </p:nvSpPr>
        <p:spPr>
          <a:xfrm>
            <a:off x="609600" y="958850"/>
            <a:ext cx="8001000" cy="641350"/>
          </a:xfrm>
        </p:spPr>
        <p:txBody>
          <a:bodyPr>
            <a:spAutoFit/>
          </a:bodyPr>
          <a:lstStyle/>
          <a:p>
            <a:r>
              <a:rPr lang="en-US" sz="3600"/>
              <a:t>Point Processes:  Decrease Contrast</a:t>
            </a:r>
          </a:p>
        </p:txBody>
      </p:sp>
      <p:sp>
        <p:nvSpPr>
          <p:cNvPr id="14341" name="Rectangle 5"/>
          <p:cNvSpPr>
            <a:spLocks noChangeArrowheads="1"/>
          </p:cNvSpPr>
          <p:nvPr/>
        </p:nvSpPr>
        <p:spPr bwMode="auto">
          <a:xfrm>
            <a:off x="685800" y="4800600"/>
            <a:ext cx="4267200" cy="1295400"/>
          </a:xfrm>
          <a:prstGeom prst="rect">
            <a:avLst/>
          </a:prstGeom>
          <a:solidFill>
            <a:schemeClr val="bg1"/>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graphicFrame>
        <p:nvGraphicFramePr>
          <p:cNvPr id="14343" name="Object 7"/>
          <p:cNvGraphicFramePr>
            <a:graphicFrameLocks noChangeAspect="1"/>
          </p:cNvGraphicFramePr>
          <p:nvPr/>
        </p:nvGraphicFramePr>
        <p:xfrm>
          <a:off x="850900" y="4927600"/>
          <a:ext cx="3949700" cy="1000125"/>
        </p:xfrm>
        <a:graphic>
          <a:graphicData uri="http://schemas.openxmlformats.org/presentationml/2006/ole">
            <mc:AlternateContent xmlns:mc="http://schemas.openxmlformats.org/markup-compatibility/2006">
              <mc:Choice xmlns:v="urn:schemas-microsoft-com:vml" Requires="v">
                <p:oleObj spid="_x0000_s103435" name="Equation" r:id="rId4" imgW="3771900" imgH="952500" progId="Equation.3">
                  <p:embed/>
                </p:oleObj>
              </mc:Choice>
              <mc:Fallback>
                <p:oleObj name="Equation" r:id="rId4" imgW="3771900" imgH="952500" progId="Equation.3">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900" y="4927600"/>
                        <a:ext cx="3949700"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5" name="Rectangle 9"/>
          <p:cNvSpPr>
            <a:spLocks noChangeArrowheads="1"/>
          </p:cNvSpPr>
          <p:nvPr/>
        </p:nvSpPr>
        <p:spPr bwMode="auto">
          <a:xfrm>
            <a:off x="5638800" y="1676400"/>
            <a:ext cx="2743200" cy="4419600"/>
          </a:xfrm>
          <a:prstGeom prst="rect">
            <a:avLst/>
          </a:prstGeom>
          <a:solidFill>
            <a:schemeClr val="bg1"/>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grpSp>
        <p:nvGrpSpPr>
          <p:cNvPr id="14346" name="Group 10"/>
          <p:cNvGrpSpPr>
            <a:grpSpLocks/>
          </p:cNvGrpSpPr>
          <p:nvPr/>
        </p:nvGrpSpPr>
        <p:grpSpPr bwMode="auto">
          <a:xfrm>
            <a:off x="5811838" y="3505200"/>
            <a:ext cx="2397125" cy="2284413"/>
            <a:chOff x="3888" y="2065"/>
            <a:chExt cx="1510" cy="1439"/>
          </a:xfrm>
        </p:grpSpPr>
        <p:grpSp>
          <p:nvGrpSpPr>
            <p:cNvPr id="14347" name="Group 11"/>
            <p:cNvGrpSpPr>
              <a:grpSpLocks/>
            </p:cNvGrpSpPr>
            <p:nvPr/>
          </p:nvGrpSpPr>
          <p:grpSpPr bwMode="auto">
            <a:xfrm>
              <a:off x="3888" y="2065"/>
              <a:ext cx="1510" cy="1439"/>
              <a:chOff x="2112" y="1456"/>
              <a:chExt cx="1510" cy="1439"/>
            </a:xfrm>
          </p:grpSpPr>
          <p:sp>
            <p:nvSpPr>
              <p:cNvPr id="14348" name="Rectangle 12"/>
              <p:cNvSpPr>
                <a:spLocks noChangeArrowheads="1"/>
              </p:cNvSpPr>
              <p:nvPr/>
            </p:nvSpPr>
            <p:spPr bwMode="auto">
              <a:xfrm>
                <a:off x="2160" y="1488"/>
                <a:ext cx="1440" cy="1392"/>
              </a:xfrm>
              <a:prstGeom prst="rect">
                <a:avLst/>
              </a:prstGeom>
              <a:solidFill>
                <a:schemeClr val="bg1"/>
              </a:solidFill>
              <a:ln w="9525">
                <a:noFill/>
                <a:miter lim="800000"/>
                <a:headEnd/>
                <a:tailEnd/>
              </a:ln>
              <a:effectLst/>
            </p:spPr>
            <p:txBody>
              <a:bodyPr wrap="none" anchor="ctr"/>
              <a:lstStyle/>
              <a:p>
                <a:endParaRPr lang="en-US"/>
              </a:p>
            </p:txBody>
          </p:sp>
          <p:sp>
            <p:nvSpPr>
              <p:cNvPr id="14349" name="Text Box 13"/>
              <p:cNvSpPr txBox="1">
                <a:spLocks noChangeArrowheads="1"/>
              </p:cNvSpPr>
              <p:nvPr/>
            </p:nvSpPr>
            <p:spPr bwMode="auto">
              <a:xfrm>
                <a:off x="2208" y="2722"/>
                <a:ext cx="192" cy="173"/>
              </a:xfrm>
              <a:prstGeom prst="rect">
                <a:avLst/>
              </a:prstGeom>
              <a:noFill/>
              <a:ln w="9525">
                <a:noFill/>
                <a:miter lim="800000"/>
                <a:headEnd/>
                <a:tailEnd/>
              </a:ln>
              <a:effectLst/>
            </p:spPr>
            <p:txBody>
              <a:bodyPr>
                <a:spAutoFit/>
              </a:bodyPr>
              <a:lstStyle/>
              <a:p>
                <a:r>
                  <a:rPr lang="en-US" sz="1200">
                    <a:solidFill>
                      <a:schemeClr val="tx1"/>
                    </a:solidFill>
                    <a:latin typeface="Times New Roman" pitchFamily="18" charset="0"/>
                  </a:rPr>
                  <a:t> 0</a:t>
                </a:r>
              </a:p>
            </p:txBody>
          </p:sp>
          <p:sp>
            <p:nvSpPr>
              <p:cNvPr id="14350" name="Text Box 14"/>
              <p:cNvSpPr txBox="1">
                <a:spLocks noChangeArrowheads="1"/>
              </p:cNvSpPr>
              <p:nvPr/>
            </p:nvSpPr>
            <p:spPr bwMode="auto">
              <a:xfrm>
                <a:off x="2759" y="2722"/>
                <a:ext cx="288" cy="173"/>
              </a:xfrm>
              <a:prstGeom prst="rect">
                <a:avLst/>
              </a:prstGeom>
              <a:noFill/>
              <a:ln w="9525">
                <a:noFill/>
                <a:miter lim="800000"/>
                <a:headEnd/>
                <a:tailEnd/>
              </a:ln>
              <a:effectLst/>
            </p:spPr>
            <p:txBody>
              <a:bodyPr>
                <a:spAutoFit/>
              </a:bodyPr>
              <a:lstStyle/>
              <a:p>
                <a:r>
                  <a:rPr lang="en-US" sz="1200">
                    <a:solidFill>
                      <a:schemeClr val="tx1"/>
                    </a:solidFill>
                    <a:latin typeface="Times New Roman" pitchFamily="18" charset="0"/>
                  </a:rPr>
                  <a:t>127</a:t>
                </a:r>
              </a:p>
            </p:txBody>
          </p:sp>
          <p:sp>
            <p:nvSpPr>
              <p:cNvPr id="14351" name="Text Box 15"/>
              <p:cNvSpPr txBox="1">
                <a:spLocks noChangeArrowheads="1"/>
              </p:cNvSpPr>
              <p:nvPr/>
            </p:nvSpPr>
            <p:spPr bwMode="auto">
              <a:xfrm>
                <a:off x="3334" y="2722"/>
                <a:ext cx="288" cy="173"/>
              </a:xfrm>
              <a:prstGeom prst="rect">
                <a:avLst/>
              </a:prstGeom>
              <a:noFill/>
              <a:ln w="9525">
                <a:noFill/>
                <a:miter lim="800000"/>
                <a:headEnd/>
                <a:tailEnd/>
              </a:ln>
              <a:effectLst/>
            </p:spPr>
            <p:txBody>
              <a:bodyPr>
                <a:spAutoFit/>
              </a:bodyPr>
              <a:lstStyle/>
              <a:p>
                <a:r>
                  <a:rPr lang="en-US" sz="1200">
                    <a:solidFill>
                      <a:schemeClr val="tx1"/>
                    </a:solidFill>
                    <a:latin typeface="Times New Roman" pitchFamily="18" charset="0"/>
                  </a:rPr>
                  <a:t>255</a:t>
                </a:r>
              </a:p>
            </p:txBody>
          </p:sp>
          <p:sp>
            <p:nvSpPr>
              <p:cNvPr id="14352" name="Text Box 16"/>
              <p:cNvSpPr txBox="1">
                <a:spLocks noChangeArrowheads="1"/>
              </p:cNvSpPr>
              <p:nvPr/>
            </p:nvSpPr>
            <p:spPr bwMode="auto">
              <a:xfrm rot="-10800000">
                <a:off x="2112" y="2579"/>
                <a:ext cx="231" cy="240"/>
              </a:xfrm>
              <a:prstGeom prst="rect">
                <a:avLst/>
              </a:prstGeom>
              <a:noFill/>
              <a:ln w="9525">
                <a:noFill/>
                <a:miter lim="800000"/>
                <a:headEnd/>
                <a:tailEnd/>
              </a:ln>
              <a:effectLst/>
            </p:spPr>
            <p:txBody>
              <a:bodyPr vert="eaVert">
                <a:spAutoFit/>
              </a:bodyPr>
              <a:lstStyle/>
              <a:p>
                <a:r>
                  <a:rPr lang="en-US" sz="1200">
                    <a:solidFill>
                      <a:schemeClr val="tx1"/>
                    </a:solidFill>
                    <a:latin typeface="Times New Roman" pitchFamily="18" charset="0"/>
                  </a:rPr>
                  <a:t> 0</a:t>
                </a:r>
              </a:p>
            </p:txBody>
          </p:sp>
          <p:sp>
            <p:nvSpPr>
              <p:cNvPr id="14353" name="Text Box 17"/>
              <p:cNvSpPr txBox="1">
                <a:spLocks noChangeArrowheads="1"/>
              </p:cNvSpPr>
              <p:nvPr/>
            </p:nvSpPr>
            <p:spPr bwMode="auto">
              <a:xfrm rot="-10800000">
                <a:off x="2112" y="2032"/>
                <a:ext cx="231" cy="240"/>
              </a:xfrm>
              <a:prstGeom prst="rect">
                <a:avLst/>
              </a:prstGeom>
              <a:noFill/>
              <a:ln w="9525">
                <a:noFill/>
                <a:miter lim="800000"/>
                <a:headEnd/>
                <a:tailEnd/>
              </a:ln>
              <a:effectLst/>
            </p:spPr>
            <p:txBody>
              <a:bodyPr vert="eaVert">
                <a:spAutoFit/>
              </a:bodyPr>
              <a:lstStyle/>
              <a:p>
                <a:r>
                  <a:rPr lang="en-US" sz="1200">
                    <a:solidFill>
                      <a:schemeClr val="tx1"/>
                    </a:solidFill>
                    <a:latin typeface="Times New Roman" pitchFamily="18" charset="0"/>
                  </a:rPr>
                  <a:t>127</a:t>
                </a:r>
              </a:p>
            </p:txBody>
          </p:sp>
          <p:sp>
            <p:nvSpPr>
              <p:cNvPr id="14354" name="Text Box 18"/>
              <p:cNvSpPr txBox="1">
                <a:spLocks noChangeArrowheads="1"/>
              </p:cNvSpPr>
              <p:nvPr/>
            </p:nvSpPr>
            <p:spPr bwMode="auto">
              <a:xfrm rot="10800000">
                <a:off x="2112" y="1456"/>
                <a:ext cx="231" cy="240"/>
              </a:xfrm>
              <a:prstGeom prst="rect">
                <a:avLst/>
              </a:prstGeom>
              <a:noFill/>
              <a:ln w="9525">
                <a:noFill/>
                <a:miter lim="800000"/>
                <a:headEnd/>
                <a:tailEnd/>
              </a:ln>
              <a:effectLst/>
            </p:spPr>
            <p:txBody>
              <a:bodyPr vert="eaVert">
                <a:spAutoFit/>
              </a:bodyPr>
              <a:lstStyle/>
              <a:p>
                <a:r>
                  <a:rPr lang="en-US" sz="1200">
                    <a:solidFill>
                      <a:schemeClr val="tx1"/>
                    </a:solidFill>
                    <a:latin typeface="Times New Roman" pitchFamily="18" charset="0"/>
                  </a:rPr>
                  <a:t>255</a:t>
                </a:r>
              </a:p>
            </p:txBody>
          </p:sp>
          <p:sp>
            <p:nvSpPr>
              <p:cNvPr id="14355" name="Rectangle 19"/>
              <p:cNvSpPr>
                <a:spLocks noChangeArrowheads="1"/>
              </p:cNvSpPr>
              <p:nvPr/>
            </p:nvSpPr>
            <p:spPr bwMode="auto">
              <a:xfrm>
                <a:off x="2304" y="1584"/>
                <a:ext cx="1152" cy="1152"/>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sp>
          <p:nvSpPr>
            <p:cNvPr id="14356" name="Line 20"/>
            <p:cNvSpPr>
              <a:spLocks noChangeShapeType="1"/>
            </p:cNvSpPr>
            <p:nvPr/>
          </p:nvSpPr>
          <p:spPr bwMode="auto">
            <a:xfrm flipV="1">
              <a:off x="4080" y="2192"/>
              <a:ext cx="1152" cy="1152"/>
            </a:xfrm>
            <a:prstGeom prst="line">
              <a:avLst/>
            </a:prstGeom>
            <a:noFill/>
            <a:ln w="6350">
              <a:solidFill>
                <a:srgbClr val="FF3300"/>
              </a:solidFill>
              <a:prstDash val="dash"/>
              <a:round/>
              <a:headEnd/>
              <a:tailEnd/>
            </a:ln>
            <a:effectLst/>
          </p:spPr>
          <p:txBody>
            <a:bodyPr wrap="none" anchor="ctr"/>
            <a:lstStyle/>
            <a:p>
              <a:endParaRPr lang="en-US"/>
            </a:p>
          </p:txBody>
        </p:sp>
      </p:grpSp>
      <p:sp>
        <p:nvSpPr>
          <p:cNvPr id="14358" name="Text Box 22"/>
          <p:cNvSpPr txBox="1">
            <a:spLocks noChangeArrowheads="1"/>
          </p:cNvSpPr>
          <p:nvPr/>
        </p:nvSpPr>
        <p:spPr bwMode="auto">
          <a:xfrm>
            <a:off x="6175375" y="5681663"/>
            <a:ext cx="1741488" cy="336550"/>
          </a:xfrm>
          <a:prstGeom prst="rect">
            <a:avLst/>
          </a:prstGeom>
          <a:noFill/>
          <a:ln w="9525">
            <a:noFill/>
            <a:miter lim="800000"/>
            <a:headEnd/>
            <a:tailEnd/>
          </a:ln>
          <a:effectLst/>
        </p:spPr>
        <p:txBody>
          <a:bodyPr wrap="none">
            <a:spAutoFit/>
          </a:bodyPr>
          <a:lstStyle/>
          <a:p>
            <a:pPr algn="ctr"/>
            <a:r>
              <a:rPr lang="en-US" sz="1600">
                <a:solidFill>
                  <a:schemeClr val="tx1"/>
                </a:solidFill>
                <a:latin typeface="Times New Roman" pitchFamily="18" charset="0"/>
              </a:rPr>
              <a:t>transform mapping</a:t>
            </a:r>
          </a:p>
        </p:txBody>
      </p:sp>
      <p:sp>
        <p:nvSpPr>
          <p:cNvPr id="14360" name="Line 24"/>
          <p:cNvSpPr>
            <a:spLocks noChangeShapeType="1"/>
          </p:cNvSpPr>
          <p:nvPr/>
        </p:nvSpPr>
        <p:spPr bwMode="auto">
          <a:xfrm rot="1800000" flipV="1">
            <a:off x="6481763" y="3756025"/>
            <a:ext cx="1096962" cy="1747838"/>
          </a:xfrm>
          <a:prstGeom prst="line">
            <a:avLst/>
          </a:prstGeom>
          <a:noFill/>
          <a:ln w="19050">
            <a:solidFill>
              <a:schemeClr val="tx1"/>
            </a:solidFill>
            <a:round/>
            <a:headEnd/>
            <a:tailEnd/>
          </a:ln>
          <a:effectLst/>
        </p:spPr>
        <p:txBody>
          <a:bodyPr wrap="none" anchor="ctr"/>
          <a:lstStyle/>
          <a:p>
            <a:endParaRPr lang="en-US"/>
          </a:p>
        </p:txBody>
      </p:sp>
      <p:sp>
        <p:nvSpPr>
          <p:cNvPr id="14368" name="Line 32"/>
          <p:cNvSpPr>
            <a:spLocks noChangeShapeType="1"/>
          </p:cNvSpPr>
          <p:nvPr/>
        </p:nvSpPr>
        <p:spPr bwMode="auto">
          <a:xfrm>
            <a:off x="6130925" y="4648200"/>
            <a:ext cx="1793875" cy="0"/>
          </a:xfrm>
          <a:prstGeom prst="line">
            <a:avLst/>
          </a:prstGeom>
          <a:noFill/>
          <a:ln w="9525">
            <a:solidFill>
              <a:schemeClr val="accent1"/>
            </a:solidFill>
            <a:round/>
            <a:headEnd/>
            <a:tailEnd/>
          </a:ln>
          <a:effectLst/>
        </p:spPr>
        <p:txBody>
          <a:bodyPr wrap="none" anchor="ctr"/>
          <a:lstStyle/>
          <a:p>
            <a:endParaRPr lang="en-US"/>
          </a:p>
        </p:txBody>
      </p:sp>
      <p:sp>
        <p:nvSpPr>
          <p:cNvPr id="14369" name="Line 33"/>
          <p:cNvSpPr>
            <a:spLocks noChangeShapeType="1"/>
          </p:cNvSpPr>
          <p:nvPr/>
        </p:nvSpPr>
        <p:spPr bwMode="auto">
          <a:xfrm flipV="1">
            <a:off x="7010400" y="3714750"/>
            <a:ext cx="0" cy="1798638"/>
          </a:xfrm>
          <a:prstGeom prst="line">
            <a:avLst/>
          </a:prstGeom>
          <a:noFill/>
          <a:ln w="9525">
            <a:solidFill>
              <a:schemeClr val="accent1"/>
            </a:solidFill>
            <a:round/>
            <a:headEnd/>
            <a:tailEnd/>
          </a:ln>
          <a:effectLst/>
        </p:spPr>
        <p:txBody>
          <a:bodyPr wrap="none" anchor="ctr"/>
          <a:lstStyle/>
          <a:p>
            <a:endParaRPr lang="en-US"/>
          </a:p>
        </p:txBody>
      </p:sp>
      <p:pic>
        <p:nvPicPr>
          <p:cNvPr id="14370" name="Picture 34" descr="templ histogram contrast low"/>
          <p:cNvPicPr>
            <a:picLocks noChangeAspect="1" noChangeArrowheads="1"/>
          </p:cNvPicPr>
          <p:nvPr/>
        </p:nvPicPr>
        <p:blipFill>
          <a:blip r:embed="rId6" cstate="print"/>
          <a:srcRect r="18512"/>
          <a:stretch>
            <a:fillRect/>
          </a:stretch>
        </p:blipFill>
        <p:spPr bwMode="auto">
          <a:xfrm>
            <a:off x="5972175" y="1828800"/>
            <a:ext cx="2028825" cy="1657350"/>
          </a:xfrm>
          <a:prstGeom prst="rect">
            <a:avLst/>
          </a:prstGeom>
          <a:noFill/>
        </p:spPr>
      </p:pic>
    </p:spTree>
    <p:extLst>
      <p:ext uri="{BB962C8B-B14F-4D97-AF65-F5344CB8AC3E}">
        <p14:creationId xmlns:p14="http://schemas.microsoft.com/office/powerpoint/2010/main" val="2560401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92" name="Picture 32" descr="templ150_contrast_stretch"/>
          <p:cNvPicPr>
            <a:picLocks noChangeAspect="1" noChangeArrowheads="1"/>
          </p:cNvPicPr>
          <p:nvPr/>
        </p:nvPicPr>
        <p:blipFill>
          <a:blip r:embed="rId3" cstate="print"/>
          <a:srcRect/>
          <a:stretch>
            <a:fillRect/>
          </a:stretch>
        </p:blipFill>
        <p:spPr bwMode="auto">
          <a:xfrm>
            <a:off x="685800" y="1676400"/>
            <a:ext cx="4003675" cy="2690813"/>
          </a:xfrm>
          <a:prstGeom prst="rect">
            <a:avLst/>
          </a:prstGeom>
          <a:noFill/>
          <a:ln w="9525">
            <a:solidFill>
              <a:schemeClr val="tx1"/>
            </a:solidFill>
            <a:miter lim="800000"/>
            <a:headEnd/>
            <a:tailEnd/>
          </a:ln>
        </p:spPr>
      </p:pic>
      <p:sp>
        <p:nvSpPr>
          <p:cNvPr id="15363" name="Rectangle 3"/>
          <p:cNvSpPr>
            <a:spLocks noGrp="1" noChangeArrowheads="1"/>
          </p:cNvSpPr>
          <p:nvPr>
            <p:ph type="title"/>
          </p:nvPr>
        </p:nvSpPr>
        <p:spPr>
          <a:xfrm>
            <a:off x="609600" y="958850"/>
            <a:ext cx="8001000" cy="641350"/>
          </a:xfrm>
        </p:spPr>
        <p:txBody>
          <a:bodyPr>
            <a:spAutoFit/>
          </a:bodyPr>
          <a:lstStyle/>
          <a:p>
            <a:r>
              <a:rPr lang="en-US" sz="3600"/>
              <a:t>Point Processes:  Contrast Stretch</a:t>
            </a:r>
          </a:p>
        </p:txBody>
      </p:sp>
      <p:sp>
        <p:nvSpPr>
          <p:cNvPr id="15364" name="Rectangle 4"/>
          <p:cNvSpPr>
            <a:spLocks noChangeArrowheads="1"/>
          </p:cNvSpPr>
          <p:nvPr/>
        </p:nvSpPr>
        <p:spPr bwMode="auto">
          <a:xfrm>
            <a:off x="685800" y="4572000"/>
            <a:ext cx="4038600" cy="1524000"/>
          </a:xfrm>
          <a:prstGeom prst="rect">
            <a:avLst/>
          </a:prstGeom>
          <a:solidFill>
            <a:schemeClr val="bg1"/>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graphicFrame>
        <p:nvGraphicFramePr>
          <p:cNvPr id="15366" name="Object 6"/>
          <p:cNvGraphicFramePr>
            <a:graphicFrameLocks noChangeAspect="1"/>
          </p:cNvGraphicFramePr>
          <p:nvPr/>
        </p:nvGraphicFramePr>
        <p:xfrm>
          <a:off x="1066800" y="4648200"/>
          <a:ext cx="3124200" cy="1349375"/>
        </p:xfrm>
        <a:graphic>
          <a:graphicData uri="http://schemas.openxmlformats.org/presentationml/2006/ole">
            <mc:AlternateContent xmlns:mc="http://schemas.openxmlformats.org/markup-compatibility/2006">
              <mc:Choice xmlns:v="urn:schemas-microsoft-com:vml" Requires="v">
                <p:oleObj spid="_x0000_s104459" name="Equation" r:id="rId4" imgW="2590800" imgH="1117600" progId="Equation.3">
                  <p:embed/>
                </p:oleObj>
              </mc:Choice>
              <mc:Fallback>
                <p:oleObj name="Equation" r:id="rId4" imgW="2590800" imgH="1117600" progId="Equation.3">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648200"/>
                        <a:ext cx="3124200" cy="134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7" name="Rectangle 7"/>
          <p:cNvSpPr>
            <a:spLocks noChangeArrowheads="1"/>
          </p:cNvSpPr>
          <p:nvPr/>
        </p:nvSpPr>
        <p:spPr bwMode="auto">
          <a:xfrm>
            <a:off x="5638800" y="1676400"/>
            <a:ext cx="2743200" cy="4419600"/>
          </a:xfrm>
          <a:prstGeom prst="rect">
            <a:avLst/>
          </a:prstGeom>
          <a:solidFill>
            <a:schemeClr val="bg1"/>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grpSp>
        <p:nvGrpSpPr>
          <p:cNvPr id="15368" name="Group 8"/>
          <p:cNvGrpSpPr>
            <a:grpSpLocks/>
          </p:cNvGrpSpPr>
          <p:nvPr/>
        </p:nvGrpSpPr>
        <p:grpSpPr bwMode="auto">
          <a:xfrm>
            <a:off x="5811838" y="3505200"/>
            <a:ext cx="2397125" cy="2284413"/>
            <a:chOff x="3888" y="2065"/>
            <a:chExt cx="1510" cy="1439"/>
          </a:xfrm>
        </p:grpSpPr>
        <p:grpSp>
          <p:nvGrpSpPr>
            <p:cNvPr id="15369" name="Group 9"/>
            <p:cNvGrpSpPr>
              <a:grpSpLocks/>
            </p:cNvGrpSpPr>
            <p:nvPr/>
          </p:nvGrpSpPr>
          <p:grpSpPr bwMode="auto">
            <a:xfrm>
              <a:off x="3888" y="2065"/>
              <a:ext cx="1510" cy="1439"/>
              <a:chOff x="2112" y="1456"/>
              <a:chExt cx="1510" cy="1439"/>
            </a:xfrm>
          </p:grpSpPr>
          <p:sp>
            <p:nvSpPr>
              <p:cNvPr id="15370" name="Rectangle 10"/>
              <p:cNvSpPr>
                <a:spLocks noChangeArrowheads="1"/>
              </p:cNvSpPr>
              <p:nvPr/>
            </p:nvSpPr>
            <p:spPr bwMode="auto">
              <a:xfrm>
                <a:off x="2160" y="1488"/>
                <a:ext cx="1440" cy="1392"/>
              </a:xfrm>
              <a:prstGeom prst="rect">
                <a:avLst/>
              </a:prstGeom>
              <a:solidFill>
                <a:schemeClr val="bg1"/>
              </a:solidFill>
              <a:ln w="9525">
                <a:noFill/>
                <a:miter lim="800000"/>
                <a:headEnd/>
                <a:tailEnd/>
              </a:ln>
              <a:effectLst/>
            </p:spPr>
            <p:txBody>
              <a:bodyPr wrap="none" anchor="ctr"/>
              <a:lstStyle/>
              <a:p>
                <a:endParaRPr lang="en-US"/>
              </a:p>
            </p:txBody>
          </p:sp>
          <p:sp>
            <p:nvSpPr>
              <p:cNvPr id="15371" name="Text Box 11"/>
              <p:cNvSpPr txBox="1">
                <a:spLocks noChangeArrowheads="1"/>
              </p:cNvSpPr>
              <p:nvPr/>
            </p:nvSpPr>
            <p:spPr bwMode="auto">
              <a:xfrm>
                <a:off x="2208" y="2722"/>
                <a:ext cx="192" cy="173"/>
              </a:xfrm>
              <a:prstGeom prst="rect">
                <a:avLst/>
              </a:prstGeom>
              <a:noFill/>
              <a:ln w="9525">
                <a:noFill/>
                <a:miter lim="800000"/>
                <a:headEnd/>
                <a:tailEnd/>
              </a:ln>
              <a:effectLst/>
            </p:spPr>
            <p:txBody>
              <a:bodyPr>
                <a:spAutoFit/>
              </a:bodyPr>
              <a:lstStyle/>
              <a:p>
                <a:r>
                  <a:rPr lang="en-US" sz="1200">
                    <a:solidFill>
                      <a:schemeClr val="tx1"/>
                    </a:solidFill>
                    <a:latin typeface="Times New Roman" pitchFamily="18" charset="0"/>
                  </a:rPr>
                  <a:t> 0</a:t>
                </a:r>
              </a:p>
            </p:txBody>
          </p:sp>
          <p:sp>
            <p:nvSpPr>
              <p:cNvPr id="15372" name="Text Box 12"/>
              <p:cNvSpPr txBox="1">
                <a:spLocks noChangeArrowheads="1"/>
              </p:cNvSpPr>
              <p:nvPr/>
            </p:nvSpPr>
            <p:spPr bwMode="auto">
              <a:xfrm>
                <a:off x="2759" y="2722"/>
                <a:ext cx="288" cy="173"/>
              </a:xfrm>
              <a:prstGeom prst="rect">
                <a:avLst/>
              </a:prstGeom>
              <a:noFill/>
              <a:ln w="9525">
                <a:noFill/>
                <a:miter lim="800000"/>
                <a:headEnd/>
                <a:tailEnd/>
              </a:ln>
              <a:effectLst/>
            </p:spPr>
            <p:txBody>
              <a:bodyPr>
                <a:spAutoFit/>
              </a:bodyPr>
              <a:lstStyle/>
              <a:p>
                <a:r>
                  <a:rPr lang="en-US" sz="1200">
                    <a:solidFill>
                      <a:schemeClr val="tx1"/>
                    </a:solidFill>
                    <a:latin typeface="Times New Roman" pitchFamily="18" charset="0"/>
                  </a:rPr>
                  <a:t>127</a:t>
                </a:r>
              </a:p>
            </p:txBody>
          </p:sp>
          <p:sp>
            <p:nvSpPr>
              <p:cNvPr id="15373" name="Text Box 13"/>
              <p:cNvSpPr txBox="1">
                <a:spLocks noChangeArrowheads="1"/>
              </p:cNvSpPr>
              <p:nvPr/>
            </p:nvSpPr>
            <p:spPr bwMode="auto">
              <a:xfrm>
                <a:off x="3334" y="2722"/>
                <a:ext cx="288" cy="173"/>
              </a:xfrm>
              <a:prstGeom prst="rect">
                <a:avLst/>
              </a:prstGeom>
              <a:noFill/>
              <a:ln w="9525">
                <a:noFill/>
                <a:miter lim="800000"/>
                <a:headEnd/>
                <a:tailEnd/>
              </a:ln>
              <a:effectLst/>
            </p:spPr>
            <p:txBody>
              <a:bodyPr>
                <a:spAutoFit/>
              </a:bodyPr>
              <a:lstStyle/>
              <a:p>
                <a:r>
                  <a:rPr lang="en-US" sz="1200">
                    <a:solidFill>
                      <a:schemeClr val="tx1"/>
                    </a:solidFill>
                    <a:latin typeface="Times New Roman" pitchFamily="18" charset="0"/>
                  </a:rPr>
                  <a:t>255</a:t>
                </a:r>
              </a:p>
            </p:txBody>
          </p:sp>
          <p:sp>
            <p:nvSpPr>
              <p:cNvPr id="15374" name="Text Box 14"/>
              <p:cNvSpPr txBox="1">
                <a:spLocks noChangeArrowheads="1"/>
              </p:cNvSpPr>
              <p:nvPr/>
            </p:nvSpPr>
            <p:spPr bwMode="auto">
              <a:xfrm rot="-10800000">
                <a:off x="2112" y="2579"/>
                <a:ext cx="231" cy="240"/>
              </a:xfrm>
              <a:prstGeom prst="rect">
                <a:avLst/>
              </a:prstGeom>
              <a:noFill/>
              <a:ln w="9525">
                <a:noFill/>
                <a:miter lim="800000"/>
                <a:headEnd/>
                <a:tailEnd/>
              </a:ln>
              <a:effectLst/>
            </p:spPr>
            <p:txBody>
              <a:bodyPr vert="eaVert">
                <a:spAutoFit/>
              </a:bodyPr>
              <a:lstStyle/>
              <a:p>
                <a:r>
                  <a:rPr lang="en-US" sz="1200">
                    <a:solidFill>
                      <a:schemeClr val="tx1"/>
                    </a:solidFill>
                    <a:latin typeface="Times New Roman" pitchFamily="18" charset="0"/>
                  </a:rPr>
                  <a:t> 0</a:t>
                </a:r>
              </a:p>
            </p:txBody>
          </p:sp>
          <p:sp>
            <p:nvSpPr>
              <p:cNvPr id="15375" name="Text Box 15"/>
              <p:cNvSpPr txBox="1">
                <a:spLocks noChangeArrowheads="1"/>
              </p:cNvSpPr>
              <p:nvPr/>
            </p:nvSpPr>
            <p:spPr bwMode="auto">
              <a:xfrm rot="-10800000">
                <a:off x="2112" y="2032"/>
                <a:ext cx="231" cy="240"/>
              </a:xfrm>
              <a:prstGeom prst="rect">
                <a:avLst/>
              </a:prstGeom>
              <a:noFill/>
              <a:ln w="9525">
                <a:noFill/>
                <a:miter lim="800000"/>
                <a:headEnd/>
                <a:tailEnd/>
              </a:ln>
              <a:effectLst/>
            </p:spPr>
            <p:txBody>
              <a:bodyPr vert="eaVert">
                <a:spAutoFit/>
              </a:bodyPr>
              <a:lstStyle/>
              <a:p>
                <a:r>
                  <a:rPr lang="en-US" sz="1200">
                    <a:solidFill>
                      <a:schemeClr val="tx1"/>
                    </a:solidFill>
                    <a:latin typeface="Times New Roman" pitchFamily="18" charset="0"/>
                  </a:rPr>
                  <a:t>127</a:t>
                </a:r>
              </a:p>
            </p:txBody>
          </p:sp>
          <p:sp>
            <p:nvSpPr>
              <p:cNvPr id="15376" name="Text Box 16"/>
              <p:cNvSpPr txBox="1">
                <a:spLocks noChangeArrowheads="1"/>
              </p:cNvSpPr>
              <p:nvPr/>
            </p:nvSpPr>
            <p:spPr bwMode="auto">
              <a:xfrm rot="10800000">
                <a:off x="2112" y="1456"/>
                <a:ext cx="231" cy="240"/>
              </a:xfrm>
              <a:prstGeom prst="rect">
                <a:avLst/>
              </a:prstGeom>
              <a:noFill/>
              <a:ln w="9525">
                <a:noFill/>
                <a:miter lim="800000"/>
                <a:headEnd/>
                <a:tailEnd/>
              </a:ln>
              <a:effectLst/>
            </p:spPr>
            <p:txBody>
              <a:bodyPr vert="eaVert">
                <a:spAutoFit/>
              </a:bodyPr>
              <a:lstStyle/>
              <a:p>
                <a:r>
                  <a:rPr lang="en-US" sz="1200">
                    <a:solidFill>
                      <a:schemeClr val="tx1"/>
                    </a:solidFill>
                    <a:latin typeface="Times New Roman" pitchFamily="18" charset="0"/>
                  </a:rPr>
                  <a:t>255</a:t>
                </a:r>
              </a:p>
            </p:txBody>
          </p:sp>
          <p:sp>
            <p:nvSpPr>
              <p:cNvPr id="15377" name="Rectangle 17"/>
              <p:cNvSpPr>
                <a:spLocks noChangeArrowheads="1"/>
              </p:cNvSpPr>
              <p:nvPr/>
            </p:nvSpPr>
            <p:spPr bwMode="auto">
              <a:xfrm>
                <a:off x="2304" y="1584"/>
                <a:ext cx="1152" cy="1152"/>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sp>
          <p:nvSpPr>
            <p:cNvPr id="15378" name="Line 18"/>
            <p:cNvSpPr>
              <a:spLocks noChangeShapeType="1"/>
            </p:cNvSpPr>
            <p:nvPr/>
          </p:nvSpPr>
          <p:spPr bwMode="auto">
            <a:xfrm flipV="1">
              <a:off x="4080" y="2192"/>
              <a:ext cx="1152" cy="1152"/>
            </a:xfrm>
            <a:prstGeom prst="line">
              <a:avLst/>
            </a:prstGeom>
            <a:noFill/>
            <a:ln w="6350">
              <a:solidFill>
                <a:srgbClr val="FF3300"/>
              </a:solidFill>
              <a:prstDash val="dash"/>
              <a:round/>
              <a:headEnd/>
              <a:tailEnd/>
            </a:ln>
            <a:effectLst/>
          </p:spPr>
          <p:txBody>
            <a:bodyPr wrap="none" anchor="ctr"/>
            <a:lstStyle/>
            <a:p>
              <a:endParaRPr lang="en-US"/>
            </a:p>
          </p:txBody>
        </p:sp>
      </p:grpSp>
      <p:sp>
        <p:nvSpPr>
          <p:cNvPr id="15379" name="Text Box 19"/>
          <p:cNvSpPr txBox="1">
            <a:spLocks noChangeArrowheads="1"/>
          </p:cNvSpPr>
          <p:nvPr/>
        </p:nvSpPr>
        <p:spPr bwMode="auto">
          <a:xfrm>
            <a:off x="6175375" y="5681663"/>
            <a:ext cx="1741488" cy="336550"/>
          </a:xfrm>
          <a:prstGeom prst="rect">
            <a:avLst/>
          </a:prstGeom>
          <a:noFill/>
          <a:ln w="9525">
            <a:noFill/>
            <a:miter lim="800000"/>
            <a:headEnd/>
            <a:tailEnd/>
          </a:ln>
          <a:effectLst/>
        </p:spPr>
        <p:txBody>
          <a:bodyPr wrap="none">
            <a:spAutoFit/>
          </a:bodyPr>
          <a:lstStyle/>
          <a:p>
            <a:pPr algn="ctr"/>
            <a:r>
              <a:rPr lang="en-US" sz="1600">
                <a:solidFill>
                  <a:schemeClr val="tx1"/>
                </a:solidFill>
                <a:latin typeface="Times New Roman" pitchFamily="18" charset="0"/>
              </a:rPr>
              <a:t>transform mapping</a:t>
            </a:r>
          </a:p>
        </p:txBody>
      </p:sp>
      <p:sp>
        <p:nvSpPr>
          <p:cNvPr id="15380" name="Line 20"/>
          <p:cNvSpPr>
            <a:spLocks noChangeShapeType="1"/>
          </p:cNvSpPr>
          <p:nvPr/>
        </p:nvSpPr>
        <p:spPr bwMode="auto">
          <a:xfrm rot="1800000" flipH="1" flipV="1">
            <a:off x="7126288" y="3568700"/>
            <a:ext cx="34925" cy="2090738"/>
          </a:xfrm>
          <a:prstGeom prst="line">
            <a:avLst/>
          </a:prstGeom>
          <a:noFill/>
          <a:ln w="19050">
            <a:solidFill>
              <a:schemeClr val="tx1"/>
            </a:solidFill>
            <a:round/>
            <a:headEnd/>
            <a:tailEnd/>
          </a:ln>
          <a:effectLst/>
        </p:spPr>
        <p:txBody>
          <a:bodyPr wrap="none" anchor="ctr"/>
          <a:lstStyle/>
          <a:p>
            <a:endParaRPr lang="en-US"/>
          </a:p>
        </p:txBody>
      </p:sp>
      <p:sp>
        <p:nvSpPr>
          <p:cNvPr id="15382" name="Line 22"/>
          <p:cNvSpPr>
            <a:spLocks noChangeShapeType="1"/>
          </p:cNvSpPr>
          <p:nvPr/>
        </p:nvSpPr>
        <p:spPr bwMode="auto">
          <a:xfrm flipV="1">
            <a:off x="6629400" y="3706813"/>
            <a:ext cx="0" cy="1825625"/>
          </a:xfrm>
          <a:prstGeom prst="line">
            <a:avLst/>
          </a:prstGeom>
          <a:noFill/>
          <a:ln w="9525">
            <a:solidFill>
              <a:schemeClr val="accent1"/>
            </a:solidFill>
            <a:round/>
            <a:headEnd/>
            <a:tailEnd/>
          </a:ln>
          <a:effectLst/>
        </p:spPr>
        <p:txBody>
          <a:bodyPr wrap="none" anchor="ctr"/>
          <a:lstStyle/>
          <a:p>
            <a:endParaRPr lang="en-US"/>
          </a:p>
        </p:txBody>
      </p:sp>
      <p:sp>
        <p:nvSpPr>
          <p:cNvPr id="15386" name="Line 26"/>
          <p:cNvSpPr>
            <a:spLocks noChangeShapeType="1"/>
          </p:cNvSpPr>
          <p:nvPr/>
        </p:nvSpPr>
        <p:spPr bwMode="auto">
          <a:xfrm flipV="1">
            <a:off x="7656513" y="3705225"/>
            <a:ext cx="0" cy="1868488"/>
          </a:xfrm>
          <a:prstGeom prst="line">
            <a:avLst/>
          </a:prstGeom>
          <a:noFill/>
          <a:ln w="9525">
            <a:solidFill>
              <a:schemeClr val="accent1"/>
            </a:solidFill>
            <a:round/>
            <a:headEnd/>
            <a:tailEnd/>
          </a:ln>
          <a:effectLst/>
        </p:spPr>
        <p:txBody>
          <a:bodyPr wrap="none" anchor="ctr"/>
          <a:lstStyle/>
          <a:p>
            <a:endParaRPr lang="en-US"/>
          </a:p>
        </p:txBody>
      </p:sp>
      <p:pic>
        <p:nvPicPr>
          <p:cNvPr id="15388" name="Picture 28" descr="templ histogram contrast stretch"/>
          <p:cNvPicPr>
            <a:picLocks noChangeAspect="1" noChangeArrowheads="1"/>
          </p:cNvPicPr>
          <p:nvPr/>
        </p:nvPicPr>
        <p:blipFill>
          <a:blip r:embed="rId6" cstate="print"/>
          <a:srcRect r="18512"/>
          <a:stretch>
            <a:fillRect/>
          </a:stretch>
        </p:blipFill>
        <p:spPr bwMode="auto">
          <a:xfrm>
            <a:off x="6019800" y="1828800"/>
            <a:ext cx="2020888" cy="1651000"/>
          </a:xfrm>
          <a:prstGeom prst="rect">
            <a:avLst/>
          </a:prstGeom>
          <a:noFill/>
        </p:spPr>
      </p:pic>
      <p:sp>
        <p:nvSpPr>
          <p:cNvPr id="15389" name="Line 29"/>
          <p:cNvSpPr>
            <a:spLocks noChangeShapeType="1"/>
          </p:cNvSpPr>
          <p:nvPr/>
        </p:nvSpPr>
        <p:spPr bwMode="auto">
          <a:xfrm>
            <a:off x="6115050" y="4638675"/>
            <a:ext cx="1825625" cy="0"/>
          </a:xfrm>
          <a:prstGeom prst="line">
            <a:avLst/>
          </a:prstGeom>
          <a:noFill/>
          <a:ln w="9525">
            <a:solidFill>
              <a:schemeClr val="accent1"/>
            </a:solidFill>
            <a:round/>
            <a:headEnd/>
            <a:tailEnd/>
          </a:ln>
          <a:effectLst/>
        </p:spPr>
        <p:txBody>
          <a:bodyPr wrap="none" anchor="ctr"/>
          <a:lstStyle/>
          <a:p>
            <a:endParaRPr lang="en-US"/>
          </a:p>
        </p:txBody>
      </p:sp>
      <p:sp>
        <p:nvSpPr>
          <p:cNvPr id="15384" name="Text Box 24"/>
          <p:cNvSpPr txBox="1">
            <a:spLocks noChangeArrowheads="1"/>
          </p:cNvSpPr>
          <p:nvPr/>
        </p:nvSpPr>
        <p:spPr bwMode="auto">
          <a:xfrm>
            <a:off x="6324600" y="5486400"/>
            <a:ext cx="388938" cy="336550"/>
          </a:xfrm>
          <a:prstGeom prst="rect">
            <a:avLst/>
          </a:prstGeom>
          <a:noFill/>
          <a:ln w="9525">
            <a:noFill/>
            <a:miter lim="800000"/>
            <a:headEnd/>
            <a:tailEnd/>
          </a:ln>
          <a:effectLst/>
        </p:spPr>
        <p:txBody>
          <a:bodyPr wrap="none">
            <a:spAutoFit/>
          </a:bodyPr>
          <a:lstStyle/>
          <a:p>
            <a:r>
              <a:rPr lang="en-US" sz="1600">
                <a:solidFill>
                  <a:schemeClr val="tx1"/>
                </a:solidFill>
                <a:latin typeface="Times New Roman" pitchFamily="18" charset="0"/>
              </a:rPr>
              <a:t>m</a:t>
            </a:r>
            <a:r>
              <a:rPr lang="en-US" sz="1600" baseline="-25000">
                <a:solidFill>
                  <a:schemeClr val="tx1"/>
                </a:solidFill>
                <a:latin typeface="Times New Roman" pitchFamily="18" charset="0"/>
              </a:rPr>
              <a:t>I</a:t>
            </a:r>
            <a:endParaRPr lang="en-US" sz="1600">
              <a:solidFill>
                <a:schemeClr val="tx1"/>
              </a:solidFill>
              <a:latin typeface="Times New Roman" pitchFamily="18" charset="0"/>
            </a:endParaRPr>
          </a:p>
        </p:txBody>
      </p:sp>
      <p:sp>
        <p:nvSpPr>
          <p:cNvPr id="15385" name="Text Box 25"/>
          <p:cNvSpPr txBox="1">
            <a:spLocks noChangeArrowheads="1"/>
          </p:cNvSpPr>
          <p:nvPr/>
        </p:nvSpPr>
        <p:spPr bwMode="auto">
          <a:xfrm>
            <a:off x="7467600" y="5486400"/>
            <a:ext cx="411163" cy="336550"/>
          </a:xfrm>
          <a:prstGeom prst="rect">
            <a:avLst/>
          </a:prstGeom>
          <a:noFill/>
          <a:ln w="9525">
            <a:noFill/>
            <a:miter lim="800000"/>
            <a:headEnd/>
            <a:tailEnd/>
          </a:ln>
          <a:effectLst/>
        </p:spPr>
        <p:txBody>
          <a:bodyPr wrap="none">
            <a:spAutoFit/>
          </a:bodyPr>
          <a:lstStyle/>
          <a:p>
            <a:r>
              <a:rPr lang="en-US" sz="1600">
                <a:solidFill>
                  <a:schemeClr val="tx1"/>
                </a:solidFill>
                <a:latin typeface="Times New Roman" pitchFamily="18" charset="0"/>
              </a:rPr>
              <a:t>M</a:t>
            </a:r>
            <a:r>
              <a:rPr lang="en-US" sz="1600" baseline="-25000">
                <a:solidFill>
                  <a:schemeClr val="tx1"/>
                </a:solidFill>
                <a:latin typeface="Times New Roman" pitchFamily="18" charset="0"/>
              </a:rPr>
              <a:t>I</a:t>
            </a:r>
            <a:endParaRPr lang="en-US" sz="1600">
              <a:solidFill>
                <a:schemeClr val="tx1"/>
              </a:solidFill>
              <a:latin typeface="Times New Roman" pitchFamily="18" charset="0"/>
            </a:endParaRPr>
          </a:p>
        </p:txBody>
      </p:sp>
      <p:sp>
        <p:nvSpPr>
          <p:cNvPr id="15390" name="Text Box 30"/>
          <p:cNvSpPr txBox="1">
            <a:spLocks noChangeArrowheads="1"/>
          </p:cNvSpPr>
          <p:nvPr/>
        </p:nvSpPr>
        <p:spPr bwMode="auto">
          <a:xfrm>
            <a:off x="5695950" y="5346700"/>
            <a:ext cx="228600" cy="304800"/>
          </a:xfrm>
          <a:prstGeom prst="rect">
            <a:avLst/>
          </a:prstGeom>
          <a:noFill/>
          <a:ln w="9525">
            <a:noFill/>
            <a:miter lim="800000"/>
            <a:headEnd/>
            <a:tailEnd/>
          </a:ln>
          <a:effectLst/>
        </p:spPr>
        <p:txBody>
          <a:bodyPr wrap="none" lIns="0" tIns="0" rIns="0" bIns="0" anchor="ctr"/>
          <a:lstStyle/>
          <a:p>
            <a:r>
              <a:rPr lang="en-US" sz="1600">
                <a:solidFill>
                  <a:schemeClr val="tx1"/>
                </a:solidFill>
                <a:latin typeface="Times New Roman" pitchFamily="18" charset="0"/>
              </a:rPr>
              <a:t>m</a:t>
            </a:r>
            <a:r>
              <a:rPr lang="en-US" sz="1600" baseline="-25000">
                <a:solidFill>
                  <a:schemeClr val="tx1"/>
                </a:solidFill>
                <a:latin typeface="Times New Roman" pitchFamily="18" charset="0"/>
              </a:rPr>
              <a:t>J</a:t>
            </a:r>
            <a:endParaRPr lang="en-US" sz="1600">
              <a:solidFill>
                <a:schemeClr val="tx1"/>
              </a:solidFill>
              <a:latin typeface="Times New Roman" pitchFamily="18" charset="0"/>
            </a:endParaRPr>
          </a:p>
        </p:txBody>
      </p:sp>
      <p:sp>
        <p:nvSpPr>
          <p:cNvPr id="15391" name="Text Box 31"/>
          <p:cNvSpPr txBox="1">
            <a:spLocks noChangeArrowheads="1"/>
          </p:cNvSpPr>
          <p:nvPr/>
        </p:nvSpPr>
        <p:spPr bwMode="auto">
          <a:xfrm>
            <a:off x="5575300" y="3530600"/>
            <a:ext cx="419100" cy="336550"/>
          </a:xfrm>
          <a:prstGeom prst="rect">
            <a:avLst/>
          </a:prstGeom>
          <a:noFill/>
          <a:ln w="9525">
            <a:noFill/>
            <a:miter lim="800000"/>
            <a:headEnd/>
            <a:tailEnd/>
          </a:ln>
          <a:effectLst/>
        </p:spPr>
        <p:txBody>
          <a:bodyPr wrap="none">
            <a:spAutoFit/>
          </a:bodyPr>
          <a:lstStyle/>
          <a:p>
            <a:r>
              <a:rPr lang="en-US" sz="1600">
                <a:solidFill>
                  <a:schemeClr val="tx1"/>
                </a:solidFill>
                <a:latin typeface="Times New Roman" pitchFamily="18" charset="0"/>
              </a:rPr>
              <a:t>M</a:t>
            </a:r>
            <a:r>
              <a:rPr lang="en-US" sz="1600" baseline="-25000">
                <a:solidFill>
                  <a:schemeClr val="tx1"/>
                </a:solidFill>
                <a:latin typeface="Times New Roman" pitchFamily="18" charset="0"/>
              </a:rPr>
              <a:t>J</a:t>
            </a:r>
            <a:endParaRPr lang="en-US" sz="1600">
              <a:solidFill>
                <a:schemeClr val="tx1"/>
              </a:solidFill>
              <a:latin typeface="Times New Roman" pitchFamily="18" charset="0"/>
            </a:endParaRPr>
          </a:p>
        </p:txBody>
      </p:sp>
    </p:spTree>
    <p:extLst>
      <p:ext uri="{BB962C8B-B14F-4D97-AF65-F5344CB8AC3E}">
        <p14:creationId xmlns:p14="http://schemas.microsoft.com/office/powerpoint/2010/main" val="19712062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3" name="Picture 9" descr="HistoCompare"/>
          <p:cNvPicPr>
            <a:picLocks noChangeAspect="1" noChangeArrowheads="1"/>
          </p:cNvPicPr>
          <p:nvPr/>
        </p:nvPicPr>
        <p:blipFill>
          <a:blip r:embed="rId2" cstate="print">
            <a:lum contrast="46000"/>
          </a:blip>
          <a:srcRect t="5000" b="3999"/>
          <a:stretch>
            <a:fillRect/>
          </a:stretch>
        </p:blipFill>
        <p:spPr bwMode="auto">
          <a:xfrm>
            <a:off x="3200400" y="1828800"/>
            <a:ext cx="5286375" cy="4160838"/>
          </a:xfrm>
          <a:prstGeom prst="rect">
            <a:avLst/>
          </a:prstGeom>
          <a:noFill/>
          <a:ln w="9525">
            <a:solidFill>
              <a:schemeClr val="tx1"/>
            </a:solidFill>
            <a:miter lim="800000"/>
            <a:headEnd/>
            <a:tailEnd/>
          </a:ln>
          <a:effectLst>
            <a:outerShdw dist="71842" dir="8100000" algn="ctr" rotWithShape="0">
              <a:schemeClr val="bg2">
                <a:alpha val="50000"/>
              </a:schemeClr>
            </a:outerShdw>
          </a:effectLst>
        </p:spPr>
      </p:pic>
      <p:sp>
        <p:nvSpPr>
          <p:cNvPr id="52226" name="Rectangle 2"/>
          <p:cNvSpPr>
            <a:spLocks noGrp="1" noChangeArrowheads="1"/>
          </p:cNvSpPr>
          <p:nvPr>
            <p:ph type="title"/>
          </p:nvPr>
        </p:nvSpPr>
        <p:spPr>
          <a:xfrm>
            <a:off x="381000" y="958850"/>
            <a:ext cx="8305800" cy="641350"/>
          </a:xfrm>
          <a:noFill/>
        </p:spPr>
        <p:txBody>
          <a:bodyPr>
            <a:spAutoFit/>
          </a:bodyPr>
          <a:lstStyle/>
          <a:p>
            <a:r>
              <a:rPr lang="en-US" sz="3600"/>
              <a:t>Information Loss from Contrast Adjustment</a:t>
            </a:r>
          </a:p>
        </p:txBody>
      </p:sp>
      <p:pic>
        <p:nvPicPr>
          <p:cNvPr id="52234" name="Picture 10" descr="templ075"/>
          <p:cNvPicPr>
            <a:picLocks noChangeAspect="1" noChangeArrowheads="1"/>
          </p:cNvPicPr>
          <p:nvPr/>
        </p:nvPicPr>
        <p:blipFill>
          <a:blip r:embed="rId3" cstate="print"/>
          <a:srcRect/>
          <a:stretch>
            <a:fillRect/>
          </a:stretch>
        </p:blipFill>
        <p:spPr bwMode="auto">
          <a:xfrm>
            <a:off x="693738" y="1905000"/>
            <a:ext cx="2049462" cy="1373188"/>
          </a:xfrm>
          <a:prstGeom prst="rect">
            <a:avLst/>
          </a:prstGeom>
          <a:noFill/>
          <a:ln w="9525">
            <a:solidFill>
              <a:schemeClr val="tx1"/>
            </a:solidFill>
            <a:miter lim="800000"/>
            <a:headEnd/>
            <a:tailEnd/>
          </a:ln>
          <a:effectLst/>
        </p:spPr>
      </p:pic>
      <p:pic>
        <p:nvPicPr>
          <p:cNvPr id="52236" name="Picture 12" descr="templ075_loC"/>
          <p:cNvPicPr>
            <a:picLocks noChangeAspect="1" noChangeArrowheads="1"/>
          </p:cNvPicPr>
          <p:nvPr/>
        </p:nvPicPr>
        <p:blipFill>
          <a:blip r:embed="rId4" cstate="print"/>
          <a:srcRect/>
          <a:stretch>
            <a:fillRect/>
          </a:stretch>
        </p:blipFill>
        <p:spPr bwMode="auto">
          <a:xfrm>
            <a:off x="693738" y="3352800"/>
            <a:ext cx="2049462" cy="1373188"/>
          </a:xfrm>
          <a:prstGeom prst="rect">
            <a:avLst/>
          </a:prstGeom>
          <a:noFill/>
          <a:ln w="9525">
            <a:solidFill>
              <a:schemeClr val="tx1"/>
            </a:solidFill>
            <a:miter lim="800000"/>
            <a:headEnd/>
            <a:tailEnd/>
          </a:ln>
          <a:effectLst/>
        </p:spPr>
      </p:pic>
      <p:pic>
        <p:nvPicPr>
          <p:cNvPr id="52237" name="Picture 13" descr="templ075_hiC"/>
          <p:cNvPicPr>
            <a:picLocks noChangeAspect="1" noChangeArrowheads="1"/>
          </p:cNvPicPr>
          <p:nvPr/>
        </p:nvPicPr>
        <p:blipFill>
          <a:blip r:embed="rId5" cstate="print"/>
          <a:srcRect/>
          <a:stretch>
            <a:fillRect/>
          </a:stretch>
        </p:blipFill>
        <p:spPr bwMode="auto">
          <a:xfrm>
            <a:off x="693738" y="4800600"/>
            <a:ext cx="2049462" cy="1373188"/>
          </a:xfrm>
          <a:prstGeom prst="rect">
            <a:avLst/>
          </a:prstGeom>
          <a:noFill/>
          <a:ln w="9525">
            <a:solidFill>
              <a:schemeClr val="tx1"/>
            </a:solidFill>
            <a:miter lim="800000"/>
            <a:headEnd/>
            <a:tailEnd/>
          </a:ln>
          <a:effectLst/>
        </p:spPr>
      </p:pic>
      <p:sp>
        <p:nvSpPr>
          <p:cNvPr id="52240" name="AutoShape 16"/>
          <p:cNvSpPr>
            <a:spLocks noChangeArrowheads="1"/>
          </p:cNvSpPr>
          <p:nvPr/>
        </p:nvSpPr>
        <p:spPr bwMode="auto">
          <a:xfrm rot="-13500000">
            <a:off x="2743200" y="5029200"/>
            <a:ext cx="685800" cy="228600"/>
          </a:xfrm>
          <a:prstGeom prst="leftArrow">
            <a:avLst>
              <a:gd name="adj1" fmla="val 50000"/>
              <a:gd name="adj2" fmla="val 75000"/>
            </a:avLst>
          </a:prstGeom>
          <a:solidFill>
            <a:srgbClr val="FFFF99"/>
          </a:solidFill>
          <a:ln w="9525">
            <a:solidFill>
              <a:schemeClr val="tx1"/>
            </a:solidFill>
            <a:miter lim="800000"/>
            <a:headEnd/>
            <a:tailEnd/>
          </a:ln>
          <a:effectLst>
            <a:outerShdw dist="76200" dir="5400000" algn="ctr" rotWithShape="0">
              <a:schemeClr val="tx1">
                <a:alpha val="50000"/>
              </a:schemeClr>
            </a:outerShdw>
          </a:effectLst>
        </p:spPr>
        <p:txBody>
          <a:bodyPr wrap="none" anchor="ctr">
            <a:spAutoFit/>
          </a:bodyPr>
          <a:lstStyle/>
          <a:p>
            <a:endParaRPr lang="en-US"/>
          </a:p>
        </p:txBody>
      </p:sp>
      <p:sp>
        <p:nvSpPr>
          <p:cNvPr id="52241" name="AutoShape 17"/>
          <p:cNvSpPr>
            <a:spLocks noChangeArrowheads="1"/>
          </p:cNvSpPr>
          <p:nvPr/>
        </p:nvSpPr>
        <p:spPr bwMode="auto">
          <a:xfrm rot="-13500000">
            <a:off x="2743200" y="3429000"/>
            <a:ext cx="685800" cy="228600"/>
          </a:xfrm>
          <a:prstGeom prst="leftArrow">
            <a:avLst>
              <a:gd name="adj1" fmla="val 50000"/>
              <a:gd name="adj2" fmla="val 75000"/>
            </a:avLst>
          </a:prstGeom>
          <a:solidFill>
            <a:srgbClr val="FFFF99"/>
          </a:solidFill>
          <a:ln w="9525">
            <a:solidFill>
              <a:schemeClr val="tx1"/>
            </a:solidFill>
            <a:miter lim="800000"/>
            <a:headEnd/>
            <a:tailEnd/>
          </a:ln>
          <a:effectLst>
            <a:outerShdw dist="76200" dir="5400000" algn="ctr" rotWithShape="0">
              <a:schemeClr val="tx1">
                <a:alpha val="50000"/>
              </a:schemeClr>
            </a:outerShdw>
          </a:effectLst>
        </p:spPr>
        <p:txBody>
          <a:bodyPr wrap="none" anchor="ctr">
            <a:spAutoFit/>
          </a:bodyPr>
          <a:lstStyle/>
          <a:p>
            <a:endParaRPr lang="en-US"/>
          </a:p>
        </p:txBody>
      </p:sp>
      <p:sp>
        <p:nvSpPr>
          <p:cNvPr id="52242" name="AutoShape 18"/>
          <p:cNvSpPr>
            <a:spLocks noChangeArrowheads="1"/>
          </p:cNvSpPr>
          <p:nvPr/>
        </p:nvSpPr>
        <p:spPr bwMode="auto">
          <a:xfrm rot="10800000">
            <a:off x="2819400" y="2286000"/>
            <a:ext cx="685800" cy="228600"/>
          </a:xfrm>
          <a:prstGeom prst="leftArrow">
            <a:avLst>
              <a:gd name="adj1" fmla="val 50000"/>
              <a:gd name="adj2" fmla="val 75000"/>
            </a:avLst>
          </a:prstGeom>
          <a:solidFill>
            <a:srgbClr val="FFFF99"/>
          </a:solidFill>
          <a:ln w="9525">
            <a:solidFill>
              <a:schemeClr val="tx1"/>
            </a:solidFill>
            <a:miter lim="800000"/>
            <a:headEnd/>
            <a:tailEnd/>
          </a:ln>
          <a:effectLst>
            <a:outerShdw dist="76200" dir="5400000" algn="ctr" rotWithShape="0">
              <a:schemeClr val="tx1">
                <a:alpha val="50000"/>
              </a:schemeClr>
            </a:outerShdw>
          </a:effectLst>
        </p:spPr>
        <p:txBody>
          <a:bodyPr wrap="none" anchor="ctr">
            <a:spAutoFit/>
          </a:bodyPr>
          <a:lstStyle/>
          <a:p>
            <a:endParaRPr lang="en-US"/>
          </a:p>
        </p:txBody>
      </p:sp>
      <p:sp>
        <p:nvSpPr>
          <p:cNvPr id="52243" name="Text Box 19"/>
          <p:cNvSpPr txBox="1">
            <a:spLocks noChangeArrowheads="1"/>
          </p:cNvSpPr>
          <p:nvPr/>
        </p:nvSpPr>
        <p:spPr bwMode="auto">
          <a:xfrm>
            <a:off x="685800" y="1905000"/>
            <a:ext cx="674688" cy="457200"/>
          </a:xfrm>
          <a:prstGeom prst="rect">
            <a:avLst/>
          </a:prstGeom>
          <a:noFill/>
          <a:ln w="9525">
            <a:noFill/>
            <a:miter lim="800000"/>
            <a:headEnd/>
            <a:tailEnd/>
          </a:ln>
          <a:effectLst>
            <a:outerShdw dist="35921" dir="8100000" algn="ctr" rotWithShape="0">
              <a:schemeClr val="tx1"/>
            </a:outerShdw>
          </a:effectLst>
        </p:spPr>
        <p:txBody>
          <a:bodyPr wrap="none">
            <a:spAutoFit/>
          </a:bodyPr>
          <a:lstStyle/>
          <a:p>
            <a:pPr algn="ctr"/>
            <a:r>
              <a:rPr lang="en-US" sz="2400">
                <a:solidFill>
                  <a:srgbClr val="FFFF99"/>
                </a:solidFill>
                <a:latin typeface="Times New Roman" pitchFamily="18" charset="0"/>
              </a:rPr>
              <a:t>orig</a:t>
            </a:r>
          </a:p>
        </p:txBody>
      </p:sp>
      <p:sp>
        <p:nvSpPr>
          <p:cNvPr id="52244" name="Text Box 20"/>
          <p:cNvSpPr txBox="1">
            <a:spLocks noChangeArrowheads="1"/>
          </p:cNvSpPr>
          <p:nvPr/>
        </p:nvSpPr>
        <p:spPr bwMode="auto">
          <a:xfrm>
            <a:off x="685800" y="3352800"/>
            <a:ext cx="657225" cy="457200"/>
          </a:xfrm>
          <a:prstGeom prst="rect">
            <a:avLst/>
          </a:prstGeom>
          <a:noFill/>
          <a:ln w="9525">
            <a:noFill/>
            <a:miter lim="800000"/>
            <a:headEnd/>
            <a:tailEnd/>
          </a:ln>
          <a:effectLst>
            <a:outerShdw dist="35921" dir="8100000" algn="ctr" rotWithShape="0">
              <a:schemeClr val="tx1"/>
            </a:outerShdw>
          </a:effectLst>
        </p:spPr>
        <p:txBody>
          <a:bodyPr wrap="none">
            <a:spAutoFit/>
          </a:bodyPr>
          <a:lstStyle/>
          <a:p>
            <a:pPr algn="ctr"/>
            <a:r>
              <a:rPr lang="en-US" sz="2400">
                <a:solidFill>
                  <a:srgbClr val="FFFF99"/>
                </a:solidFill>
                <a:latin typeface="Times New Roman" pitchFamily="18" charset="0"/>
              </a:rPr>
              <a:t>lo-c</a:t>
            </a:r>
          </a:p>
        </p:txBody>
      </p:sp>
      <p:sp>
        <p:nvSpPr>
          <p:cNvPr id="52245" name="Text Box 21"/>
          <p:cNvSpPr txBox="1">
            <a:spLocks noChangeArrowheads="1"/>
          </p:cNvSpPr>
          <p:nvPr/>
        </p:nvSpPr>
        <p:spPr bwMode="auto">
          <a:xfrm>
            <a:off x="685800" y="4800600"/>
            <a:ext cx="657225" cy="457200"/>
          </a:xfrm>
          <a:prstGeom prst="rect">
            <a:avLst/>
          </a:prstGeom>
          <a:noFill/>
          <a:ln w="9525">
            <a:noFill/>
            <a:miter lim="800000"/>
            <a:headEnd/>
            <a:tailEnd/>
          </a:ln>
          <a:effectLst>
            <a:outerShdw dist="35921" dir="8100000" algn="ctr" rotWithShape="0">
              <a:schemeClr val="tx1"/>
            </a:outerShdw>
          </a:effectLst>
        </p:spPr>
        <p:txBody>
          <a:bodyPr wrap="none">
            <a:spAutoFit/>
          </a:bodyPr>
          <a:lstStyle/>
          <a:p>
            <a:pPr algn="ctr"/>
            <a:r>
              <a:rPr lang="en-US" sz="2400">
                <a:solidFill>
                  <a:srgbClr val="FFFF99"/>
                </a:solidFill>
                <a:latin typeface="Times New Roman" pitchFamily="18" charset="0"/>
              </a:rPr>
              <a:t>hi-c</a:t>
            </a:r>
          </a:p>
        </p:txBody>
      </p:sp>
      <p:sp>
        <p:nvSpPr>
          <p:cNvPr id="52246" name="Text Box 22"/>
          <p:cNvSpPr txBox="1">
            <a:spLocks noChangeArrowheads="1"/>
          </p:cNvSpPr>
          <p:nvPr/>
        </p:nvSpPr>
        <p:spPr bwMode="auto">
          <a:xfrm>
            <a:off x="2446338" y="381000"/>
            <a:ext cx="1744662" cy="457200"/>
          </a:xfrm>
          <a:prstGeom prst="rect">
            <a:avLst/>
          </a:prstGeom>
          <a:solidFill>
            <a:srgbClr val="FFFF99"/>
          </a:solidFill>
          <a:ln w="9525">
            <a:noFill/>
            <a:miter lim="800000"/>
            <a:headEnd/>
            <a:tailEnd/>
          </a:ln>
          <a:effectLst>
            <a:outerShdw dist="107763" dir="8100000" algn="ctr" rotWithShape="0">
              <a:schemeClr val="tx1">
                <a:alpha val="50000"/>
              </a:schemeClr>
            </a:outerShdw>
          </a:effectLst>
        </p:spPr>
        <p:txBody>
          <a:bodyPr wrap="none">
            <a:spAutoFit/>
          </a:bodyPr>
          <a:lstStyle/>
          <a:p>
            <a:pPr algn="ctr"/>
            <a:r>
              <a:rPr lang="en-US" sz="2400">
                <a:solidFill>
                  <a:schemeClr val="tx1"/>
                </a:solidFill>
                <a:latin typeface="Comic Sans MS" pitchFamily="66" charset="0"/>
              </a:rPr>
              <a:t>histograms</a:t>
            </a:r>
          </a:p>
        </p:txBody>
      </p:sp>
    </p:spTree>
    <p:extLst>
      <p:ext uri="{BB962C8B-B14F-4D97-AF65-F5344CB8AC3E}">
        <p14:creationId xmlns:p14="http://schemas.microsoft.com/office/powerpoint/2010/main" val="36610186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1027"/>
          <p:cNvSpPr>
            <a:spLocks noGrp="1" noChangeArrowheads="1"/>
          </p:cNvSpPr>
          <p:nvPr>
            <p:ph type="title"/>
          </p:nvPr>
        </p:nvSpPr>
        <p:spPr>
          <a:xfrm>
            <a:off x="381000" y="958850"/>
            <a:ext cx="8305800" cy="641350"/>
          </a:xfrm>
          <a:noFill/>
        </p:spPr>
        <p:txBody>
          <a:bodyPr>
            <a:spAutoFit/>
          </a:bodyPr>
          <a:lstStyle/>
          <a:p>
            <a:r>
              <a:rPr lang="en-US" sz="3600"/>
              <a:t>Information Loss from Contrast Adjustment</a:t>
            </a:r>
          </a:p>
        </p:txBody>
      </p:sp>
      <p:grpSp>
        <p:nvGrpSpPr>
          <p:cNvPr id="53265" name="Group 1041"/>
          <p:cNvGrpSpPr>
            <a:grpSpLocks/>
          </p:cNvGrpSpPr>
          <p:nvPr/>
        </p:nvGrpSpPr>
        <p:grpSpPr bwMode="auto">
          <a:xfrm>
            <a:off x="476250" y="1751013"/>
            <a:ext cx="6461125" cy="4421187"/>
            <a:chOff x="677" y="1104"/>
            <a:chExt cx="4070" cy="2785"/>
          </a:xfrm>
        </p:grpSpPr>
        <p:pic>
          <p:nvPicPr>
            <p:cNvPr id="53261" name="Picture 1037" descr="templ075_DiffICR"/>
            <p:cNvPicPr>
              <a:picLocks noChangeAspect="1" noChangeArrowheads="1"/>
            </p:cNvPicPr>
            <p:nvPr/>
          </p:nvPicPr>
          <p:blipFill>
            <a:blip r:embed="rId2" cstate="print"/>
            <a:srcRect/>
            <a:stretch>
              <a:fillRect/>
            </a:stretch>
          </p:blipFill>
          <p:spPr bwMode="auto">
            <a:xfrm>
              <a:off x="3456" y="2064"/>
              <a:ext cx="1291" cy="865"/>
            </a:xfrm>
            <a:prstGeom prst="rect">
              <a:avLst/>
            </a:prstGeom>
            <a:noFill/>
          </p:spPr>
        </p:pic>
        <p:pic>
          <p:nvPicPr>
            <p:cNvPr id="53252" name="Picture 1028" descr="templ075"/>
            <p:cNvPicPr>
              <a:picLocks noChangeAspect="1" noChangeArrowheads="1"/>
            </p:cNvPicPr>
            <p:nvPr/>
          </p:nvPicPr>
          <p:blipFill>
            <a:blip r:embed="rId3" cstate="print"/>
            <a:srcRect/>
            <a:stretch>
              <a:fillRect/>
            </a:stretch>
          </p:blipFill>
          <p:spPr bwMode="auto">
            <a:xfrm>
              <a:off x="677" y="1104"/>
              <a:ext cx="1291" cy="865"/>
            </a:xfrm>
            <a:prstGeom prst="rect">
              <a:avLst/>
            </a:prstGeom>
            <a:noFill/>
            <a:ln w="9525">
              <a:solidFill>
                <a:schemeClr val="tx1"/>
              </a:solidFill>
              <a:miter lim="800000"/>
              <a:headEnd/>
              <a:tailEnd/>
            </a:ln>
          </p:spPr>
        </p:pic>
        <p:pic>
          <p:nvPicPr>
            <p:cNvPr id="53253" name="Picture 1029" descr="templ075_loC"/>
            <p:cNvPicPr>
              <a:picLocks noChangeAspect="1" noChangeArrowheads="1"/>
            </p:cNvPicPr>
            <p:nvPr/>
          </p:nvPicPr>
          <p:blipFill>
            <a:blip r:embed="rId4" cstate="print"/>
            <a:srcRect/>
            <a:stretch>
              <a:fillRect/>
            </a:stretch>
          </p:blipFill>
          <p:spPr bwMode="auto">
            <a:xfrm>
              <a:off x="2064" y="1104"/>
              <a:ext cx="1291" cy="865"/>
            </a:xfrm>
            <a:prstGeom prst="rect">
              <a:avLst/>
            </a:prstGeom>
            <a:noFill/>
            <a:ln w="9525">
              <a:solidFill>
                <a:schemeClr val="tx1"/>
              </a:solidFill>
              <a:miter lim="800000"/>
              <a:headEnd/>
              <a:tailEnd/>
            </a:ln>
          </p:spPr>
        </p:pic>
        <p:pic>
          <p:nvPicPr>
            <p:cNvPr id="53254" name="Picture 1030" descr="templ075_hiC"/>
            <p:cNvPicPr>
              <a:picLocks noChangeAspect="1" noChangeArrowheads="1"/>
            </p:cNvPicPr>
            <p:nvPr/>
          </p:nvPicPr>
          <p:blipFill>
            <a:blip r:embed="rId5" cstate="print"/>
            <a:srcRect/>
            <a:stretch>
              <a:fillRect/>
            </a:stretch>
          </p:blipFill>
          <p:spPr bwMode="auto">
            <a:xfrm>
              <a:off x="3456" y="1104"/>
              <a:ext cx="1291" cy="865"/>
            </a:xfrm>
            <a:prstGeom prst="rect">
              <a:avLst/>
            </a:prstGeom>
            <a:noFill/>
            <a:ln w="9525">
              <a:solidFill>
                <a:schemeClr val="tx1"/>
              </a:solidFill>
              <a:miter lim="800000"/>
              <a:headEnd/>
              <a:tailEnd/>
            </a:ln>
          </p:spPr>
        </p:pic>
        <p:pic>
          <p:nvPicPr>
            <p:cNvPr id="53259" name="Picture 1035" descr="templ075"/>
            <p:cNvPicPr>
              <a:picLocks noChangeAspect="1" noChangeArrowheads="1"/>
            </p:cNvPicPr>
            <p:nvPr/>
          </p:nvPicPr>
          <p:blipFill>
            <a:blip r:embed="rId3" cstate="print"/>
            <a:srcRect/>
            <a:stretch>
              <a:fillRect/>
            </a:stretch>
          </p:blipFill>
          <p:spPr bwMode="auto">
            <a:xfrm>
              <a:off x="677" y="2064"/>
              <a:ext cx="1291" cy="865"/>
            </a:xfrm>
            <a:prstGeom prst="rect">
              <a:avLst/>
            </a:prstGeom>
            <a:noFill/>
            <a:ln w="9525">
              <a:solidFill>
                <a:schemeClr val="tx1"/>
              </a:solidFill>
              <a:miter lim="800000"/>
              <a:headEnd/>
              <a:tailEnd/>
            </a:ln>
          </p:spPr>
        </p:pic>
        <p:pic>
          <p:nvPicPr>
            <p:cNvPr id="53260" name="Picture 1036" descr="templ075"/>
            <p:cNvPicPr>
              <a:picLocks noChangeAspect="1" noChangeArrowheads="1"/>
            </p:cNvPicPr>
            <p:nvPr/>
          </p:nvPicPr>
          <p:blipFill>
            <a:blip r:embed="rId3" cstate="print"/>
            <a:srcRect/>
            <a:stretch>
              <a:fillRect/>
            </a:stretch>
          </p:blipFill>
          <p:spPr bwMode="auto">
            <a:xfrm>
              <a:off x="677" y="3024"/>
              <a:ext cx="1291" cy="865"/>
            </a:xfrm>
            <a:prstGeom prst="rect">
              <a:avLst/>
            </a:prstGeom>
            <a:noFill/>
            <a:ln w="9525">
              <a:solidFill>
                <a:schemeClr val="tx1"/>
              </a:solidFill>
              <a:miter lim="800000"/>
              <a:headEnd/>
              <a:tailEnd/>
            </a:ln>
          </p:spPr>
        </p:pic>
        <p:pic>
          <p:nvPicPr>
            <p:cNvPr id="53262" name="Picture 1038" descr="templ075_DiffIER"/>
            <p:cNvPicPr>
              <a:picLocks noChangeAspect="1" noChangeArrowheads="1"/>
            </p:cNvPicPr>
            <p:nvPr/>
          </p:nvPicPr>
          <p:blipFill>
            <a:blip r:embed="rId6" cstate="print"/>
            <a:srcRect/>
            <a:stretch>
              <a:fillRect/>
            </a:stretch>
          </p:blipFill>
          <p:spPr bwMode="auto">
            <a:xfrm>
              <a:off x="3456" y="3024"/>
              <a:ext cx="1291" cy="865"/>
            </a:xfrm>
            <a:prstGeom prst="rect">
              <a:avLst/>
            </a:prstGeom>
            <a:noFill/>
          </p:spPr>
        </p:pic>
        <p:pic>
          <p:nvPicPr>
            <p:cNvPr id="53263" name="Picture 1039" descr="templ075_hiC_rest"/>
            <p:cNvPicPr>
              <a:picLocks noChangeAspect="1" noChangeArrowheads="1"/>
            </p:cNvPicPr>
            <p:nvPr/>
          </p:nvPicPr>
          <p:blipFill>
            <a:blip r:embed="rId7" cstate="print"/>
            <a:srcRect/>
            <a:stretch>
              <a:fillRect/>
            </a:stretch>
          </p:blipFill>
          <p:spPr bwMode="auto">
            <a:xfrm>
              <a:off x="2064" y="3024"/>
              <a:ext cx="1291" cy="865"/>
            </a:xfrm>
            <a:prstGeom prst="rect">
              <a:avLst/>
            </a:prstGeom>
            <a:noFill/>
          </p:spPr>
        </p:pic>
        <p:pic>
          <p:nvPicPr>
            <p:cNvPr id="53264" name="Picture 1040" descr="templ075_loC_rest"/>
            <p:cNvPicPr>
              <a:picLocks noChangeAspect="1" noChangeArrowheads="1"/>
            </p:cNvPicPr>
            <p:nvPr/>
          </p:nvPicPr>
          <p:blipFill>
            <a:blip r:embed="rId8" cstate="print"/>
            <a:srcRect/>
            <a:stretch>
              <a:fillRect/>
            </a:stretch>
          </p:blipFill>
          <p:spPr bwMode="auto">
            <a:xfrm>
              <a:off x="2064" y="2064"/>
              <a:ext cx="1291" cy="865"/>
            </a:xfrm>
            <a:prstGeom prst="rect">
              <a:avLst/>
            </a:prstGeom>
            <a:noFill/>
          </p:spPr>
        </p:pic>
      </p:grpSp>
      <p:grpSp>
        <p:nvGrpSpPr>
          <p:cNvPr id="53283" name="Group 1059"/>
          <p:cNvGrpSpPr>
            <a:grpSpLocks/>
          </p:cNvGrpSpPr>
          <p:nvPr/>
        </p:nvGrpSpPr>
        <p:grpSpPr bwMode="auto">
          <a:xfrm>
            <a:off x="485775" y="1752600"/>
            <a:ext cx="5081588" cy="4419600"/>
            <a:chOff x="306" y="1104"/>
            <a:chExt cx="3201" cy="2784"/>
          </a:xfrm>
        </p:grpSpPr>
        <p:sp>
          <p:nvSpPr>
            <p:cNvPr id="53266" name="Text Box 1042"/>
            <p:cNvSpPr txBox="1">
              <a:spLocks noChangeArrowheads="1"/>
            </p:cNvSpPr>
            <p:nvPr/>
          </p:nvSpPr>
          <p:spPr bwMode="auto">
            <a:xfrm>
              <a:off x="306" y="1104"/>
              <a:ext cx="425" cy="288"/>
            </a:xfrm>
            <a:prstGeom prst="rect">
              <a:avLst/>
            </a:prstGeom>
            <a:noFill/>
            <a:ln w="9525">
              <a:noFill/>
              <a:miter lim="800000"/>
              <a:headEnd/>
              <a:tailEnd/>
            </a:ln>
            <a:effectLst>
              <a:outerShdw dist="35921" dir="8100000" algn="ctr" rotWithShape="0">
                <a:schemeClr val="tx1"/>
              </a:outerShdw>
            </a:effectLst>
          </p:spPr>
          <p:txBody>
            <a:bodyPr wrap="none">
              <a:spAutoFit/>
            </a:bodyPr>
            <a:lstStyle/>
            <a:p>
              <a:pPr algn="ctr"/>
              <a:r>
                <a:rPr lang="en-US" sz="2400">
                  <a:solidFill>
                    <a:srgbClr val="FFFF99"/>
                  </a:solidFill>
                  <a:latin typeface="Times New Roman" pitchFamily="18" charset="0"/>
                </a:rPr>
                <a:t>orig</a:t>
              </a:r>
            </a:p>
          </p:txBody>
        </p:sp>
        <p:sp>
          <p:nvSpPr>
            <p:cNvPr id="53267" name="Text Box 1043"/>
            <p:cNvSpPr txBox="1">
              <a:spLocks noChangeArrowheads="1"/>
            </p:cNvSpPr>
            <p:nvPr/>
          </p:nvSpPr>
          <p:spPr bwMode="auto">
            <a:xfrm>
              <a:off x="306" y="2064"/>
              <a:ext cx="425" cy="288"/>
            </a:xfrm>
            <a:prstGeom prst="rect">
              <a:avLst/>
            </a:prstGeom>
            <a:noFill/>
            <a:ln w="9525">
              <a:noFill/>
              <a:miter lim="800000"/>
              <a:headEnd/>
              <a:tailEnd/>
            </a:ln>
            <a:effectLst>
              <a:outerShdw dist="35921" dir="8100000" algn="ctr" rotWithShape="0">
                <a:schemeClr val="tx1"/>
              </a:outerShdw>
            </a:effectLst>
          </p:spPr>
          <p:txBody>
            <a:bodyPr wrap="none">
              <a:spAutoFit/>
            </a:bodyPr>
            <a:lstStyle/>
            <a:p>
              <a:pPr algn="ctr"/>
              <a:r>
                <a:rPr lang="en-US" sz="2400">
                  <a:solidFill>
                    <a:srgbClr val="FFFF99"/>
                  </a:solidFill>
                  <a:latin typeface="Times New Roman" pitchFamily="18" charset="0"/>
                </a:rPr>
                <a:t>orig</a:t>
              </a:r>
            </a:p>
          </p:txBody>
        </p:sp>
        <p:sp>
          <p:nvSpPr>
            <p:cNvPr id="53268" name="Text Box 1044"/>
            <p:cNvSpPr txBox="1">
              <a:spLocks noChangeArrowheads="1"/>
            </p:cNvSpPr>
            <p:nvPr/>
          </p:nvSpPr>
          <p:spPr bwMode="auto">
            <a:xfrm>
              <a:off x="306" y="3024"/>
              <a:ext cx="425" cy="288"/>
            </a:xfrm>
            <a:prstGeom prst="rect">
              <a:avLst/>
            </a:prstGeom>
            <a:noFill/>
            <a:ln w="9525">
              <a:noFill/>
              <a:miter lim="800000"/>
              <a:headEnd/>
              <a:tailEnd/>
            </a:ln>
            <a:effectLst>
              <a:outerShdw dist="35921" dir="8100000" algn="ctr" rotWithShape="0">
                <a:schemeClr val="tx1"/>
              </a:outerShdw>
            </a:effectLst>
          </p:spPr>
          <p:txBody>
            <a:bodyPr wrap="none">
              <a:spAutoFit/>
            </a:bodyPr>
            <a:lstStyle/>
            <a:p>
              <a:pPr algn="ctr"/>
              <a:r>
                <a:rPr lang="en-US" sz="2400">
                  <a:solidFill>
                    <a:srgbClr val="FFFF99"/>
                  </a:solidFill>
                  <a:latin typeface="Times New Roman" pitchFamily="18" charset="0"/>
                </a:rPr>
                <a:t>orig</a:t>
              </a:r>
            </a:p>
          </p:txBody>
        </p:sp>
        <p:sp>
          <p:nvSpPr>
            <p:cNvPr id="53269" name="Text Box 1045"/>
            <p:cNvSpPr txBox="1">
              <a:spLocks noChangeArrowheads="1"/>
            </p:cNvSpPr>
            <p:nvPr/>
          </p:nvSpPr>
          <p:spPr bwMode="auto">
            <a:xfrm>
              <a:off x="1730" y="1104"/>
              <a:ext cx="414" cy="288"/>
            </a:xfrm>
            <a:prstGeom prst="rect">
              <a:avLst/>
            </a:prstGeom>
            <a:noFill/>
            <a:ln w="9525">
              <a:noFill/>
              <a:miter lim="800000"/>
              <a:headEnd/>
              <a:tailEnd/>
            </a:ln>
            <a:effectLst>
              <a:outerShdw dist="35921" dir="8100000" algn="ctr" rotWithShape="0">
                <a:schemeClr val="tx1"/>
              </a:outerShdw>
            </a:effectLst>
          </p:spPr>
          <p:txBody>
            <a:bodyPr wrap="none">
              <a:spAutoFit/>
            </a:bodyPr>
            <a:lstStyle/>
            <a:p>
              <a:pPr algn="ctr"/>
              <a:r>
                <a:rPr lang="en-US" sz="2400">
                  <a:solidFill>
                    <a:srgbClr val="FFFF99"/>
                  </a:solidFill>
                  <a:latin typeface="Times New Roman" pitchFamily="18" charset="0"/>
                </a:rPr>
                <a:t>lo-c</a:t>
              </a:r>
            </a:p>
          </p:txBody>
        </p:sp>
        <p:sp>
          <p:nvSpPr>
            <p:cNvPr id="53270" name="Text Box 1046"/>
            <p:cNvSpPr txBox="1">
              <a:spLocks noChangeArrowheads="1"/>
            </p:cNvSpPr>
            <p:nvPr/>
          </p:nvSpPr>
          <p:spPr bwMode="auto">
            <a:xfrm>
              <a:off x="3090" y="1104"/>
              <a:ext cx="414" cy="288"/>
            </a:xfrm>
            <a:prstGeom prst="rect">
              <a:avLst/>
            </a:prstGeom>
            <a:noFill/>
            <a:ln w="9525">
              <a:noFill/>
              <a:miter lim="800000"/>
              <a:headEnd/>
              <a:tailEnd/>
            </a:ln>
            <a:effectLst>
              <a:outerShdw dist="35921" dir="8100000" algn="ctr" rotWithShape="0">
                <a:schemeClr val="tx1"/>
              </a:outerShdw>
            </a:effectLst>
          </p:spPr>
          <p:txBody>
            <a:bodyPr wrap="none">
              <a:spAutoFit/>
            </a:bodyPr>
            <a:lstStyle/>
            <a:p>
              <a:pPr algn="ctr"/>
              <a:r>
                <a:rPr lang="en-US" sz="2400">
                  <a:solidFill>
                    <a:srgbClr val="FFFF99"/>
                  </a:solidFill>
                  <a:latin typeface="Times New Roman" pitchFamily="18" charset="0"/>
                </a:rPr>
                <a:t>hi-c</a:t>
              </a:r>
            </a:p>
          </p:txBody>
        </p:sp>
        <p:sp>
          <p:nvSpPr>
            <p:cNvPr id="53271" name="Text Box 1047"/>
            <p:cNvSpPr txBox="1">
              <a:spLocks noChangeArrowheads="1"/>
            </p:cNvSpPr>
            <p:nvPr/>
          </p:nvSpPr>
          <p:spPr bwMode="auto">
            <a:xfrm>
              <a:off x="1682" y="2064"/>
              <a:ext cx="414" cy="288"/>
            </a:xfrm>
            <a:prstGeom prst="rect">
              <a:avLst/>
            </a:prstGeom>
            <a:noFill/>
            <a:ln w="9525">
              <a:noFill/>
              <a:miter lim="800000"/>
              <a:headEnd/>
              <a:tailEnd/>
            </a:ln>
            <a:effectLst>
              <a:outerShdw dist="35921" dir="8100000" algn="ctr" rotWithShape="0">
                <a:schemeClr val="tx1"/>
              </a:outerShdw>
            </a:effectLst>
          </p:spPr>
          <p:txBody>
            <a:bodyPr wrap="none">
              <a:spAutoFit/>
            </a:bodyPr>
            <a:lstStyle/>
            <a:p>
              <a:pPr algn="ctr"/>
              <a:r>
                <a:rPr lang="en-US" sz="2400">
                  <a:solidFill>
                    <a:srgbClr val="FFFF99"/>
                  </a:solidFill>
                  <a:latin typeface="Times New Roman" pitchFamily="18" charset="0"/>
                </a:rPr>
                <a:t>lo-c</a:t>
              </a:r>
            </a:p>
          </p:txBody>
        </p:sp>
        <p:sp>
          <p:nvSpPr>
            <p:cNvPr id="53272" name="Text Box 1048"/>
            <p:cNvSpPr txBox="1">
              <a:spLocks noChangeArrowheads="1"/>
            </p:cNvSpPr>
            <p:nvPr/>
          </p:nvSpPr>
          <p:spPr bwMode="auto">
            <a:xfrm>
              <a:off x="1698" y="3024"/>
              <a:ext cx="414" cy="288"/>
            </a:xfrm>
            <a:prstGeom prst="rect">
              <a:avLst/>
            </a:prstGeom>
            <a:noFill/>
            <a:ln w="9525">
              <a:noFill/>
              <a:miter lim="800000"/>
              <a:headEnd/>
              <a:tailEnd/>
            </a:ln>
            <a:effectLst>
              <a:outerShdw dist="35921" dir="8100000" algn="ctr" rotWithShape="0">
                <a:schemeClr val="tx1"/>
              </a:outerShdw>
            </a:effectLst>
          </p:spPr>
          <p:txBody>
            <a:bodyPr wrap="none">
              <a:spAutoFit/>
            </a:bodyPr>
            <a:lstStyle/>
            <a:p>
              <a:pPr algn="ctr"/>
              <a:r>
                <a:rPr lang="en-US" sz="2400">
                  <a:solidFill>
                    <a:srgbClr val="FFFF99"/>
                  </a:solidFill>
                  <a:latin typeface="Times New Roman" pitchFamily="18" charset="0"/>
                </a:rPr>
                <a:t>hi-c</a:t>
              </a:r>
            </a:p>
          </p:txBody>
        </p:sp>
        <p:sp>
          <p:nvSpPr>
            <p:cNvPr id="53273" name="Text Box 1049"/>
            <p:cNvSpPr txBox="1">
              <a:spLocks noChangeArrowheads="1"/>
            </p:cNvSpPr>
            <p:nvPr/>
          </p:nvSpPr>
          <p:spPr bwMode="auto">
            <a:xfrm>
              <a:off x="1698" y="2640"/>
              <a:ext cx="393" cy="288"/>
            </a:xfrm>
            <a:prstGeom prst="rect">
              <a:avLst/>
            </a:prstGeom>
            <a:noFill/>
            <a:ln w="9525">
              <a:noFill/>
              <a:miter lim="800000"/>
              <a:headEnd/>
              <a:tailEnd/>
            </a:ln>
            <a:effectLst>
              <a:outerShdw dist="35921" dir="8100000" algn="ctr" rotWithShape="0">
                <a:schemeClr val="tx1"/>
              </a:outerShdw>
            </a:effectLst>
          </p:spPr>
          <p:txBody>
            <a:bodyPr wrap="none">
              <a:spAutoFit/>
            </a:bodyPr>
            <a:lstStyle/>
            <a:p>
              <a:pPr algn="ctr"/>
              <a:r>
                <a:rPr lang="en-US" sz="2400">
                  <a:solidFill>
                    <a:srgbClr val="FFFF99"/>
                  </a:solidFill>
                  <a:latin typeface="Times New Roman" pitchFamily="18" charset="0"/>
                </a:rPr>
                <a:t>rest</a:t>
              </a:r>
            </a:p>
          </p:txBody>
        </p:sp>
        <p:sp>
          <p:nvSpPr>
            <p:cNvPr id="53274" name="Text Box 1050"/>
            <p:cNvSpPr txBox="1">
              <a:spLocks noChangeArrowheads="1"/>
            </p:cNvSpPr>
            <p:nvPr/>
          </p:nvSpPr>
          <p:spPr bwMode="auto">
            <a:xfrm>
              <a:off x="1698" y="3600"/>
              <a:ext cx="393" cy="288"/>
            </a:xfrm>
            <a:prstGeom prst="rect">
              <a:avLst/>
            </a:prstGeom>
            <a:noFill/>
            <a:ln w="9525">
              <a:noFill/>
              <a:miter lim="800000"/>
              <a:headEnd/>
              <a:tailEnd/>
            </a:ln>
            <a:effectLst>
              <a:outerShdw dist="35921" dir="8100000" algn="ctr" rotWithShape="0">
                <a:schemeClr val="tx1"/>
              </a:outerShdw>
            </a:effectLst>
          </p:spPr>
          <p:txBody>
            <a:bodyPr wrap="none">
              <a:spAutoFit/>
            </a:bodyPr>
            <a:lstStyle/>
            <a:p>
              <a:pPr algn="ctr"/>
              <a:r>
                <a:rPr lang="en-US" sz="2400">
                  <a:solidFill>
                    <a:srgbClr val="FFFF99"/>
                  </a:solidFill>
                  <a:latin typeface="Times New Roman" pitchFamily="18" charset="0"/>
                </a:rPr>
                <a:t>rest</a:t>
              </a:r>
            </a:p>
          </p:txBody>
        </p:sp>
        <p:sp>
          <p:nvSpPr>
            <p:cNvPr id="53275" name="Text Box 1051"/>
            <p:cNvSpPr txBox="1">
              <a:spLocks noChangeArrowheads="1"/>
            </p:cNvSpPr>
            <p:nvPr/>
          </p:nvSpPr>
          <p:spPr bwMode="auto">
            <a:xfrm>
              <a:off x="3080" y="2064"/>
              <a:ext cx="414" cy="288"/>
            </a:xfrm>
            <a:prstGeom prst="rect">
              <a:avLst/>
            </a:prstGeom>
            <a:noFill/>
            <a:ln w="9525">
              <a:noFill/>
              <a:miter lim="800000"/>
              <a:headEnd/>
              <a:tailEnd/>
            </a:ln>
            <a:effectLst>
              <a:outerShdw dist="35921" dir="8100000" algn="ctr" rotWithShape="0">
                <a:schemeClr val="tx1"/>
              </a:outerShdw>
            </a:effectLst>
          </p:spPr>
          <p:txBody>
            <a:bodyPr wrap="none">
              <a:spAutoFit/>
            </a:bodyPr>
            <a:lstStyle/>
            <a:p>
              <a:pPr algn="ctr"/>
              <a:r>
                <a:rPr lang="en-US" sz="2400">
                  <a:solidFill>
                    <a:srgbClr val="FFFF99"/>
                  </a:solidFill>
                  <a:latin typeface="Times New Roman" pitchFamily="18" charset="0"/>
                </a:rPr>
                <a:t>lo-c</a:t>
              </a:r>
            </a:p>
          </p:txBody>
        </p:sp>
        <p:sp>
          <p:nvSpPr>
            <p:cNvPr id="53276" name="Text Box 1052"/>
            <p:cNvSpPr txBox="1">
              <a:spLocks noChangeArrowheads="1"/>
            </p:cNvSpPr>
            <p:nvPr/>
          </p:nvSpPr>
          <p:spPr bwMode="auto">
            <a:xfrm>
              <a:off x="3080" y="3024"/>
              <a:ext cx="414" cy="288"/>
            </a:xfrm>
            <a:prstGeom prst="rect">
              <a:avLst/>
            </a:prstGeom>
            <a:noFill/>
            <a:ln w="9525">
              <a:noFill/>
              <a:miter lim="800000"/>
              <a:headEnd/>
              <a:tailEnd/>
            </a:ln>
            <a:effectLst>
              <a:outerShdw dist="35921" dir="8100000" algn="ctr" rotWithShape="0">
                <a:schemeClr val="tx1"/>
              </a:outerShdw>
            </a:effectLst>
          </p:spPr>
          <p:txBody>
            <a:bodyPr wrap="none">
              <a:spAutoFit/>
            </a:bodyPr>
            <a:lstStyle/>
            <a:p>
              <a:pPr algn="ctr"/>
              <a:r>
                <a:rPr lang="en-US" sz="2400">
                  <a:solidFill>
                    <a:srgbClr val="FFFF99"/>
                  </a:solidFill>
                  <a:latin typeface="Times New Roman" pitchFamily="18" charset="0"/>
                </a:rPr>
                <a:t>hi-c</a:t>
              </a:r>
            </a:p>
          </p:txBody>
        </p:sp>
        <p:sp>
          <p:nvSpPr>
            <p:cNvPr id="53277" name="Text Box 1053"/>
            <p:cNvSpPr txBox="1">
              <a:spLocks noChangeArrowheads="1"/>
            </p:cNvSpPr>
            <p:nvPr/>
          </p:nvSpPr>
          <p:spPr bwMode="auto">
            <a:xfrm>
              <a:off x="3066" y="2640"/>
              <a:ext cx="441" cy="288"/>
            </a:xfrm>
            <a:prstGeom prst="rect">
              <a:avLst/>
            </a:prstGeom>
            <a:noFill/>
            <a:ln w="9525">
              <a:noFill/>
              <a:miter lim="800000"/>
              <a:headEnd/>
              <a:tailEnd/>
            </a:ln>
            <a:effectLst>
              <a:outerShdw dist="35921" dir="8100000" algn="ctr" rotWithShape="0">
                <a:schemeClr val="tx1"/>
              </a:outerShdw>
            </a:effectLst>
          </p:spPr>
          <p:txBody>
            <a:bodyPr wrap="none">
              <a:spAutoFit/>
            </a:bodyPr>
            <a:lstStyle/>
            <a:p>
              <a:r>
                <a:rPr lang="en-US" sz="2400">
                  <a:solidFill>
                    <a:srgbClr val="FFFF99"/>
                  </a:solidFill>
                  <a:latin typeface="Times New Roman" pitchFamily="18" charset="0"/>
                </a:rPr>
                <a:t>diff </a:t>
              </a:r>
            </a:p>
          </p:txBody>
        </p:sp>
        <p:sp>
          <p:nvSpPr>
            <p:cNvPr id="53278" name="Text Box 1054"/>
            <p:cNvSpPr txBox="1">
              <a:spLocks noChangeArrowheads="1"/>
            </p:cNvSpPr>
            <p:nvPr/>
          </p:nvSpPr>
          <p:spPr bwMode="auto">
            <a:xfrm>
              <a:off x="3090" y="3600"/>
              <a:ext cx="393" cy="288"/>
            </a:xfrm>
            <a:prstGeom prst="rect">
              <a:avLst/>
            </a:prstGeom>
            <a:noFill/>
            <a:ln w="9525">
              <a:noFill/>
              <a:miter lim="800000"/>
              <a:headEnd/>
              <a:tailEnd/>
            </a:ln>
            <a:effectLst>
              <a:outerShdw dist="35921" dir="8100000" algn="ctr" rotWithShape="0">
                <a:schemeClr val="tx1"/>
              </a:outerShdw>
            </a:effectLst>
          </p:spPr>
          <p:txBody>
            <a:bodyPr wrap="none">
              <a:spAutoFit/>
            </a:bodyPr>
            <a:lstStyle/>
            <a:p>
              <a:pPr algn="ctr"/>
              <a:r>
                <a:rPr lang="en-US" sz="2400">
                  <a:solidFill>
                    <a:srgbClr val="FFFF99"/>
                  </a:solidFill>
                  <a:latin typeface="Times New Roman" pitchFamily="18" charset="0"/>
                </a:rPr>
                <a:t>diff</a:t>
              </a:r>
            </a:p>
          </p:txBody>
        </p:sp>
      </p:grpSp>
      <p:sp>
        <p:nvSpPr>
          <p:cNvPr id="53279" name="Text Box 1055"/>
          <p:cNvSpPr txBox="1">
            <a:spLocks noChangeArrowheads="1"/>
          </p:cNvSpPr>
          <p:nvPr/>
        </p:nvSpPr>
        <p:spPr bwMode="auto">
          <a:xfrm>
            <a:off x="6858000" y="1779588"/>
            <a:ext cx="1598613" cy="1558925"/>
          </a:xfrm>
          <a:prstGeom prst="rect">
            <a:avLst/>
          </a:prstGeom>
          <a:solidFill>
            <a:srgbClr val="FFFF99"/>
          </a:solidFill>
          <a:ln w="9525">
            <a:noFill/>
            <a:miter lim="800000"/>
            <a:headEnd/>
            <a:tailEnd/>
          </a:ln>
          <a:effectLst>
            <a:outerShdw dist="107763" dir="8100000" algn="ctr" rotWithShape="0">
              <a:schemeClr val="tx1">
                <a:alpha val="50000"/>
              </a:schemeClr>
            </a:outerShdw>
          </a:effectLst>
        </p:spPr>
        <p:txBody>
          <a:bodyPr wrap="none">
            <a:spAutoFit/>
          </a:bodyPr>
          <a:lstStyle/>
          <a:p>
            <a:r>
              <a:rPr lang="en-US" sz="1600">
                <a:solidFill>
                  <a:schemeClr val="tx1"/>
                </a:solidFill>
                <a:latin typeface="Comic Sans MS" pitchFamily="66" charset="0"/>
              </a:rPr>
              <a:t>abbreviations:</a:t>
            </a:r>
          </a:p>
          <a:p>
            <a:r>
              <a:rPr lang="en-US" sz="1600">
                <a:solidFill>
                  <a:schemeClr val="tx1"/>
                </a:solidFill>
                <a:latin typeface="Comic Sans MS" pitchFamily="66" charset="0"/>
              </a:rPr>
              <a:t>  original</a:t>
            </a:r>
          </a:p>
          <a:p>
            <a:r>
              <a:rPr lang="en-US" sz="1600">
                <a:solidFill>
                  <a:schemeClr val="tx1"/>
                </a:solidFill>
                <a:latin typeface="Comic Sans MS" pitchFamily="66" charset="0"/>
              </a:rPr>
              <a:t>  low-contrast</a:t>
            </a:r>
          </a:p>
          <a:p>
            <a:r>
              <a:rPr lang="en-US" sz="1600">
                <a:solidFill>
                  <a:schemeClr val="tx1"/>
                </a:solidFill>
                <a:latin typeface="Comic Sans MS" pitchFamily="66" charset="0"/>
              </a:rPr>
              <a:t>  high-contrast</a:t>
            </a:r>
          </a:p>
          <a:p>
            <a:r>
              <a:rPr lang="en-US" sz="1600">
                <a:solidFill>
                  <a:schemeClr val="tx1"/>
                </a:solidFill>
                <a:latin typeface="Comic Sans MS" pitchFamily="66" charset="0"/>
              </a:rPr>
              <a:t>  restored</a:t>
            </a:r>
          </a:p>
          <a:p>
            <a:r>
              <a:rPr lang="en-US" sz="1600">
                <a:solidFill>
                  <a:schemeClr val="tx1"/>
                </a:solidFill>
                <a:latin typeface="Comic Sans MS" pitchFamily="66" charset="0"/>
              </a:rPr>
              <a:t>  difference</a:t>
            </a:r>
          </a:p>
        </p:txBody>
      </p:sp>
      <p:sp>
        <p:nvSpPr>
          <p:cNvPr id="53281" name="Text Box 1057"/>
          <p:cNvSpPr txBox="1">
            <a:spLocks noChangeArrowheads="1"/>
          </p:cNvSpPr>
          <p:nvPr/>
        </p:nvSpPr>
        <p:spPr bwMode="auto">
          <a:xfrm>
            <a:off x="6858000" y="3932238"/>
            <a:ext cx="1676400" cy="639762"/>
          </a:xfrm>
          <a:prstGeom prst="rect">
            <a:avLst/>
          </a:prstGeom>
          <a:solidFill>
            <a:srgbClr val="FFFF99"/>
          </a:solidFill>
          <a:ln w="9525">
            <a:noFill/>
            <a:miter lim="800000"/>
            <a:headEnd/>
            <a:tailEnd/>
          </a:ln>
          <a:effectLst>
            <a:outerShdw dist="107763" dir="8100000" algn="ctr" rotWithShape="0">
              <a:schemeClr val="tx1">
                <a:alpha val="50000"/>
              </a:schemeClr>
            </a:outerShdw>
          </a:effectLst>
        </p:spPr>
        <p:txBody>
          <a:bodyPr>
            <a:spAutoFit/>
          </a:bodyPr>
          <a:lstStyle/>
          <a:p>
            <a:r>
              <a:rPr lang="en-US" sz="1200">
                <a:solidFill>
                  <a:schemeClr val="tx1"/>
                </a:solidFill>
                <a:latin typeface="Comic Sans MS" pitchFamily="66" charset="0"/>
              </a:rPr>
              <a:t>difference between original and restored low-contrast</a:t>
            </a:r>
          </a:p>
        </p:txBody>
      </p:sp>
      <p:sp>
        <p:nvSpPr>
          <p:cNvPr id="53282" name="Text Box 1058"/>
          <p:cNvSpPr txBox="1">
            <a:spLocks noChangeArrowheads="1"/>
          </p:cNvSpPr>
          <p:nvPr/>
        </p:nvSpPr>
        <p:spPr bwMode="auto">
          <a:xfrm>
            <a:off x="6858000" y="5456238"/>
            <a:ext cx="1676400" cy="639762"/>
          </a:xfrm>
          <a:prstGeom prst="rect">
            <a:avLst/>
          </a:prstGeom>
          <a:solidFill>
            <a:srgbClr val="FFFF99"/>
          </a:solidFill>
          <a:ln w="9525">
            <a:noFill/>
            <a:miter lim="800000"/>
            <a:headEnd/>
            <a:tailEnd/>
          </a:ln>
          <a:effectLst>
            <a:outerShdw dist="107763" dir="8100000" algn="ctr" rotWithShape="0">
              <a:schemeClr val="tx1">
                <a:alpha val="50000"/>
              </a:schemeClr>
            </a:outerShdw>
          </a:effectLst>
        </p:spPr>
        <p:txBody>
          <a:bodyPr>
            <a:spAutoFit/>
          </a:bodyPr>
          <a:lstStyle/>
          <a:p>
            <a:r>
              <a:rPr lang="en-US" sz="1200">
                <a:solidFill>
                  <a:schemeClr val="tx1"/>
                </a:solidFill>
                <a:latin typeface="Comic Sans MS" pitchFamily="66" charset="0"/>
              </a:rPr>
              <a:t>difference between original and restored high-contrast</a:t>
            </a:r>
          </a:p>
        </p:txBody>
      </p:sp>
    </p:spTree>
    <p:extLst>
      <p:ext uri="{BB962C8B-B14F-4D97-AF65-F5344CB8AC3E}">
        <p14:creationId xmlns:p14="http://schemas.microsoft.com/office/powerpoint/2010/main" val="3909287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84" name="Picture 32" descr="templ150_gamma_high"/>
          <p:cNvPicPr>
            <a:picLocks noChangeAspect="1" noChangeArrowheads="1"/>
          </p:cNvPicPr>
          <p:nvPr/>
        </p:nvPicPr>
        <p:blipFill>
          <a:blip r:embed="rId3" cstate="print"/>
          <a:srcRect/>
          <a:stretch>
            <a:fillRect/>
          </a:stretch>
        </p:blipFill>
        <p:spPr bwMode="auto">
          <a:xfrm>
            <a:off x="685800" y="1676400"/>
            <a:ext cx="4003675" cy="2690813"/>
          </a:xfrm>
          <a:prstGeom prst="rect">
            <a:avLst/>
          </a:prstGeom>
          <a:noFill/>
          <a:ln w="9525">
            <a:solidFill>
              <a:schemeClr val="tx1"/>
            </a:solidFill>
            <a:miter lim="800000"/>
            <a:headEnd/>
            <a:tailEnd/>
          </a:ln>
        </p:spPr>
      </p:pic>
      <p:sp>
        <p:nvSpPr>
          <p:cNvPr id="23555" name="Rectangle 3"/>
          <p:cNvSpPr>
            <a:spLocks noGrp="1" noChangeArrowheads="1"/>
          </p:cNvSpPr>
          <p:nvPr>
            <p:ph type="title"/>
          </p:nvPr>
        </p:nvSpPr>
        <p:spPr>
          <a:xfrm>
            <a:off x="609600" y="958850"/>
            <a:ext cx="8001000" cy="641350"/>
          </a:xfrm>
        </p:spPr>
        <p:txBody>
          <a:bodyPr>
            <a:spAutoFit/>
          </a:bodyPr>
          <a:lstStyle/>
          <a:p>
            <a:r>
              <a:rPr lang="en-US" sz="3600"/>
              <a:t>Point Processes:  Increased Gamma</a:t>
            </a:r>
          </a:p>
        </p:txBody>
      </p:sp>
      <p:sp>
        <p:nvSpPr>
          <p:cNvPr id="23556" name="Rectangle 4"/>
          <p:cNvSpPr>
            <a:spLocks noChangeArrowheads="1"/>
          </p:cNvSpPr>
          <p:nvPr/>
        </p:nvSpPr>
        <p:spPr bwMode="auto">
          <a:xfrm>
            <a:off x="685800" y="4800600"/>
            <a:ext cx="4191000" cy="1295400"/>
          </a:xfrm>
          <a:prstGeom prst="rect">
            <a:avLst/>
          </a:prstGeom>
          <a:solidFill>
            <a:schemeClr val="bg1"/>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23558" name="Rectangle 6"/>
          <p:cNvSpPr>
            <a:spLocks noChangeArrowheads="1"/>
          </p:cNvSpPr>
          <p:nvPr/>
        </p:nvSpPr>
        <p:spPr bwMode="auto">
          <a:xfrm>
            <a:off x="5638800" y="1676400"/>
            <a:ext cx="2743200" cy="4419600"/>
          </a:xfrm>
          <a:prstGeom prst="rect">
            <a:avLst/>
          </a:prstGeom>
          <a:solidFill>
            <a:schemeClr val="bg1"/>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grpSp>
        <p:nvGrpSpPr>
          <p:cNvPr id="23559" name="Group 7"/>
          <p:cNvGrpSpPr>
            <a:grpSpLocks/>
          </p:cNvGrpSpPr>
          <p:nvPr/>
        </p:nvGrpSpPr>
        <p:grpSpPr bwMode="auto">
          <a:xfrm>
            <a:off x="5811838" y="3505200"/>
            <a:ext cx="2397125" cy="2284413"/>
            <a:chOff x="3888" y="2065"/>
            <a:chExt cx="1510" cy="1439"/>
          </a:xfrm>
        </p:grpSpPr>
        <p:grpSp>
          <p:nvGrpSpPr>
            <p:cNvPr id="23560" name="Group 8"/>
            <p:cNvGrpSpPr>
              <a:grpSpLocks/>
            </p:cNvGrpSpPr>
            <p:nvPr/>
          </p:nvGrpSpPr>
          <p:grpSpPr bwMode="auto">
            <a:xfrm>
              <a:off x="3888" y="2065"/>
              <a:ext cx="1510" cy="1439"/>
              <a:chOff x="2112" y="1456"/>
              <a:chExt cx="1510" cy="1439"/>
            </a:xfrm>
          </p:grpSpPr>
          <p:sp>
            <p:nvSpPr>
              <p:cNvPr id="23561" name="Rectangle 9"/>
              <p:cNvSpPr>
                <a:spLocks noChangeArrowheads="1"/>
              </p:cNvSpPr>
              <p:nvPr/>
            </p:nvSpPr>
            <p:spPr bwMode="auto">
              <a:xfrm>
                <a:off x="2160" y="1488"/>
                <a:ext cx="1440" cy="1392"/>
              </a:xfrm>
              <a:prstGeom prst="rect">
                <a:avLst/>
              </a:prstGeom>
              <a:solidFill>
                <a:schemeClr val="bg1"/>
              </a:solidFill>
              <a:ln w="9525">
                <a:noFill/>
                <a:miter lim="800000"/>
                <a:headEnd/>
                <a:tailEnd/>
              </a:ln>
              <a:effectLst/>
            </p:spPr>
            <p:txBody>
              <a:bodyPr wrap="none" anchor="ctr"/>
              <a:lstStyle/>
              <a:p>
                <a:endParaRPr lang="en-US"/>
              </a:p>
            </p:txBody>
          </p:sp>
          <p:sp>
            <p:nvSpPr>
              <p:cNvPr id="23562" name="Text Box 10"/>
              <p:cNvSpPr txBox="1">
                <a:spLocks noChangeArrowheads="1"/>
              </p:cNvSpPr>
              <p:nvPr/>
            </p:nvSpPr>
            <p:spPr bwMode="auto">
              <a:xfrm>
                <a:off x="2208" y="2722"/>
                <a:ext cx="192" cy="173"/>
              </a:xfrm>
              <a:prstGeom prst="rect">
                <a:avLst/>
              </a:prstGeom>
              <a:noFill/>
              <a:ln w="9525">
                <a:noFill/>
                <a:miter lim="800000"/>
                <a:headEnd/>
                <a:tailEnd/>
              </a:ln>
              <a:effectLst/>
            </p:spPr>
            <p:txBody>
              <a:bodyPr>
                <a:spAutoFit/>
              </a:bodyPr>
              <a:lstStyle/>
              <a:p>
                <a:r>
                  <a:rPr lang="en-US" sz="1200">
                    <a:solidFill>
                      <a:schemeClr val="tx1"/>
                    </a:solidFill>
                    <a:latin typeface="Times New Roman" pitchFamily="18" charset="0"/>
                  </a:rPr>
                  <a:t> 0</a:t>
                </a:r>
              </a:p>
            </p:txBody>
          </p:sp>
          <p:sp>
            <p:nvSpPr>
              <p:cNvPr id="23563" name="Text Box 11"/>
              <p:cNvSpPr txBox="1">
                <a:spLocks noChangeArrowheads="1"/>
              </p:cNvSpPr>
              <p:nvPr/>
            </p:nvSpPr>
            <p:spPr bwMode="auto">
              <a:xfrm>
                <a:off x="2759" y="2722"/>
                <a:ext cx="288" cy="173"/>
              </a:xfrm>
              <a:prstGeom prst="rect">
                <a:avLst/>
              </a:prstGeom>
              <a:noFill/>
              <a:ln w="9525">
                <a:noFill/>
                <a:miter lim="800000"/>
                <a:headEnd/>
                <a:tailEnd/>
              </a:ln>
              <a:effectLst/>
            </p:spPr>
            <p:txBody>
              <a:bodyPr>
                <a:spAutoFit/>
              </a:bodyPr>
              <a:lstStyle/>
              <a:p>
                <a:r>
                  <a:rPr lang="en-US" sz="1200">
                    <a:solidFill>
                      <a:schemeClr val="tx1"/>
                    </a:solidFill>
                    <a:latin typeface="Times New Roman" pitchFamily="18" charset="0"/>
                  </a:rPr>
                  <a:t>127</a:t>
                </a:r>
              </a:p>
            </p:txBody>
          </p:sp>
          <p:sp>
            <p:nvSpPr>
              <p:cNvPr id="23564" name="Text Box 12"/>
              <p:cNvSpPr txBox="1">
                <a:spLocks noChangeArrowheads="1"/>
              </p:cNvSpPr>
              <p:nvPr/>
            </p:nvSpPr>
            <p:spPr bwMode="auto">
              <a:xfrm>
                <a:off x="3334" y="2722"/>
                <a:ext cx="288" cy="173"/>
              </a:xfrm>
              <a:prstGeom prst="rect">
                <a:avLst/>
              </a:prstGeom>
              <a:noFill/>
              <a:ln w="9525">
                <a:noFill/>
                <a:miter lim="800000"/>
                <a:headEnd/>
                <a:tailEnd/>
              </a:ln>
              <a:effectLst/>
            </p:spPr>
            <p:txBody>
              <a:bodyPr>
                <a:spAutoFit/>
              </a:bodyPr>
              <a:lstStyle/>
              <a:p>
                <a:r>
                  <a:rPr lang="en-US" sz="1200">
                    <a:solidFill>
                      <a:schemeClr val="tx1"/>
                    </a:solidFill>
                    <a:latin typeface="Times New Roman" pitchFamily="18" charset="0"/>
                  </a:rPr>
                  <a:t>255</a:t>
                </a:r>
              </a:p>
            </p:txBody>
          </p:sp>
          <p:sp>
            <p:nvSpPr>
              <p:cNvPr id="23565" name="Text Box 13"/>
              <p:cNvSpPr txBox="1">
                <a:spLocks noChangeArrowheads="1"/>
              </p:cNvSpPr>
              <p:nvPr/>
            </p:nvSpPr>
            <p:spPr bwMode="auto">
              <a:xfrm rot="-10800000">
                <a:off x="2112" y="2579"/>
                <a:ext cx="231" cy="240"/>
              </a:xfrm>
              <a:prstGeom prst="rect">
                <a:avLst/>
              </a:prstGeom>
              <a:noFill/>
              <a:ln w="9525">
                <a:noFill/>
                <a:miter lim="800000"/>
                <a:headEnd/>
                <a:tailEnd/>
              </a:ln>
              <a:effectLst/>
            </p:spPr>
            <p:txBody>
              <a:bodyPr vert="eaVert">
                <a:spAutoFit/>
              </a:bodyPr>
              <a:lstStyle/>
              <a:p>
                <a:r>
                  <a:rPr lang="en-US" sz="1200">
                    <a:solidFill>
                      <a:schemeClr val="tx1"/>
                    </a:solidFill>
                    <a:latin typeface="Times New Roman" pitchFamily="18" charset="0"/>
                  </a:rPr>
                  <a:t> 0</a:t>
                </a:r>
              </a:p>
            </p:txBody>
          </p:sp>
          <p:sp>
            <p:nvSpPr>
              <p:cNvPr id="23566" name="Text Box 14"/>
              <p:cNvSpPr txBox="1">
                <a:spLocks noChangeArrowheads="1"/>
              </p:cNvSpPr>
              <p:nvPr/>
            </p:nvSpPr>
            <p:spPr bwMode="auto">
              <a:xfrm rot="-10800000">
                <a:off x="2112" y="2032"/>
                <a:ext cx="231" cy="240"/>
              </a:xfrm>
              <a:prstGeom prst="rect">
                <a:avLst/>
              </a:prstGeom>
              <a:noFill/>
              <a:ln w="9525">
                <a:noFill/>
                <a:miter lim="800000"/>
                <a:headEnd/>
                <a:tailEnd/>
              </a:ln>
              <a:effectLst/>
            </p:spPr>
            <p:txBody>
              <a:bodyPr vert="eaVert">
                <a:spAutoFit/>
              </a:bodyPr>
              <a:lstStyle/>
              <a:p>
                <a:r>
                  <a:rPr lang="en-US" sz="1200">
                    <a:solidFill>
                      <a:schemeClr val="tx1"/>
                    </a:solidFill>
                    <a:latin typeface="Times New Roman" pitchFamily="18" charset="0"/>
                  </a:rPr>
                  <a:t>127</a:t>
                </a:r>
              </a:p>
            </p:txBody>
          </p:sp>
          <p:sp>
            <p:nvSpPr>
              <p:cNvPr id="23567" name="Text Box 15"/>
              <p:cNvSpPr txBox="1">
                <a:spLocks noChangeArrowheads="1"/>
              </p:cNvSpPr>
              <p:nvPr/>
            </p:nvSpPr>
            <p:spPr bwMode="auto">
              <a:xfrm rot="10800000">
                <a:off x="2112" y="1456"/>
                <a:ext cx="231" cy="240"/>
              </a:xfrm>
              <a:prstGeom prst="rect">
                <a:avLst/>
              </a:prstGeom>
              <a:noFill/>
              <a:ln w="9525">
                <a:noFill/>
                <a:miter lim="800000"/>
                <a:headEnd/>
                <a:tailEnd/>
              </a:ln>
              <a:effectLst/>
            </p:spPr>
            <p:txBody>
              <a:bodyPr vert="eaVert">
                <a:spAutoFit/>
              </a:bodyPr>
              <a:lstStyle/>
              <a:p>
                <a:r>
                  <a:rPr lang="en-US" sz="1200">
                    <a:solidFill>
                      <a:schemeClr val="tx1"/>
                    </a:solidFill>
                    <a:latin typeface="Times New Roman" pitchFamily="18" charset="0"/>
                  </a:rPr>
                  <a:t>255</a:t>
                </a:r>
              </a:p>
            </p:txBody>
          </p:sp>
          <p:sp>
            <p:nvSpPr>
              <p:cNvPr id="23568" name="Rectangle 16"/>
              <p:cNvSpPr>
                <a:spLocks noChangeArrowheads="1"/>
              </p:cNvSpPr>
              <p:nvPr/>
            </p:nvSpPr>
            <p:spPr bwMode="auto">
              <a:xfrm>
                <a:off x="2304" y="1584"/>
                <a:ext cx="1152" cy="1152"/>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sp>
          <p:nvSpPr>
            <p:cNvPr id="23569" name="Line 17"/>
            <p:cNvSpPr>
              <a:spLocks noChangeShapeType="1"/>
            </p:cNvSpPr>
            <p:nvPr/>
          </p:nvSpPr>
          <p:spPr bwMode="auto">
            <a:xfrm flipV="1">
              <a:off x="4080" y="2192"/>
              <a:ext cx="1152" cy="1152"/>
            </a:xfrm>
            <a:prstGeom prst="line">
              <a:avLst/>
            </a:prstGeom>
            <a:noFill/>
            <a:ln w="6350">
              <a:solidFill>
                <a:srgbClr val="FF3300"/>
              </a:solidFill>
              <a:prstDash val="dash"/>
              <a:round/>
              <a:headEnd/>
              <a:tailEnd/>
            </a:ln>
            <a:effectLst/>
          </p:spPr>
          <p:txBody>
            <a:bodyPr wrap="none" anchor="ctr"/>
            <a:lstStyle/>
            <a:p>
              <a:endParaRPr lang="en-US"/>
            </a:p>
          </p:txBody>
        </p:sp>
      </p:grpSp>
      <p:sp>
        <p:nvSpPr>
          <p:cNvPr id="23570" name="Text Box 18"/>
          <p:cNvSpPr txBox="1">
            <a:spLocks noChangeArrowheads="1"/>
          </p:cNvSpPr>
          <p:nvPr/>
        </p:nvSpPr>
        <p:spPr bwMode="auto">
          <a:xfrm>
            <a:off x="6175375" y="5681663"/>
            <a:ext cx="1741488" cy="336550"/>
          </a:xfrm>
          <a:prstGeom prst="rect">
            <a:avLst/>
          </a:prstGeom>
          <a:noFill/>
          <a:ln w="9525">
            <a:noFill/>
            <a:miter lim="800000"/>
            <a:headEnd/>
            <a:tailEnd/>
          </a:ln>
          <a:effectLst/>
        </p:spPr>
        <p:txBody>
          <a:bodyPr wrap="none">
            <a:spAutoFit/>
          </a:bodyPr>
          <a:lstStyle/>
          <a:p>
            <a:pPr algn="ctr"/>
            <a:r>
              <a:rPr lang="en-US" sz="1600">
                <a:solidFill>
                  <a:schemeClr val="tx1"/>
                </a:solidFill>
                <a:latin typeface="Times New Roman" pitchFamily="18" charset="0"/>
              </a:rPr>
              <a:t>transform mapping</a:t>
            </a:r>
          </a:p>
        </p:txBody>
      </p:sp>
      <p:sp>
        <p:nvSpPr>
          <p:cNvPr id="23581" name="Freeform 29"/>
          <p:cNvSpPr>
            <a:spLocks/>
          </p:cNvSpPr>
          <p:nvPr/>
        </p:nvSpPr>
        <p:spPr bwMode="auto">
          <a:xfrm>
            <a:off x="6119813" y="3708400"/>
            <a:ext cx="1825625" cy="1820863"/>
          </a:xfrm>
          <a:custGeom>
            <a:avLst/>
            <a:gdLst/>
            <a:ahLst/>
            <a:cxnLst>
              <a:cxn ang="0">
                <a:pos x="0" y="1168"/>
              </a:cxn>
              <a:cxn ang="0">
                <a:pos x="480" y="448"/>
              </a:cxn>
              <a:cxn ang="0">
                <a:pos x="1165" y="0"/>
              </a:cxn>
            </a:cxnLst>
            <a:rect l="0" t="0" r="r" b="b"/>
            <a:pathLst>
              <a:path w="1165" h="1168">
                <a:moveTo>
                  <a:pt x="0" y="1168"/>
                </a:moveTo>
                <a:cubicBezTo>
                  <a:pt x="143" y="905"/>
                  <a:pt x="286" y="643"/>
                  <a:pt x="480" y="448"/>
                </a:cubicBezTo>
                <a:cubicBezTo>
                  <a:pt x="674" y="253"/>
                  <a:pt x="1046" y="61"/>
                  <a:pt x="1165" y="0"/>
                </a:cubicBez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pic>
        <p:nvPicPr>
          <p:cNvPr id="23582" name="Picture 30" descr="templ histogram gamma high"/>
          <p:cNvPicPr>
            <a:picLocks noChangeAspect="1" noChangeArrowheads="1"/>
          </p:cNvPicPr>
          <p:nvPr/>
        </p:nvPicPr>
        <p:blipFill>
          <a:blip r:embed="rId4" cstate="print"/>
          <a:srcRect r="18512"/>
          <a:stretch>
            <a:fillRect/>
          </a:stretch>
        </p:blipFill>
        <p:spPr bwMode="auto">
          <a:xfrm>
            <a:off x="6019800" y="1828800"/>
            <a:ext cx="2020888" cy="1651000"/>
          </a:xfrm>
          <a:prstGeom prst="rect">
            <a:avLst/>
          </a:prstGeom>
          <a:noFill/>
        </p:spPr>
      </p:pic>
      <p:graphicFrame>
        <p:nvGraphicFramePr>
          <p:cNvPr id="23583" name="Object 31"/>
          <p:cNvGraphicFramePr>
            <a:graphicFrameLocks noChangeAspect="1"/>
          </p:cNvGraphicFramePr>
          <p:nvPr/>
        </p:nvGraphicFramePr>
        <p:xfrm>
          <a:off x="838200" y="5105400"/>
          <a:ext cx="3886200" cy="736600"/>
        </p:xfrm>
        <a:graphic>
          <a:graphicData uri="http://schemas.openxmlformats.org/presentationml/2006/ole">
            <mc:AlternateContent xmlns:mc="http://schemas.openxmlformats.org/markup-compatibility/2006">
              <mc:Choice xmlns:v="urn:schemas-microsoft-com:vml" Requires="v">
                <p:oleObj spid="_x0000_s105483" name="Equation" r:id="rId5" imgW="3886200" imgH="736600" progId="Equation.3">
                  <p:embed/>
                </p:oleObj>
              </mc:Choice>
              <mc:Fallback>
                <p:oleObj name="Equation" r:id="rId5" imgW="3886200" imgH="73660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105400"/>
                        <a:ext cx="3886200"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53242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02" name="Picture 26" descr="templ150_gamma_low"/>
          <p:cNvPicPr>
            <a:picLocks noChangeAspect="1" noChangeArrowheads="1"/>
          </p:cNvPicPr>
          <p:nvPr/>
        </p:nvPicPr>
        <p:blipFill>
          <a:blip r:embed="rId3" cstate="print"/>
          <a:srcRect/>
          <a:stretch>
            <a:fillRect/>
          </a:stretch>
        </p:blipFill>
        <p:spPr bwMode="auto">
          <a:xfrm>
            <a:off x="685800" y="1676400"/>
            <a:ext cx="4003675" cy="2690813"/>
          </a:xfrm>
          <a:prstGeom prst="rect">
            <a:avLst/>
          </a:prstGeom>
          <a:noFill/>
          <a:ln w="9525">
            <a:solidFill>
              <a:schemeClr val="tx1"/>
            </a:solidFill>
            <a:miter lim="800000"/>
            <a:headEnd/>
            <a:tailEnd/>
          </a:ln>
        </p:spPr>
      </p:pic>
      <p:sp>
        <p:nvSpPr>
          <p:cNvPr id="24579" name="Rectangle 3"/>
          <p:cNvSpPr>
            <a:spLocks noGrp="1" noChangeArrowheads="1"/>
          </p:cNvSpPr>
          <p:nvPr>
            <p:ph type="title"/>
          </p:nvPr>
        </p:nvSpPr>
        <p:spPr>
          <a:xfrm>
            <a:off x="609600" y="958850"/>
            <a:ext cx="8001000" cy="641350"/>
          </a:xfrm>
        </p:spPr>
        <p:txBody>
          <a:bodyPr>
            <a:spAutoFit/>
          </a:bodyPr>
          <a:lstStyle/>
          <a:p>
            <a:r>
              <a:rPr lang="en-US" sz="3600"/>
              <a:t>Point Processes:  Decreased Gamma</a:t>
            </a:r>
          </a:p>
        </p:txBody>
      </p:sp>
      <p:sp>
        <p:nvSpPr>
          <p:cNvPr id="24580" name="Rectangle 4"/>
          <p:cNvSpPr>
            <a:spLocks noChangeArrowheads="1"/>
          </p:cNvSpPr>
          <p:nvPr/>
        </p:nvSpPr>
        <p:spPr bwMode="auto">
          <a:xfrm>
            <a:off x="685800" y="4800600"/>
            <a:ext cx="4191000" cy="1295400"/>
          </a:xfrm>
          <a:prstGeom prst="rect">
            <a:avLst/>
          </a:prstGeom>
          <a:solidFill>
            <a:schemeClr val="bg1"/>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24581" name="Rectangle 5"/>
          <p:cNvSpPr>
            <a:spLocks noChangeArrowheads="1"/>
          </p:cNvSpPr>
          <p:nvPr/>
        </p:nvSpPr>
        <p:spPr bwMode="auto">
          <a:xfrm>
            <a:off x="5638800" y="1676400"/>
            <a:ext cx="2743200" cy="4419600"/>
          </a:xfrm>
          <a:prstGeom prst="rect">
            <a:avLst/>
          </a:prstGeom>
          <a:solidFill>
            <a:schemeClr val="bg1"/>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grpSp>
        <p:nvGrpSpPr>
          <p:cNvPr id="24582" name="Group 6"/>
          <p:cNvGrpSpPr>
            <a:grpSpLocks/>
          </p:cNvGrpSpPr>
          <p:nvPr/>
        </p:nvGrpSpPr>
        <p:grpSpPr bwMode="auto">
          <a:xfrm>
            <a:off x="5811838" y="3505200"/>
            <a:ext cx="2397125" cy="2284413"/>
            <a:chOff x="3888" y="2065"/>
            <a:chExt cx="1510" cy="1439"/>
          </a:xfrm>
        </p:grpSpPr>
        <p:grpSp>
          <p:nvGrpSpPr>
            <p:cNvPr id="24583" name="Group 7"/>
            <p:cNvGrpSpPr>
              <a:grpSpLocks/>
            </p:cNvGrpSpPr>
            <p:nvPr/>
          </p:nvGrpSpPr>
          <p:grpSpPr bwMode="auto">
            <a:xfrm>
              <a:off x="3888" y="2065"/>
              <a:ext cx="1510" cy="1439"/>
              <a:chOff x="2112" y="1456"/>
              <a:chExt cx="1510" cy="1439"/>
            </a:xfrm>
          </p:grpSpPr>
          <p:sp>
            <p:nvSpPr>
              <p:cNvPr id="24584" name="Rectangle 8"/>
              <p:cNvSpPr>
                <a:spLocks noChangeArrowheads="1"/>
              </p:cNvSpPr>
              <p:nvPr/>
            </p:nvSpPr>
            <p:spPr bwMode="auto">
              <a:xfrm>
                <a:off x="2160" y="1488"/>
                <a:ext cx="1440" cy="1392"/>
              </a:xfrm>
              <a:prstGeom prst="rect">
                <a:avLst/>
              </a:prstGeom>
              <a:solidFill>
                <a:schemeClr val="bg1"/>
              </a:solidFill>
              <a:ln w="9525">
                <a:noFill/>
                <a:miter lim="800000"/>
                <a:headEnd/>
                <a:tailEnd/>
              </a:ln>
              <a:effectLst/>
            </p:spPr>
            <p:txBody>
              <a:bodyPr wrap="none" anchor="ctr"/>
              <a:lstStyle/>
              <a:p>
                <a:endParaRPr lang="en-US"/>
              </a:p>
            </p:txBody>
          </p:sp>
          <p:sp>
            <p:nvSpPr>
              <p:cNvPr id="24585" name="Text Box 9"/>
              <p:cNvSpPr txBox="1">
                <a:spLocks noChangeArrowheads="1"/>
              </p:cNvSpPr>
              <p:nvPr/>
            </p:nvSpPr>
            <p:spPr bwMode="auto">
              <a:xfrm>
                <a:off x="2208" y="2722"/>
                <a:ext cx="192" cy="173"/>
              </a:xfrm>
              <a:prstGeom prst="rect">
                <a:avLst/>
              </a:prstGeom>
              <a:noFill/>
              <a:ln w="9525">
                <a:noFill/>
                <a:miter lim="800000"/>
                <a:headEnd/>
                <a:tailEnd/>
              </a:ln>
              <a:effectLst/>
            </p:spPr>
            <p:txBody>
              <a:bodyPr>
                <a:spAutoFit/>
              </a:bodyPr>
              <a:lstStyle/>
              <a:p>
                <a:r>
                  <a:rPr lang="en-US" sz="1200">
                    <a:solidFill>
                      <a:schemeClr val="tx1"/>
                    </a:solidFill>
                    <a:latin typeface="Times New Roman" pitchFamily="18" charset="0"/>
                  </a:rPr>
                  <a:t> 0</a:t>
                </a:r>
              </a:p>
            </p:txBody>
          </p:sp>
          <p:sp>
            <p:nvSpPr>
              <p:cNvPr id="24586" name="Text Box 10"/>
              <p:cNvSpPr txBox="1">
                <a:spLocks noChangeArrowheads="1"/>
              </p:cNvSpPr>
              <p:nvPr/>
            </p:nvSpPr>
            <p:spPr bwMode="auto">
              <a:xfrm>
                <a:off x="2759" y="2722"/>
                <a:ext cx="288" cy="173"/>
              </a:xfrm>
              <a:prstGeom prst="rect">
                <a:avLst/>
              </a:prstGeom>
              <a:noFill/>
              <a:ln w="9525">
                <a:noFill/>
                <a:miter lim="800000"/>
                <a:headEnd/>
                <a:tailEnd/>
              </a:ln>
              <a:effectLst/>
            </p:spPr>
            <p:txBody>
              <a:bodyPr>
                <a:spAutoFit/>
              </a:bodyPr>
              <a:lstStyle/>
              <a:p>
                <a:r>
                  <a:rPr lang="en-US" sz="1200">
                    <a:solidFill>
                      <a:schemeClr val="tx1"/>
                    </a:solidFill>
                    <a:latin typeface="Times New Roman" pitchFamily="18" charset="0"/>
                  </a:rPr>
                  <a:t>127</a:t>
                </a:r>
              </a:p>
            </p:txBody>
          </p:sp>
          <p:sp>
            <p:nvSpPr>
              <p:cNvPr id="24587" name="Text Box 11"/>
              <p:cNvSpPr txBox="1">
                <a:spLocks noChangeArrowheads="1"/>
              </p:cNvSpPr>
              <p:nvPr/>
            </p:nvSpPr>
            <p:spPr bwMode="auto">
              <a:xfrm>
                <a:off x="3334" y="2722"/>
                <a:ext cx="288" cy="173"/>
              </a:xfrm>
              <a:prstGeom prst="rect">
                <a:avLst/>
              </a:prstGeom>
              <a:noFill/>
              <a:ln w="9525">
                <a:noFill/>
                <a:miter lim="800000"/>
                <a:headEnd/>
                <a:tailEnd/>
              </a:ln>
              <a:effectLst/>
            </p:spPr>
            <p:txBody>
              <a:bodyPr>
                <a:spAutoFit/>
              </a:bodyPr>
              <a:lstStyle/>
              <a:p>
                <a:r>
                  <a:rPr lang="en-US" sz="1200">
                    <a:solidFill>
                      <a:schemeClr val="tx1"/>
                    </a:solidFill>
                    <a:latin typeface="Times New Roman" pitchFamily="18" charset="0"/>
                  </a:rPr>
                  <a:t>255</a:t>
                </a:r>
              </a:p>
            </p:txBody>
          </p:sp>
          <p:sp>
            <p:nvSpPr>
              <p:cNvPr id="24588" name="Text Box 12"/>
              <p:cNvSpPr txBox="1">
                <a:spLocks noChangeArrowheads="1"/>
              </p:cNvSpPr>
              <p:nvPr/>
            </p:nvSpPr>
            <p:spPr bwMode="auto">
              <a:xfrm rot="-10800000">
                <a:off x="2112" y="2579"/>
                <a:ext cx="231" cy="240"/>
              </a:xfrm>
              <a:prstGeom prst="rect">
                <a:avLst/>
              </a:prstGeom>
              <a:noFill/>
              <a:ln w="9525">
                <a:noFill/>
                <a:miter lim="800000"/>
                <a:headEnd/>
                <a:tailEnd/>
              </a:ln>
              <a:effectLst/>
            </p:spPr>
            <p:txBody>
              <a:bodyPr vert="eaVert">
                <a:spAutoFit/>
              </a:bodyPr>
              <a:lstStyle/>
              <a:p>
                <a:r>
                  <a:rPr lang="en-US" sz="1200">
                    <a:solidFill>
                      <a:schemeClr val="tx1"/>
                    </a:solidFill>
                    <a:latin typeface="Times New Roman" pitchFamily="18" charset="0"/>
                  </a:rPr>
                  <a:t> 0</a:t>
                </a:r>
              </a:p>
            </p:txBody>
          </p:sp>
          <p:sp>
            <p:nvSpPr>
              <p:cNvPr id="24589" name="Text Box 13"/>
              <p:cNvSpPr txBox="1">
                <a:spLocks noChangeArrowheads="1"/>
              </p:cNvSpPr>
              <p:nvPr/>
            </p:nvSpPr>
            <p:spPr bwMode="auto">
              <a:xfrm rot="-10800000">
                <a:off x="2112" y="2032"/>
                <a:ext cx="231" cy="240"/>
              </a:xfrm>
              <a:prstGeom prst="rect">
                <a:avLst/>
              </a:prstGeom>
              <a:noFill/>
              <a:ln w="9525">
                <a:noFill/>
                <a:miter lim="800000"/>
                <a:headEnd/>
                <a:tailEnd/>
              </a:ln>
              <a:effectLst/>
            </p:spPr>
            <p:txBody>
              <a:bodyPr vert="eaVert">
                <a:spAutoFit/>
              </a:bodyPr>
              <a:lstStyle/>
              <a:p>
                <a:r>
                  <a:rPr lang="en-US" sz="1200">
                    <a:solidFill>
                      <a:schemeClr val="tx1"/>
                    </a:solidFill>
                    <a:latin typeface="Times New Roman" pitchFamily="18" charset="0"/>
                  </a:rPr>
                  <a:t>127</a:t>
                </a:r>
              </a:p>
            </p:txBody>
          </p:sp>
          <p:sp>
            <p:nvSpPr>
              <p:cNvPr id="24590" name="Text Box 14"/>
              <p:cNvSpPr txBox="1">
                <a:spLocks noChangeArrowheads="1"/>
              </p:cNvSpPr>
              <p:nvPr/>
            </p:nvSpPr>
            <p:spPr bwMode="auto">
              <a:xfrm rot="10800000">
                <a:off x="2112" y="1456"/>
                <a:ext cx="231" cy="240"/>
              </a:xfrm>
              <a:prstGeom prst="rect">
                <a:avLst/>
              </a:prstGeom>
              <a:noFill/>
              <a:ln w="9525">
                <a:noFill/>
                <a:miter lim="800000"/>
                <a:headEnd/>
                <a:tailEnd/>
              </a:ln>
              <a:effectLst/>
            </p:spPr>
            <p:txBody>
              <a:bodyPr vert="eaVert">
                <a:spAutoFit/>
              </a:bodyPr>
              <a:lstStyle/>
              <a:p>
                <a:r>
                  <a:rPr lang="en-US" sz="1200">
                    <a:solidFill>
                      <a:schemeClr val="tx1"/>
                    </a:solidFill>
                    <a:latin typeface="Times New Roman" pitchFamily="18" charset="0"/>
                  </a:rPr>
                  <a:t>255</a:t>
                </a:r>
              </a:p>
            </p:txBody>
          </p:sp>
          <p:sp>
            <p:nvSpPr>
              <p:cNvPr id="24591" name="Rectangle 15"/>
              <p:cNvSpPr>
                <a:spLocks noChangeArrowheads="1"/>
              </p:cNvSpPr>
              <p:nvPr/>
            </p:nvSpPr>
            <p:spPr bwMode="auto">
              <a:xfrm>
                <a:off x="2304" y="1584"/>
                <a:ext cx="1152" cy="1152"/>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sp>
          <p:nvSpPr>
            <p:cNvPr id="24592" name="Line 16"/>
            <p:cNvSpPr>
              <a:spLocks noChangeShapeType="1"/>
            </p:cNvSpPr>
            <p:nvPr/>
          </p:nvSpPr>
          <p:spPr bwMode="auto">
            <a:xfrm flipV="1">
              <a:off x="4080" y="2192"/>
              <a:ext cx="1152" cy="1152"/>
            </a:xfrm>
            <a:prstGeom prst="line">
              <a:avLst/>
            </a:prstGeom>
            <a:noFill/>
            <a:ln w="6350">
              <a:solidFill>
                <a:srgbClr val="FF3300"/>
              </a:solidFill>
              <a:prstDash val="dash"/>
              <a:round/>
              <a:headEnd/>
              <a:tailEnd/>
            </a:ln>
            <a:effectLst/>
          </p:spPr>
          <p:txBody>
            <a:bodyPr wrap="none" anchor="ctr"/>
            <a:lstStyle/>
            <a:p>
              <a:endParaRPr lang="en-US"/>
            </a:p>
          </p:txBody>
        </p:sp>
      </p:grpSp>
      <p:sp>
        <p:nvSpPr>
          <p:cNvPr id="24593" name="Text Box 17"/>
          <p:cNvSpPr txBox="1">
            <a:spLocks noChangeArrowheads="1"/>
          </p:cNvSpPr>
          <p:nvPr/>
        </p:nvSpPr>
        <p:spPr bwMode="auto">
          <a:xfrm>
            <a:off x="6175375" y="5681663"/>
            <a:ext cx="1741488" cy="336550"/>
          </a:xfrm>
          <a:prstGeom prst="rect">
            <a:avLst/>
          </a:prstGeom>
          <a:noFill/>
          <a:ln w="9525">
            <a:noFill/>
            <a:miter lim="800000"/>
            <a:headEnd/>
            <a:tailEnd/>
          </a:ln>
          <a:effectLst/>
        </p:spPr>
        <p:txBody>
          <a:bodyPr wrap="none">
            <a:spAutoFit/>
          </a:bodyPr>
          <a:lstStyle/>
          <a:p>
            <a:pPr algn="ctr"/>
            <a:r>
              <a:rPr lang="en-US" sz="1600">
                <a:solidFill>
                  <a:schemeClr val="tx1"/>
                </a:solidFill>
                <a:latin typeface="Times New Roman" pitchFamily="18" charset="0"/>
              </a:rPr>
              <a:t>transform mapping</a:t>
            </a:r>
          </a:p>
        </p:txBody>
      </p:sp>
      <p:sp>
        <p:nvSpPr>
          <p:cNvPr id="24594" name="Text Box 18"/>
          <p:cNvSpPr txBox="1">
            <a:spLocks noChangeArrowheads="1"/>
          </p:cNvSpPr>
          <p:nvPr/>
        </p:nvSpPr>
        <p:spPr bwMode="auto">
          <a:xfrm>
            <a:off x="6324600" y="5486400"/>
            <a:ext cx="342900" cy="336550"/>
          </a:xfrm>
          <a:prstGeom prst="rect">
            <a:avLst/>
          </a:prstGeom>
          <a:noFill/>
          <a:ln w="9525">
            <a:noFill/>
            <a:miter lim="800000"/>
            <a:headEnd/>
            <a:tailEnd/>
          </a:ln>
          <a:effectLst/>
        </p:spPr>
        <p:txBody>
          <a:bodyPr wrap="none">
            <a:spAutoFit/>
          </a:bodyPr>
          <a:lstStyle/>
          <a:p>
            <a:r>
              <a:rPr lang="en-US" sz="1600">
                <a:solidFill>
                  <a:schemeClr val="tx1"/>
                </a:solidFill>
                <a:latin typeface="Times New Roman" pitchFamily="18" charset="0"/>
              </a:rPr>
              <a:t>m</a:t>
            </a:r>
          </a:p>
        </p:txBody>
      </p:sp>
      <p:sp>
        <p:nvSpPr>
          <p:cNvPr id="24595" name="Text Box 19"/>
          <p:cNvSpPr txBox="1">
            <a:spLocks noChangeArrowheads="1"/>
          </p:cNvSpPr>
          <p:nvPr/>
        </p:nvSpPr>
        <p:spPr bwMode="auto">
          <a:xfrm>
            <a:off x="7467600" y="5486400"/>
            <a:ext cx="365125" cy="336550"/>
          </a:xfrm>
          <a:prstGeom prst="rect">
            <a:avLst/>
          </a:prstGeom>
          <a:noFill/>
          <a:ln w="9525">
            <a:noFill/>
            <a:miter lim="800000"/>
            <a:headEnd/>
            <a:tailEnd/>
          </a:ln>
          <a:effectLst/>
        </p:spPr>
        <p:txBody>
          <a:bodyPr wrap="none">
            <a:spAutoFit/>
          </a:bodyPr>
          <a:lstStyle/>
          <a:p>
            <a:r>
              <a:rPr lang="en-US" sz="1600">
                <a:solidFill>
                  <a:schemeClr val="tx1"/>
                </a:solidFill>
                <a:latin typeface="Times New Roman" pitchFamily="18" charset="0"/>
              </a:rPr>
              <a:t>M</a:t>
            </a:r>
          </a:p>
        </p:txBody>
      </p:sp>
      <p:pic>
        <p:nvPicPr>
          <p:cNvPr id="24599" name="Picture 23" descr="templ histogram gamma low"/>
          <p:cNvPicPr>
            <a:picLocks noChangeAspect="1" noChangeArrowheads="1"/>
          </p:cNvPicPr>
          <p:nvPr/>
        </p:nvPicPr>
        <p:blipFill>
          <a:blip r:embed="rId4" cstate="print"/>
          <a:srcRect r="18512"/>
          <a:stretch>
            <a:fillRect/>
          </a:stretch>
        </p:blipFill>
        <p:spPr bwMode="auto">
          <a:xfrm>
            <a:off x="6019800" y="1828800"/>
            <a:ext cx="2028825" cy="1657350"/>
          </a:xfrm>
          <a:prstGeom prst="rect">
            <a:avLst/>
          </a:prstGeom>
          <a:noFill/>
        </p:spPr>
      </p:pic>
      <p:sp>
        <p:nvSpPr>
          <p:cNvPr id="24600" name="Freeform 24"/>
          <p:cNvSpPr>
            <a:spLocks/>
          </p:cNvSpPr>
          <p:nvPr/>
        </p:nvSpPr>
        <p:spPr bwMode="auto">
          <a:xfrm>
            <a:off x="6124575" y="3705225"/>
            <a:ext cx="1817688" cy="1822450"/>
          </a:xfrm>
          <a:custGeom>
            <a:avLst/>
            <a:gdLst/>
            <a:ahLst/>
            <a:cxnLst>
              <a:cxn ang="0">
                <a:pos x="0" y="1152"/>
              </a:cxn>
              <a:cxn ang="0">
                <a:pos x="720" y="672"/>
              </a:cxn>
              <a:cxn ang="0">
                <a:pos x="1152" y="0"/>
              </a:cxn>
            </a:cxnLst>
            <a:rect l="0" t="0" r="r" b="b"/>
            <a:pathLst>
              <a:path w="1152" h="1152">
                <a:moveTo>
                  <a:pt x="0" y="1152"/>
                </a:moveTo>
                <a:cubicBezTo>
                  <a:pt x="264" y="1008"/>
                  <a:pt x="528" y="864"/>
                  <a:pt x="720" y="672"/>
                </a:cubicBezTo>
                <a:cubicBezTo>
                  <a:pt x="912" y="480"/>
                  <a:pt x="1072" y="104"/>
                  <a:pt x="1152" y="0"/>
                </a:cubicBez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graphicFrame>
        <p:nvGraphicFramePr>
          <p:cNvPr id="24601" name="Object 25"/>
          <p:cNvGraphicFramePr>
            <a:graphicFrameLocks noChangeAspect="1"/>
          </p:cNvGraphicFramePr>
          <p:nvPr/>
        </p:nvGraphicFramePr>
        <p:xfrm>
          <a:off x="838200" y="5105400"/>
          <a:ext cx="3886200" cy="736600"/>
        </p:xfrm>
        <a:graphic>
          <a:graphicData uri="http://schemas.openxmlformats.org/presentationml/2006/ole">
            <mc:AlternateContent xmlns:mc="http://schemas.openxmlformats.org/markup-compatibility/2006">
              <mc:Choice xmlns:v="urn:schemas-microsoft-com:vml" Requires="v">
                <p:oleObj spid="_x0000_s106507" name="Equation" r:id="rId5" imgW="3886200" imgH="736600" progId="Equation.3">
                  <p:embed/>
                </p:oleObj>
              </mc:Choice>
              <mc:Fallback>
                <p:oleObj name="Equation" r:id="rId5" imgW="3886200" imgH="73660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105400"/>
                        <a:ext cx="3886200"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90830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GammaCorrection"/>
          <p:cNvPicPr>
            <a:picLocks noChangeAspect="1" noChangeArrowheads="1"/>
          </p:cNvPicPr>
          <p:nvPr/>
        </p:nvPicPr>
        <p:blipFill>
          <a:blip r:embed="rId2" cstate="print">
            <a:lum contrast="30000"/>
          </a:blip>
          <a:srcRect l="7491" r="7491" b="4994"/>
          <a:stretch>
            <a:fillRect/>
          </a:stretch>
        </p:blipFill>
        <p:spPr bwMode="auto">
          <a:xfrm>
            <a:off x="3192463" y="1800225"/>
            <a:ext cx="5189537" cy="4348163"/>
          </a:xfrm>
          <a:prstGeom prst="rect">
            <a:avLst/>
          </a:prstGeom>
          <a:noFill/>
          <a:ln w="9525">
            <a:solidFill>
              <a:schemeClr val="tx1"/>
            </a:solidFill>
            <a:miter lim="800000"/>
            <a:headEnd/>
            <a:tailEnd/>
          </a:ln>
          <a:effectLst>
            <a:outerShdw dist="71842" dir="8100000" algn="ctr" rotWithShape="0">
              <a:schemeClr val="bg2">
                <a:alpha val="50000"/>
              </a:schemeClr>
            </a:outerShdw>
          </a:effectLst>
        </p:spPr>
      </p:pic>
      <p:sp>
        <p:nvSpPr>
          <p:cNvPr id="55298" name="Rectangle 2"/>
          <p:cNvSpPr>
            <a:spLocks noGrp="1" noChangeArrowheads="1"/>
          </p:cNvSpPr>
          <p:nvPr>
            <p:ph type="title"/>
          </p:nvPr>
        </p:nvSpPr>
        <p:spPr>
          <a:xfrm>
            <a:off x="457200" y="958850"/>
            <a:ext cx="8153400" cy="641350"/>
          </a:xfrm>
          <a:noFill/>
        </p:spPr>
        <p:txBody>
          <a:bodyPr>
            <a:spAutoFit/>
          </a:bodyPr>
          <a:lstStyle/>
          <a:p>
            <a:pPr algn="ctr"/>
            <a:r>
              <a:rPr lang="en-US" sz="3600"/>
              <a:t>Gamma Correction: Effect on Histogram</a:t>
            </a:r>
          </a:p>
        </p:txBody>
      </p:sp>
      <p:grpSp>
        <p:nvGrpSpPr>
          <p:cNvPr id="55303" name="Group 7"/>
          <p:cNvGrpSpPr>
            <a:grpSpLocks/>
          </p:cNvGrpSpPr>
          <p:nvPr/>
        </p:nvGrpSpPr>
        <p:grpSpPr bwMode="auto">
          <a:xfrm>
            <a:off x="846138" y="1803400"/>
            <a:ext cx="2049462" cy="4346575"/>
            <a:chOff x="725" y="1136"/>
            <a:chExt cx="1291" cy="2738"/>
          </a:xfrm>
        </p:grpSpPr>
        <p:pic>
          <p:nvPicPr>
            <p:cNvPr id="55300" name="Picture 4" descr="templ075"/>
            <p:cNvPicPr>
              <a:picLocks noChangeAspect="1" noChangeArrowheads="1"/>
            </p:cNvPicPr>
            <p:nvPr/>
          </p:nvPicPr>
          <p:blipFill>
            <a:blip r:embed="rId3" cstate="print"/>
            <a:srcRect/>
            <a:stretch>
              <a:fillRect/>
            </a:stretch>
          </p:blipFill>
          <p:spPr bwMode="auto">
            <a:xfrm>
              <a:off x="725" y="1136"/>
              <a:ext cx="1291" cy="865"/>
            </a:xfrm>
            <a:prstGeom prst="rect">
              <a:avLst/>
            </a:prstGeom>
            <a:noFill/>
            <a:ln w="9525">
              <a:solidFill>
                <a:schemeClr val="tx1"/>
              </a:solidFill>
              <a:miter lim="800000"/>
              <a:headEnd/>
              <a:tailEnd/>
            </a:ln>
            <a:effectLst/>
          </p:spPr>
        </p:pic>
        <p:pic>
          <p:nvPicPr>
            <p:cNvPr id="55301" name="Picture 5" descr="templ075_gamma_inc"/>
            <p:cNvPicPr>
              <a:picLocks noChangeAspect="1" noChangeArrowheads="1"/>
            </p:cNvPicPr>
            <p:nvPr/>
          </p:nvPicPr>
          <p:blipFill>
            <a:blip r:embed="rId4" cstate="print"/>
            <a:srcRect/>
            <a:stretch>
              <a:fillRect/>
            </a:stretch>
          </p:blipFill>
          <p:spPr bwMode="auto">
            <a:xfrm>
              <a:off x="725" y="2072"/>
              <a:ext cx="1291" cy="865"/>
            </a:xfrm>
            <a:prstGeom prst="rect">
              <a:avLst/>
            </a:prstGeom>
            <a:noFill/>
            <a:ln w="9525">
              <a:solidFill>
                <a:schemeClr val="tx1"/>
              </a:solidFill>
              <a:miter lim="800000"/>
              <a:headEnd/>
              <a:tailEnd/>
            </a:ln>
            <a:effectLst/>
          </p:spPr>
        </p:pic>
        <p:pic>
          <p:nvPicPr>
            <p:cNvPr id="55302" name="Picture 6" descr="templ075_gamma_dec"/>
            <p:cNvPicPr>
              <a:picLocks noChangeAspect="1" noChangeArrowheads="1"/>
            </p:cNvPicPr>
            <p:nvPr/>
          </p:nvPicPr>
          <p:blipFill>
            <a:blip r:embed="rId5" cstate="print"/>
            <a:srcRect/>
            <a:stretch>
              <a:fillRect/>
            </a:stretch>
          </p:blipFill>
          <p:spPr bwMode="auto">
            <a:xfrm>
              <a:off x="725" y="3009"/>
              <a:ext cx="1291" cy="865"/>
            </a:xfrm>
            <a:prstGeom prst="rect">
              <a:avLst/>
            </a:prstGeom>
            <a:noFill/>
            <a:ln w="9525">
              <a:solidFill>
                <a:schemeClr val="tx1"/>
              </a:solidFill>
              <a:miter lim="800000"/>
              <a:headEnd/>
              <a:tailEnd/>
            </a:ln>
            <a:effectLst/>
          </p:spPr>
        </p:pic>
      </p:grpSp>
    </p:spTree>
    <p:extLst>
      <p:ext uri="{BB962C8B-B14F-4D97-AF65-F5344CB8AC3E}">
        <p14:creationId xmlns:p14="http://schemas.microsoft.com/office/powerpoint/2010/main" val="21387805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smtClean="0"/>
              <a:t>Distribusi Kumulatif</a:t>
            </a:r>
          </a:p>
        </p:txBody>
      </p:sp>
      <p:sp>
        <p:nvSpPr>
          <p:cNvPr id="6148" name="Rectangle 3"/>
          <p:cNvSpPr>
            <a:spLocks noGrp="1" noChangeArrowheads="1"/>
          </p:cNvSpPr>
          <p:nvPr>
            <p:ph type="body" sz="half" idx="1"/>
          </p:nvPr>
        </p:nvSpPr>
        <p:spPr>
          <a:xfrm>
            <a:off x="457200" y="1600200"/>
            <a:ext cx="7924800" cy="4800600"/>
          </a:xfrm>
        </p:spPr>
        <p:txBody>
          <a:bodyPr/>
          <a:lstStyle/>
          <a:p>
            <a:pPr eaLnBrk="1" hangingPunct="1"/>
            <a:r>
              <a:rPr lang="en-US" sz="2400" smtClean="0"/>
              <a:t>Distribusi kumulatif C(x) adalah nilai total histogram dari tingkat keabuan=0 sampai dengan tingkat keabuan=x, dan didefinisikan dengan:</a:t>
            </a:r>
          </a:p>
          <a:p>
            <a:pPr eaLnBrk="1" hangingPunct="1"/>
            <a:endParaRPr lang="en-US" sz="2400" smtClean="0"/>
          </a:p>
          <a:p>
            <a:pPr eaLnBrk="1" hangingPunct="1"/>
            <a:endParaRPr lang="en-US" sz="2400" smtClean="0"/>
          </a:p>
          <a:p>
            <a:pPr eaLnBrk="1" hangingPunct="1"/>
            <a:r>
              <a:rPr lang="en-US" sz="2400" smtClean="0"/>
              <a:t>Distribusi kumulatif ini dapat digunakan untuk menunjukkan perkembangan dari setiap step derajat keabuan.</a:t>
            </a:r>
          </a:p>
          <a:p>
            <a:pPr eaLnBrk="1" hangingPunct="1"/>
            <a:r>
              <a:rPr lang="en-US" sz="2400" smtClean="0"/>
              <a:t>Pada distribusi kumulatif, gambar dikatakan baik bila mempunyai distribusi kumulatif yang pergerakannya hampir sama pada semua derajat keabuan.</a:t>
            </a:r>
          </a:p>
        </p:txBody>
      </p:sp>
      <p:graphicFrame>
        <p:nvGraphicFramePr>
          <p:cNvPr id="6146" name="Object 4"/>
          <p:cNvGraphicFramePr>
            <a:graphicFrameLocks noChangeAspect="1"/>
          </p:cNvGraphicFramePr>
          <p:nvPr>
            <p:ph sz="half" idx="2"/>
          </p:nvPr>
        </p:nvGraphicFramePr>
        <p:xfrm>
          <a:off x="2895600" y="2667000"/>
          <a:ext cx="2362200" cy="1003300"/>
        </p:xfrm>
        <a:graphic>
          <a:graphicData uri="http://schemas.openxmlformats.org/presentationml/2006/ole">
            <mc:AlternateContent xmlns:mc="http://schemas.openxmlformats.org/markup-compatibility/2006">
              <mc:Choice xmlns:v="urn:schemas-microsoft-com:vml" Requires="v">
                <p:oleObj spid="_x0000_s115715" name="Equation" r:id="rId3" imgW="1015920" imgH="431640" progId="Equation.3">
                  <p:embed/>
                </p:oleObj>
              </mc:Choice>
              <mc:Fallback>
                <p:oleObj name="Equation" r:id="rId3" imgW="101592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667000"/>
                        <a:ext cx="2362200"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083905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en-US" smtClean="0"/>
              <a:t>Distribusi Kumulatif</a:t>
            </a:r>
          </a:p>
        </p:txBody>
      </p:sp>
      <p:grpSp>
        <p:nvGrpSpPr>
          <p:cNvPr id="19459" name="Group 16"/>
          <p:cNvGrpSpPr>
            <a:grpSpLocks/>
          </p:cNvGrpSpPr>
          <p:nvPr/>
        </p:nvGrpSpPr>
        <p:grpSpPr bwMode="auto">
          <a:xfrm>
            <a:off x="533400" y="1365250"/>
            <a:ext cx="7772400" cy="4273550"/>
            <a:chOff x="336" y="860"/>
            <a:chExt cx="4896" cy="2692"/>
          </a:xfrm>
        </p:grpSpPr>
        <p:grpSp>
          <p:nvGrpSpPr>
            <p:cNvPr id="19466" name="Group 11"/>
            <p:cNvGrpSpPr>
              <a:grpSpLocks/>
            </p:cNvGrpSpPr>
            <p:nvPr/>
          </p:nvGrpSpPr>
          <p:grpSpPr bwMode="auto">
            <a:xfrm>
              <a:off x="336" y="860"/>
              <a:ext cx="4896" cy="2692"/>
              <a:chOff x="432" y="912"/>
              <a:chExt cx="4896" cy="2692"/>
            </a:xfrm>
          </p:grpSpPr>
          <p:pic>
            <p:nvPicPr>
              <p:cNvPr id="194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912"/>
                <a:ext cx="4896"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1824"/>
                <a:ext cx="4896"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2736"/>
                <a:ext cx="4896"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7" name="Oval 12"/>
            <p:cNvSpPr>
              <a:spLocks noChangeArrowheads="1"/>
            </p:cNvSpPr>
            <p:nvPr/>
          </p:nvSpPr>
          <p:spPr bwMode="auto">
            <a:xfrm>
              <a:off x="2256" y="2880"/>
              <a:ext cx="432" cy="576"/>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8" name="Oval 13"/>
            <p:cNvSpPr>
              <a:spLocks noChangeArrowheads="1"/>
            </p:cNvSpPr>
            <p:nvPr/>
          </p:nvSpPr>
          <p:spPr bwMode="auto">
            <a:xfrm>
              <a:off x="2256" y="1968"/>
              <a:ext cx="672" cy="528"/>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9" name="Oval 14"/>
            <p:cNvSpPr>
              <a:spLocks noChangeArrowheads="1"/>
            </p:cNvSpPr>
            <p:nvPr/>
          </p:nvSpPr>
          <p:spPr bwMode="auto">
            <a:xfrm>
              <a:off x="2448" y="1056"/>
              <a:ext cx="432" cy="576"/>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70" name="Oval 15"/>
            <p:cNvSpPr>
              <a:spLocks noChangeArrowheads="1"/>
            </p:cNvSpPr>
            <p:nvPr/>
          </p:nvSpPr>
          <p:spPr bwMode="auto">
            <a:xfrm>
              <a:off x="4320" y="912"/>
              <a:ext cx="432" cy="576"/>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9460" name="Group 22"/>
          <p:cNvGrpSpPr>
            <a:grpSpLocks/>
          </p:cNvGrpSpPr>
          <p:nvPr/>
        </p:nvGrpSpPr>
        <p:grpSpPr bwMode="auto">
          <a:xfrm>
            <a:off x="4114800" y="2362200"/>
            <a:ext cx="3076575" cy="3908425"/>
            <a:chOff x="2592" y="1488"/>
            <a:chExt cx="1938" cy="2462"/>
          </a:xfrm>
        </p:grpSpPr>
        <p:sp>
          <p:nvSpPr>
            <p:cNvPr id="19461" name="Line 17"/>
            <p:cNvSpPr>
              <a:spLocks noChangeShapeType="1"/>
            </p:cNvSpPr>
            <p:nvPr/>
          </p:nvSpPr>
          <p:spPr bwMode="auto">
            <a:xfrm>
              <a:off x="2592" y="3408"/>
              <a:ext cx="384"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9462" name="Line 18"/>
            <p:cNvSpPr>
              <a:spLocks noChangeShapeType="1"/>
            </p:cNvSpPr>
            <p:nvPr/>
          </p:nvSpPr>
          <p:spPr bwMode="auto">
            <a:xfrm>
              <a:off x="2736" y="2448"/>
              <a:ext cx="288" cy="1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9463" name="Line 19"/>
            <p:cNvSpPr>
              <a:spLocks noChangeShapeType="1"/>
            </p:cNvSpPr>
            <p:nvPr/>
          </p:nvSpPr>
          <p:spPr bwMode="auto">
            <a:xfrm>
              <a:off x="2784" y="1584"/>
              <a:ext cx="288" cy="2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9464" name="Line 20"/>
            <p:cNvSpPr>
              <a:spLocks noChangeShapeType="1"/>
            </p:cNvSpPr>
            <p:nvPr/>
          </p:nvSpPr>
          <p:spPr bwMode="auto">
            <a:xfrm flipH="1">
              <a:off x="3120" y="1488"/>
              <a:ext cx="1344" cy="21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9465" name="Text Box 21"/>
            <p:cNvSpPr txBox="1">
              <a:spLocks noChangeArrowheads="1"/>
            </p:cNvSpPr>
            <p:nvPr/>
          </p:nvSpPr>
          <p:spPr bwMode="auto">
            <a:xfrm>
              <a:off x="2966" y="3719"/>
              <a:ext cx="15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Perubahan yang tajam</a:t>
              </a:r>
            </a:p>
          </p:txBody>
        </p:sp>
      </p:grpSp>
    </p:spTree>
    <p:extLst>
      <p:ext uri="{BB962C8B-B14F-4D97-AF65-F5344CB8AC3E}">
        <p14:creationId xmlns:p14="http://schemas.microsoft.com/office/powerpoint/2010/main" val="1037447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Distribusi Kumulatif</a:t>
            </a:r>
          </a:p>
        </p:txBody>
      </p:sp>
      <p:sp>
        <p:nvSpPr>
          <p:cNvPr id="20483" name="Rectangle 3"/>
          <p:cNvSpPr>
            <a:spLocks noGrp="1" noChangeArrowheads="1"/>
          </p:cNvSpPr>
          <p:nvPr>
            <p:ph type="body" idx="1"/>
          </p:nvPr>
        </p:nvSpPr>
        <p:spPr/>
        <p:txBody>
          <a:bodyPr/>
          <a:lstStyle/>
          <a:p>
            <a:pPr eaLnBrk="1" hangingPunct="1">
              <a:lnSpc>
                <a:spcPct val="90000"/>
              </a:lnSpc>
            </a:pPr>
            <a:r>
              <a:rPr lang="en-US" smtClean="0"/>
              <a:t>Gambar-gambar hasil photo mempunyai perubahan yang tidak terlalu tajam dan biasanya tidak lebih dari satu. Hal ini menunjukkan tingkat gradiasi yang halus pada gambar hasil photo.</a:t>
            </a:r>
          </a:p>
          <a:p>
            <a:pPr eaLnBrk="1" hangingPunct="1">
              <a:lnSpc>
                <a:spcPct val="90000"/>
              </a:lnSpc>
            </a:pPr>
            <a:r>
              <a:rPr lang="en-US" smtClean="0"/>
              <a:t>Gambar-gambar kartun mempunya banyak perubahan yang tajam, hal ini menunjukkan tingkat gradiasi pada gambar kartun rendah (kasar).</a:t>
            </a:r>
          </a:p>
        </p:txBody>
      </p:sp>
    </p:spTree>
    <p:extLst>
      <p:ext uri="{BB962C8B-B14F-4D97-AF65-F5344CB8AC3E}">
        <p14:creationId xmlns:p14="http://schemas.microsoft.com/office/powerpoint/2010/main" val="3799495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990600"/>
            <a:ext cx="7772400" cy="762000"/>
          </a:xfrm>
          <a:noFill/>
          <a:ln/>
        </p:spPr>
        <p:txBody>
          <a:bodyPr>
            <a:spAutoFit/>
          </a:bodyPr>
          <a:lstStyle/>
          <a:p>
            <a:r>
              <a:rPr lang="en-US" sz="4400" dirty="0" err="1" smtClean="0"/>
              <a:t>Pemrosesan</a:t>
            </a:r>
            <a:r>
              <a:rPr lang="en-US" sz="4400" dirty="0" smtClean="0"/>
              <a:t> </a:t>
            </a:r>
            <a:r>
              <a:rPr lang="en-US" sz="4400" dirty="0" err="1" smtClean="0"/>
              <a:t>Piksel</a:t>
            </a:r>
            <a:endParaRPr lang="en-US" sz="4400" dirty="0"/>
          </a:p>
        </p:txBody>
      </p:sp>
      <p:sp>
        <p:nvSpPr>
          <p:cNvPr id="5123" name="Rectangle 3"/>
          <p:cNvSpPr>
            <a:spLocks noGrp="1" noChangeArrowheads="1"/>
          </p:cNvSpPr>
          <p:nvPr>
            <p:ph type="body" idx="1"/>
          </p:nvPr>
        </p:nvSpPr>
        <p:spPr>
          <a:xfrm>
            <a:off x="1257300" y="2022475"/>
            <a:ext cx="6629400" cy="2745367"/>
          </a:xfrm>
          <a:solidFill>
            <a:srgbClr val="DDDDDD"/>
          </a:solidFill>
          <a:ln/>
          <a:effectLst>
            <a:outerShdw dist="107763" dir="2700000" algn="ctr" rotWithShape="0">
              <a:schemeClr val="tx1">
                <a:alpha val="50000"/>
              </a:schemeClr>
            </a:outerShdw>
          </a:effectLst>
        </p:spPr>
        <p:txBody>
          <a:bodyPr tIns="137160">
            <a:spAutoFit/>
          </a:bodyPr>
          <a:lstStyle/>
          <a:p>
            <a:r>
              <a:rPr lang="en-US" sz="3200" dirty="0" err="1" smtClean="0">
                <a:latin typeface="Times New Roman" pitchFamily="18" charset="0"/>
              </a:rPr>
              <a:t>Pemrosesan</a:t>
            </a:r>
            <a:r>
              <a:rPr lang="en-US" sz="3200" dirty="0" smtClean="0">
                <a:latin typeface="Times New Roman" pitchFamily="18" charset="0"/>
              </a:rPr>
              <a:t> </a:t>
            </a:r>
            <a:r>
              <a:rPr lang="en-US" sz="3200" dirty="0" err="1" smtClean="0">
                <a:latin typeface="Times New Roman" pitchFamily="18" charset="0"/>
              </a:rPr>
              <a:t>piksel</a:t>
            </a:r>
            <a:r>
              <a:rPr lang="en-US" sz="3200" dirty="0" smtClean="0">
                <a:latin typeface="Times New Roman" pitchFamily="18" charset="0"/>
              </a:rPr>
              <a:t> </a:t>
            </a:r>
            <a:r>
              <a:rPr lang="en-US" sz="3200" dirty="0" err="1" smtClean="0">
                <a:latin typeface="Times New Roman" pitchFamily="18" charset="0"/>
              </a:rPr>
              <a:t>adalah</a:t>
            </a:r>
            <a:r>
              <a:rPr lang="en-US" sz="3200" dirty="0" smtClean="0">
                <a:latin typeface="Times New Roman" pitchFamily="18" charset="0"/>
              </a:rPr>
              <a:t> </a:t>
            </a:r>
            <a:r>
              <a:rPr lang="en-US" dirty="0" err="1" smtClean="0">
                <a:latin typeface="Times New Roman" pitchFamily="18" charset="0"/>
              </a:rPr>
              <a:t>mengubah</a:t>
            </a:r>
            <a:r>
              <a:rPr lang="en-US" dirty="0" smtClean="0">
                <a:latin typeface="Times New Roman" pitchFamily="18" charset="0"/>
              </a:rPr>
              <a:t> </a:t>
            </a:r>
            <a:r>
              <a:rPr lang="en-US" dirty="0" err="1" smtClean="0">
                <a:latin typeface="Times New Roman" pitchFamily="18" charset="0"/>
              </a:rPr>
              <a:t>nilai</a:t>
            </a:r>
            <a:r>
              <a:rPr lang="en-US" dirty="0" smtClean="0">
                <a:latin typeface="Times New Roman" pitchFamily="18" charset="0"/>
              </a:rPr>
              <a:t> </a:t>
            </a:r>
            <a:r>
              <a:rPr lang="en-US" dirty="0" err="1" smtClean="0">
                <a:latin typeface="Times New Roman" pitchFamily="18" charset="0"/>
              </a:rPr>
              <a:t>piksel</a:t>
            </a:r>
            <a:r>
              <a:rPr lang="en-US" dirty="0" smtClean="0">
                <a:latin typeface="Times New Roman" pitchFamily="18" charset="0"/>
              </a:rPr>
              <a:t> </a:t>
            </a:r>
            <a:r>
              <a:rPr lang="en-US" dirty="0" err="1" smtClean="0">
                <a:latin typeface="Times New Roman" pitchFamily="18" charset="0"/>
              </a:rPr>
              <a:t>sebagai</a:t>
            </a:r>
            <a:r>
              <a:rPr lang="en-US" dirty="0" smtClean="0">
                <a:latin typeface="Times New Roman" pitchFamily="18" charset="0"/>
              </a:rPr>
              <a:t> </a:t>
            </a:r>
            <a:r>
              <a:rPr lang="en-US" dirty="0" err="1" smtClean="0">
                <a:latin typeface="Times New Roman" pitchFamily="18" charset="0"/>
              </a:rPr>
              <a:t>fungsi</a:t>
            </a:r>
            <a:r>
              <a:rPr lang="en-US" dirty="0" smtClean="0">
                <a:latin typeface="Times New Roman" pitchFamily="18" charset="0"/>
              </a:rPr>
              <a:t> </a:t>
            </a:r>
            <a:r>
              <a:rPr lang="en-US" dirty="0" err="1" smtClean="0">
                <a:latin typeface="Times New Roman" pitchFamily="18" charset="0"/>
              </a:rPr>
              <a:t>dari</a:t>
            </a:r>
            <a:r>
              <a:rPr lang="en-US" dirty="0" smtClean="0">
                <a:latin typeface="Times New Roman" pitchFamily="18" charset="0"/>
              </a:rPr>
              <a:t> </a:t>
            </a:r>
            <a:r>
              <a:rPr lang="en-US" dirty="0" err="1" smtClean="0">
                <a:latin typeface="Times New Roman" pitchFamily="18" charset="0"/>
              </a:rPr>
              <a:t>nilainya</a:t>
            </a:r>
            <a:r>
              <a:rPr lang="en-US" dirty="0" smtClean="0">
                <a:latin typeface="Times New Roman" pitchFamily="18" charset="0"/>
              </a:rPr>
              <a:t> </a:t>
            </a:r>
            <a:r>
              <a:rPr lang="en-US" dirty="0" err="1" smtClean="0">
                <a:latin typeface="Times New Roman" pitchFamily="18" charset="0"/>
              </a:rPr>
              <a:t>sendiri</a:t>
            </a:r>
            <a:r>
              <a:rPr lang="en-US" dirty="0" smtClean="0">
                <a:latin typeface="Times New Roman" pitchFamily="18" charset="0"/>
              </a:rPr>
              <a:t>;</a:t>
            </a:r>
            <a:r>
              <a:rPr lang="en-US" sz="3200" dirty="0" smtClean="0">
                <a:latin typeface="Times New Roman" pitchFamily="18" charset="0"/>
              </a:rPr>
              <a:t> </a:t>
            </a:r>
            <a:endParaRPr lang="en-US" sz="3200" dirty="0">
              <a:latin typeface="Times New Roman" pitchFamily="18" charset="0"/>
            </a:endParaRPr>
          </a:p>
          <a:p>
            <a:r>
              <a:rPr lang="en-US" sz="3200" dirty="0" err="1" smtClean="0">
                <a:latin typeface="Times New Roman" pitchFamily="18" charset="0"/>
              </a:rPr>
              <a:t>Pemrosesan</a:t>
            </a:r>
            <a:r>
              <a:rPr lang="en-US" sz="3200" dirty="0" smtClean="0">
                <a:latin typeface="Times New Roman" pitchFamily="18" charset="0"/>
              </a:rPr>
              <a:t> </a:t>
            </a:r>
            <a:r>
              <a:rPr lang="en-US" sz="3200" dirty="0" err="1" smtClean="0">
                <a:latin typeface="Times New Roman" pitchFamily="18" charset="0"/>
              </a:rPr>
              <a:t>piksel</a:t>
            </a:r>
            <a:r>
              <a:rPr lang="en-US" sz="3200" dirty="0" smtClean="0">
                <a:latin typeface="Times New Roman" pitchFamily="18" charset="0"/>
              </a:rPr>
              <a:t> </a:t>
            </a:r>
            <a:r>
              <a:rPr lang="en-US" sz="3200" dirty="0" err="1" smtClean="0">
                <a:latin typeface="Times New Roman" pitchFamily="18" charset="0"/>
              </a:rPr>
              <a:t>tidak</a:t>
            </a:r>
            <a:r>
              <a:rPr lang="en-US" sz="3200" dirty="0" smtClean="0">
                <a:latin typeface="Times New Roman" pitchFamily="18" charset="0"/>
              </a:rPr>
              <a:t> </a:t>
            </a:r>
            <a:r>
              <a:rPr lang="en-US" sz="3200" dirty="0" err="1" smtClean="0">
                <a:latin typeface="Times New Roman" pitchFamily="18" charset="0"/>
              </a:rPr>
              <a:t>bergantung</a:t>
            </a:r>
            <a:r>
              <a:rPr lang="en-US" sz="3200" dirty="0" smtClean="0">
                <a:latin typeface="Times New Roman" pitchFamily="18" charset="0"/>
              </a:rPr>
              <a:t> </a:t>
            </a:r>
            <a:r>
              <a:rPr lang="en-US" sz="3200" dirty="0" err="1" smtClean="0">
                <a:latin typeface="Times New Roman" pitchFamily="18" charset="0"/>
              </a:rPr>
              <a:t>pada</a:t>
            </a:r>
            <a:r>
              <a:rPr lang="en-US" sz="3200" dirty="0" smtClean="0">
                <a:latin typeface="Times New Roman" pitchFamily="18" charset="0"/>
              </a:rPr>
              <a:t> </a:t>
            </a:r>
            <a:r>
              <a:rPr lang="en-US" sz="3200" dirty="0" err="1" smtClean="0">
                <a:latin typeface="Times New Roman" pitchFamily="18" charset="0"/>
              </a:rPr>
              <a:t>nilai</a:t>
            </a:r>
            <a:r>
              <a:rPr lang="en-US" sz="3200" dirty="0" smtClean="0">
                <a:latin typeface="Times New Roman" pitchFamily="18" charset="0"/>
              </a:rPr>
              <a:t> </a:t>
            </a:r>
            <a:r>
              <a:rPr lang="en-US" sz="3200" dirty="0" err="1" smtClean="0">
                <a:latin typeface="Times New Roman" pitchFamily="18" charset="0"/>
              </a:rPr>
              <a:t>piksel</a:t>
            </a:r>
            <a:r>
              <a:rPr lang="en-US" sz="3200" dirty="0" smtClean="0">
                <a:latin typeface="Times New Roman" pitchFamily="18" charset="0"/>
              </a:rPr>
              <a:t> </a:t>
            </a:r>
            <a:r>
              <a:rPr lang="en-US" sz="3200" dirty="0" err="1" smtClean="0">
                <a:latin typeface="Times New Roman" pitchFamily="18" charset="0"/>
              </a:rPr>
              <a:t>tetangganya</a:t>
            </a:r>
            <a:r>
              <a:rPr lang="en-US" sz="3200" dirty="0" smtClean="0">
                <a:latin typeface="Times New Roman" pitchFamily="18" charset="0"/>
              </a:rPr>
              <a:t>.</a:t>
            </a:r>
            <a:endParaRPr lang="en-US" sz="3200" dirty="0">
              <a:latin typeface="Times New Roman" pitchFamily="18" charset="0"/>
            </a:endParaRPr>
          </a:p>
        </p:txBody>
      </p:sp>
    </p:spTree>
    <p:extLst>
      <p:ext uri="{BB962C8B-B14F-4D97-AF65-F5344CB8AC3E}">
        <p14:creationId xmlns:p14="http://schemas.microsoft.com/office/powerpoint/2010/main" val="3515290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Histogram Equalization</a:t>
            </a:r>
          </a:p>
        </p:txBody>
      </p:sp>
      <p:sp>
        <p:nvSpPr>
          <p:cNvPr id="21507" name="Rectangle 3"/>
          <p:cNvSpPr>
            <a:spLocks noGrp="1" noChangeArrowheads="1"/>
          </p:cNvSpPr>
          <p:nvPr>
            <p:ph type="body" idx="1"/>
          </p:nvPr>
        </p:nvSpPr>
        <p:spPr/>
        <p:txBody>
          <a:bodyPr/>
          <a:lstStyle/>
          <a:p>
            <a:pPr eaLnBrk="1" hangingPunct="1">
              <a:lnSpc>
                <a:spcPct val="90000"/>
              </a:lnSpc>
            </a:pPr>
            <a:r>
              <a:rPr lang="en-US" sz="2400" smtClean="0"/>
              <a:t>Histogram Equalization adalah suatu proses untuk meratakan histogram agar derajat keabuan dari yang paling rendah (0) sampai dengan yang paling tinggi (255) mempunyai kemunculan yang rata.</a:t>
            </a:r>
          </a:p>
          <a:p>
            <a:pPr eaLnBrk="1" hangingPunct="1">
              <a:lnSpc>
                <a:spcPct val="90000"/>
              </a:lnSpc>
            </a:pPr>
            <a:r>
              <a:rPr lang="en-US" sz="2400" smtClean="0"/>
              <a:t>Dengan histogram equalization hasil gambar yang memiliki histogram yang tidak merata atau distribusi kumulatif yang banyak loncatan gradiasinya akan menjadi gambar yang lebih jelas karena derajat keabuannya tidak dominan gelap atau dominan terang.</a:t>
            </a:r>
          </a:p>
          <a:p>
            <a:pPr eaLnBrk="1" hangingPunct="1">
              <a:lnSpc>
                <a:spcPct val="90000"/>
              </a:lnSpc>
            </a:pPr>
            <a:r>
              <a:rPr lang="en-US" sz="2400" smtClean="0"/>
              <a:t>Proses histogram equalization ini menggunakan distribusi kumulatif, karena dalam proses ini dilkakukan perataan gradien dari distribusi kumulatifnya.</a:t>
            </a:r>
          </a:p>
        </p:txBody>
      </p:sp>
    </p:spTree>
    <p:extLst>
      <p:ext uri="{BB962C8B-B14F-4D97-AF65-F5344CB8AC3E}">
        <p14:creationId xmlns:p14="http://schemas.microsoft.com/office/powerpoint/2010/main" val="31631411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mtClean="0"/>
              <a:t>Formulasi Histogram Equalization</a:t>
            </a:r>
          </a:p>
        </p:txBody>
      </p:sp>
      <p:sp>
        <p:nvSpPr>
          <p:cNvPr id="7172" name="Text Box 4"/>
          <p:cNvSpPr txBox="1">
            <a:spLocks noChangeArrowheads="1"/>
          </p:cNvSpPr>
          <p:nvPr/>
        </p:nvSpPr>
        <p:spPr bwMode="auto">
          <a:xfrm>
            <a:off x="593725" y="1639888"/>
            <a:ext cx="7407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Histogram Equalization dari suatu distribusi kumulatif C adalah:</a:t>
            </a:r>
          </a:p>
        </p:txBody>
      </p:sp>
      <p:graphicFrame>
        <p:nvGraphicFramePr>
          <p:cNvPr id="7170" name="Object 5"/>
          <p:cNvGraphicFramePr>
            <a:graphicFrameLocks noChangeAspect="1"/>
          </p:cNvGraphicFramePr>
          <p:nvPr>
            <p:ph idx="1"/>
          </p:nvPr>
        </p:nvGraphicFramePr>
        <p:xfrm>
          <a:off x="2819400" y="2209800"/>
          <a:ext cx="2141538" cy="1498600"/>
        </p:xfrm>
        <a:graphic>
          <a:graphicData uri="http://schemas.openxmlformats.org/presentationml/2006/ole">
            <mc:AlternateContent xmlns:mc="http://schemas.openxmlformats.org/markup-compatibility/2006">
              <mc:Choice xmlns:v="urn:schemas-microsoft-com:vml" Requires="v">
                <p:oleObj spid="_x0000_s116739" name="Equation" r:id="rId3" imgW="634680" imgH="444240" progId="Equation.3">
                  <p:embed/>
                </p:oleObj>
              </mc:Choice>
              <mc:Fallback>
                <p:oleObj name="Equation" r:id="rId3" imgW="63468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209800"/>
                        <a:ext cx="2141538" cy="149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3" name="Text Box 7"/>
          <p:cNvSpPr txBox="1">
            <a:spLocks noChangeArrowheads="1"/>
          </p:cNvSpPr>
          <p:nvPr/>
        </p:nvSpPr>
        <p:spPr bwMode="auto">
          <a:xfrm>
            <a:off x="1279525" y="4278313"/>
            <a:ext cx="67833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C</a:t>
            </a:r>
            <a:r>
              <a:rPr lang="en-US" sz="2000" baseline="-25000"/>
              <a:t>w</a:t>
            </a:r>
            <a:r>
              <a:rPr lang="en-US" sz="2000"/>
              <a:t> adalah nilai distribusi kumulatif pada derajat keabuan w</a:t>
            </a:r>
          </a:p>
          <a:p>
            <a:pPr eaLnBrk="1" hangingPunct="1"/>
            <a:r>
              <a:rPr lang="en-US" sz="2000"/>
              <a:t>t adalah nilai threshold derajat keabuan= 2</a:t>
            </a:r>
            <a:r>
              <a:rPr lang="en-US" sz="2000" baseline="30000"/>
              <a:t>8</a:t>
            </a:r>
            <a:r>
              <a:rPr lang="en-US" sz="2000"/>
              <a:t> atau 256</a:t>
            </a:r>
          </a:p>
          <a:p>
            <a:pPr eaLnBrk="1" hangingPunct="1"/>
            <a:r>
              <a:rPr lang="en-US" sz="2000"/>
              <a:t>n</a:t>
            </a:r>
            <a:r>
              <a:rPr lang="en-US" sz="2000" baseline="-25000"/>
              <a:t>x</a:t>
            </a:r>
            <a:r>
              <a:rPr lang="en-US" sz="2000"/>
              <a:t> dan n</a:t>
            </a:r>
            <a:r>
              <a:rPr lang="en-US" sz="2000" baseline="-25000"/>
              <a:t>y</a:t>
            </a:r>
            <a:r>
              <a:rPr lang="en-US" sz="2000"/>
              <a:t> adalah ukuran gambar.</a:t>
            </a:r>
          </a:p>
        </p:txBody>
      </p:sp>
    </p:spTree>
    <p:extLst>
      <p:ext uri="{BB962C8B-B14F-4D97-AF65-F5344CB8AC3E}">
        <p14:creationId xmlns:p14="http://schemas.microsoft.com/office/powerpoint/2010/main" val="41270162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sz="4000" smtClean="0"/>
              <a:t>Perhitungan Histogram Equalization</a:t>
            </a:r>
          </a:p>
        </p:txBody>
      </p:sp>
      <p:graphicFrame>
        <p:nvGraphicFramePr>
          <p:cNvPr id="8194" name="Object 6"/>
          <p:cNvGraphicFramePr>
            <a:graphicFrameLocks noChangeAspect="1"/>
          </p:cNvGraphicFramePr>
          <p:nvPr>
            <p:ph sz="half" idx="1"/>
          </p:nvPr>
        </p:nvGraphicFramePr>
        <p:xfrm>
          <a:off x="381000" y="2819400"/>
          <a:ext cx="3686175" cy="2543175"/>
        </p:xfrm>
        <a:graphic>
          <a:graphicData uri="http://schemas.openxmlformats.org/presentationml/2006/ole">
            <mc:AlternateContent xmlns:mc="http://schemas.openxmlformats.org/markup-compatibility/2006">
              <mc:Choice xmlns:v="urn:schemas-microsoft-com:vml" Requires="v">
                <p:oleObj spid="_x0000_s117764" name="Chart" r:id="rId3" imgW="3686251" imgH="2543251" progId="Excel.Chart.8">
                  <p:embed/>
                </p:oleObj>
              </mc:Choice>
              <mc:Fallback>
                <p:oleObj name="Chart" r:id="rId3" imgW="3686251" imgH="254325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819400"/>
                        <a:ext cx="368617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Text Box 4"/>
          <p:cNvSpPr txBox="1">
            <a:spLocks noChangeArrowheads="1"/>
          </p:cNvSpPr>
          <p:nvPr/>
        </p:nvSpPr>
        <p:spPr bwMode="auto">
          <a:xfrm>
            <a:off x="381000" y="182880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Perhatikan histogram berikut:</a:t>
            </a:r>
          </a:p>
        </p:txBody>
      </p:sp>
      <p:sp>
        <p:nvSpPr>
          <p:cNvPr id="8198" name="Text Box 5"/>
          <p:cNvSpPr txBox="1">
            <a:spLocks noChangeArrowheads="1"/>
          </p:cNvSpPr>
          <p:nvPr/>
        </p:nvSpPr>
        <p:spPr bwMode="auto">
          <a:xfrm>
            <a:off x="381000" y="2333625"/>
            <a:ext cx="3346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2  4  3  1  3  6  4  3  1 0  3  2</a:t>
            </a:r>
          </a:p>
        </p:txBody>
      </p:sp>
      <p:sp>
        <p:nvSpPr>
          <p:cNvPr id="8199" name="Text Box 8"/>
          <p:cNvSpPr txBox="1">
            <a:spLocks noChangeArrowheads="1"/>
          </p:cNvSpPr>
          <p:nvPr/>
        </p:nvSpPr>
        <p:spPr bwMode="auto">
          <a:xfrm>
            <a:off x="4724400" y="182880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Distribusi Kumulatifnya</a:t>
            </a:r>
          </a:p>
        </p:txBody>
      </p:sp>
      <p:sp>
        <p:nvSpPr>
          <p:cNvPr id="8200" name="Text Box 9"/>
          <p:cNvSpPr txBox="1">
            <a:spLocks noChangeArrowheads="1"/>
          </p:cNvSpPr>
          <p:nvPr/>
        </p:nvSpPr>
        <p:spPr bwMode="auto">
          <a:xfrm>
            <a:off x="4343400" y="2333625"/>
            <a:ext cx="4687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2  6  9  10  13  19  23  26  27  27  30  32</a:t>
            </a:r>
          </a:p>
        </p:txBody>
      </p:sp>
      <p:graphicFrame>
        <p:nvGraphicFramePr>
          <p:cNvPr id="8195" name="Object 10"/>
          <p:cNvGraphicFramePr>
            <a:graphicFrameLocks noChangeAspect="1"/>
          </p:cNvGraphicFramePr>
          <p:nvPr>
            <p:ph sz="half" idx="2"/>
          </p:nvPr>
        </p:nvGraphicFramePr>
        <p:xfrm>
          <a:off x="4800600" y="2743200"/>
          <a:ext cx="3686175" cy="2543175"/>
        </p:xfrm>
        <a:graphic>
          <a:graphicData uri="http://schemas.openxmlformats.org/presentationml/2006/ole">
            <mc:AlternateContent xmlns:mc="http://schemas.openxmlformats.org/markup-compatibility/2006">
              <mc:Choice xmlns:v="urn:schemas-microsoft-com:vml" Requires="v">
                <p:oleObj spid="_x0000_s117765" name="Chart" r:id="rId5" imgW="3686251" imgH="2543251" progId="Excel.Chart.8">
                  <p:embed/>
                </p:oleObj>
              </mc:Choice>
              <mc:Fallback>
                <p:oleObj name="Chart" r:id="rId5" imgW="3686251" imgH="2543251"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743200"/>
                        <a:ext cx="368617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1" name="Line 12"/>
          <p:cNvSpPr>
            <a:spLocks noChangeShapeType="1"/>
          </p:cNvSpPr>
          <p:nvPr/>
        </p:nvSpPr>
        <p:spPr bwMode="auto">
          <a:xfrm flipV="1">
            <a:off x="5334000" y="3200400"/>
            <a:ext cx="2895600" cy="16002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AU"/>
          </a:p>
        </p:txBody>
      </p:sp>
    </p:spTree>
    <p:extLst>
      <p:ext uri="{BB962C8B-B14F-4D97-AF65-F5344CB8AC3E}">
        <p14:creationId xmlns:p14="http://schemas.microsoft.com/office/powerpoint/2010/main" val="28080141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en-US" sz="4000" smtClean="0"/>
              <a:t>Perhitungan Histogram Equalization</a:t>
            </a:r>
          </a:p>
        </p:txBody>
      </p:sp>
      <p:graphicFrame>
        <p:nvGraphicFramePr>
          <p:cNvPr id="26890" name="Group 266"/>
          <p:cNvGraphicFramePr>
            <a:graphicFrameLocks noGrp="1"/>
          </p:cNvGraphicFramePr>
          <p:nvPr>
            <p:ph sz="half" idx="1"/>
          </p:nvPr>
        </p:nvGraphicFramePr>
        <p:xfrm>
          <a:off x="5105400" y="1857375"/>
          <a:ext cx="2819400" cy="4999134"/>
        </p:xfrm>
        <a:graphic>
          <a:graphicData uri="http://schemas.openxmlformats.org/drawingml/2006/table">
            <a:tbl>
              <a:tblPr/>
              <a:tblGrid>
                <a:gridCol w="939800"/>
                <a:gridCol w="939800"/>
                <a:gridCol w="939800"/>
              </a:tblGrid>
              <a:tr h="34761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w</a:t>
                      </a:r>
                      <a:endParaRPr kumimoji="0" lang="en-US" sz="2800" b="0" i="0" u="none" strike="noStrike" cap="none" normalizeH="0" baseline="0" dirty="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Cw</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w-baru</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2285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2</a:t>
                      </a:r>
                      <a:endParaRPr kumimoji="0" lang="en-US" sz="2800" b="0" i="0" u="none" strike="noStrike" cap="none" normalizeH="0" baseline="0" dirty="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(2*12)/</a:t>
                      </a:r>
                    </a:p>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32</a:t>
                      </a:r>
                    </a:p>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1</a:t>
                      </a:r>
                      <a:endParaRPr kumimoji="0" lang="en-US" sz="2800" b="0" i="0" u="none" strike="noStrike" cap="none" normalizeH="0" baseline="0" dirty="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47619">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6</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2</a:t>
                      </a:r>
                      <a:endParaRPr kumimoji="0" lang="en-US" sz="2800" b="0" i="0" u="none" strike="noStrike" cap="none" normalizeH="0" baseline="0" dirty="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47619">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9</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3</a:t>
                      </a:r>
                      <a:endParaRPr kumimoji="0" lang="en-US" sz="2800" b="0" i="0" u="none" strike="noStrike" cap="none" normalizeH="0" baseline="0" dirty="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4920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10</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47619">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5</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13</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5</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47619">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6</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19</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7</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47619">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7</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23</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9</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4920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8</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26</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10</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47619">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9</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27</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10</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47619">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10</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27</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10</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4920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11</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30</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11</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47619">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12</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32</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12</a:t>
                      </a:r>
                      <a:endParaRPr kumimoji="0" lang="en-US" sz="2800" b="0" i="0" u="none" strike="noStrike" cap="none" normalizeH="0" baseline="0" smtClean="0">
                        <a:ln>
                          <a:noFill/>
                        </a:ln>
                        <a:solidFill>
                          <a:schemeClr val="tx1"/>
                        </a:solidFill>
                        <a:effectLst/>
                        <a:latin typeface="Arial"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9279" name="Text Box 4"/>
          <p:cNvSpPr txBox="1">
            <a:spLocks noChangeArrowheads="1"/>
          </p:cNvSpPr>
          <p:nvPr/>
        </p:nvSpPr>
        <p:spPr bwMode="auto">
          <a:xfrm>
            <a:off x="228600" y="144780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Distribusi Kumulatif:</a:t>
            </a:r>
          </a:p>
        </p:txBody>
      </p:sp>
      <p:sp>
        <p:nvSpPr>
          <p:cNvPr id="9280" name="Text Box 5"/>
          <p:cNvSpPr txBox="1">
            <a:spLocks noChangeArrowheads="1"/>
          </p:cNvSpPr>
          <p:nvPr/>
        </p:nvSpPr>
        <p:spPr bwMode="auto">
          <a:xfrm>
            <a:off x="2590800" y="1447800"/>
            <a:ext cx="4687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2  6  9  10  13  19  23  26  27  27  30  32</a:t>
            </a:r>
          </a:p>
        </p:txBody>
      </p:sp>
      <p:graphicFrame>
        <p:nvGraphicFramePr>
          <p:cNvPr id="9218" name="Object 6"/>
          <p:cNvGraphicFramePr>
            <a:graphicFrameLocks noChangeAspect="1"/>
          </p:cNvGraphicFramePr>
          <p:nvPr/>
        </p:nvGraphicFramePr>
        <p:xfrm>
          <a:off x="838200" y="1981200"/>
          <a:ext cx="3200400" cy="2208213"/>
        </p:xfrm>
        <a:graphic>
          <a:graphicData uri="http://schemas.openxmlformats.org/presentationml/2006/ole">
            <mc:AlternateContent xmlns:mc="http://schemas.openxmlformats.org/markup-compatibility/2006">
              <mc:Choice xmlns:v="urn:schemas-microsoft-com:vml" Requires="v">
                <p:oleObj spid="_x0000_s118788" name="Chart" r:id="rId3" imgW="3686251" imgH="2543251" progId="Excel.Chart.8">
                  <p:embed/>
                </p:oleObj>
              </mc:Choice>
              <mc:Fallback>
                <p:oleObj name="Chart" r:id="rId3" imgW="3686251" imgH="254325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81200"/>
                        <a:ext cx="3200400" cy="2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81" name="Line 259"/>
          <p:cNvSpPr>
            <a:spLocks noChangeShapeType="1"/>
          </p:cNvSpPr>
          <p:nvPr/>
        </p:nvSpPr>
        <p:spPr bwMode="auto">
          <a:xfrm>
            <a:off x="4114800" y="3048000"/>
            <a:ext cx="9906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9282" name="Line 260"/>
          <p:cNvSpPr>
            <a:spLocks noChangeShapeType="1"/>
          </p:cNvSpPr>
          <p:nvPr/>
        </p:nvSpPr>
        <p:spPr bwMode="auto">
          <a:xfrm flipH="1">
            <a:off x="4114800" y="4343400"/>
            <a:ext cx="9906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graphicFrame>
        <p:nvGraphicFramePr>
          <p:cNvPr id="9219" name="Object 261"/>
          <p:cNvGraphicFramePr>
            <a:graphicFrameLocks noChangeAspect="1"/>
          </p:cNvGraphicFramePr>
          <p:nvPr>
            <p:ph sz="half" idx="2"/>
          </p:nvPr>
        </p:nvGraphicFramePr>
        <p:xfrm>
          <a:off x="838200" y="4314825"/>
          <a:ext cx="3200400" cy="2208213"/>
        </p:xfrm>
        <a:graphic>
          <a:graphicData uri="http://schemas.openxmlformats.org/presentationml/2006/ole">
            <mc:AlternateContent xmlns:mc="http://schemas.openxmlformats.org/markup-compatibility/2006">
              <mc:Choice xmlns:v="urn:schemas-microsoft-com:vml" Requires="v">
                <p:oleObj spid="_x0000_s118789" name="Chart" r:id="rId5" imgW="3686251" imgH="2543251" progId="Excel.Chart.8">
                  <p:embed/>
                </p:oleObj>
              </mc:Choice>
              <mc:Fallback>
                <p:oleObj name="Chart" r:id="rId5" imgW="3686251" imgH="2543251"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314825"/>
                        <a:ext cx="3200400" cy="2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83" name="Line 263"/>
          <p:cNvSpPr>
            <a:spLocks noChangeShapeType="1"/>
          </p:cNvSpPr>
          <p:nvPr/>
        </p:nvSpPr>
        <p:spPr bwMode="auto">
          <a:xfrm flipV="1">
            <a:off x="1143000" y="2438400"/>
            <a:ext cx="2667000" cy="1295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9284" name="Line 264"/>
          <p:cNvSpPr>
            <a:spLocks noChangeShapeType="1"/>
          </p:cNvSpPr>
          <p:nvPr/>
        </p:nvSpPr>
        <p:spPr bwMode="auto">
          <a:xfrm flipV="1">
            <a:off x="1219200" y="4724400"/>
            <a:ext cx="2667000" cy="1295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spTree>
    <p:extLst>
      <p:ext uri="{BB962C8B-B14F-4D97-AF65-F5344CB8AC3E}">
        <p14:creationId xmlns:p14="http://schemas.microsoft.com/office/powerpoint/2010/main" val="11617758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4000" smtClean="0"/>
              <a:t>Histogram Equalization Pada Gambar</a:t>
            </a:r>
          </a:p>
        </p:txBody>
      </p:sp>
      <p:pic>
        <p:nvPicPr>
          <p:cNvPr id="22531"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981200"/>
            <a:ext cx="7850188" cy="2714625"/>
          </a:xfrm>
          <a:noFill/>
        </p:spPr>
      </p:pic>
    </p:spTree>
    <p:extLst>
      <p:ext uri="{BB962C8B-B14F-4D97-AF65-F5344CB8AC3E}">
        <p14:creationId xmlns:p14="http://schemas.microsoft.com/office/powerpoint/2010/main" val="22073691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4000" smtClean="0"/>
              <a:t>Histogram Equalization Pada Gambar</a:t>
            </a:r>
          </a:p>
        </p:txBody>
      </p:sp>
      <p:pic>
        <p:nvPicPr>
          <p:cNvPr id="23555" name="Picture 5"/>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2057400"/>
            <a:ext cx="7850188" cy="2714625"/>
          </a:xfrm>
          <a:noFill/>
        </p:spPr>
      </p:pic>
    </p:spTree>
    <p:extLst>
      <p:ext uri="{BB962C8B-B14F-4D97-AF65-F5344CB8AC3E}">
        <p14:creationId xmlns:p14="http://schemas.microsoft.com/office/powerpoint/2010/main" val="24782362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4000" smtClean="0"/>
              <a:t>Histogram Equalization Pada Gambar</a:t>
            </a:r>
          </a:p>
        </p:txBody>
      </p:sp>
      <p:pic>
        <p:nvPicPr>
          <p:cNvPr id="24579" name="Picture 5"/>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2057400"/>
            <a:ext cx="7850188" cy="2714625"/>
          </a:xfrm>
          <a:noFill/>
        </p:spPr>
      </p:pic>
    </p:spTree>
    <p:extLst>
      <p:ext uri="{BB962C8B-B14F-4D97-AF65-F5344CB8AC3E}">
        <p14:creationId xmlns:p14="http://schemas.microsoft.com/office/powerpoint/2010/main" val="16722978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228600"/>
            <a:ext cx="7793037" cy="1462088"/>
          </a:xfrm>
        </p:spPr>
        <p:txBody>
          <a:bodyPr/>
          <a:lstStyle/>
          <a:p>
            <a:pPr eaLnBrk="1" hangingPunct="1"/>
            <a:r>
              <a:rPr lang="en-US" dirty="0" smtClean="0"/>
              <a:t>Histogram </a:t>
            </a:r>
            <a:r>
              <a:rPr lang="en-US" dirty="0" smtClean="0"/>
              <a:t>Equalization</a:t>
            </a:r>
          </a:p>
        </p:txBody>
      </p:sp>
      <p:sp>
        <p:nvSpPr>
          <p:cNvPr id="35843" name="Rectangle 3"/>
          <p:cNvSpPr>
            <a:spLocks noGrp="1" noChangeArrowheads="1"/>
          </p:cNvSpPr>
          <p:nvPr>
            <p:ph type="body" idx="1"/>
          </p:nvPr>
        </p:nvSpPr>
        <p:spPr>
          <a:xfrm>
            <a:off x="304800" y="2133600"/>
            <a:ext cx="8153400" cy="4267200"/>
          </a:xfrm>
        </p:spPr>
        <p:txBody>
          <a:bodyPr/>
          <a:lstStyle/>
          <a:p>
            <a:pPr eaLnBrk="1" hangingPunct="1">
              <a:lnSpc>
                <a:spcPct val="80000"/>
              </a:lnSpc>
            </a:pPr>
            <a:r>
              <a:rPr lang="en-US" sz="2800" smtClean="0"/>
              <a:t>Histogram: diagram yang menunjukkan jumlah kemunculan grey level (0-255) pada suatu citra</a:t>
            </a:r>
          </a:p>
          <a:p>
            <a:pPr eaLnBrk="1" hangingPunct="1">
              <a:lnSpc>
                <a:spcPct val="80000"/>
              </a:lnSpc>
            </a:pPr>
            <a:r>
              <a:rPr lang="en-US" sz="2800" smtClean="0"/>
              <a:t>Histogram processing:</a:t>
            </a:r>
          </a:p>
          <a:p>
            <a:pPr lvl="1" eaLnBrk="1" hangingPunct="1">
              <a:lnSpc>
                <a:spcPct val="80000"/>
              </a:lnSpc>
            </a:pPr>
            <a:r>
              <a:rPr lang="en-US" sz="2400" smtClean="0"/>
              <a:t>Gambar gelap:  histogram cenderung ke  sebelah kiri</a:t>
            </a:r>
          </a:p>
          <a:p>
            <a:pPr lvl="1" eaLnBrk="1" hangingPunct="1">
              <a:lnSpc>
                <a:spcPct val="80000"/>
              </a:lnSpc>
            </a:pPr>
            <a:r>
              <a:rPr lang="en-US" sz="2400" smtClean="0"/>
              <a:t>Gambar terang: histogram cenderung ke sebelah kanan</a:t>
            </a:r>
          </a:p>
          <a:p>
            <a:pPr lvl="1" eaLnBrk="1" hangingPunct="1">
              <a:lnSpc>
                <a:spcPct val="80000"/>
              </a:lnSpc>
            </a:pPr>
            <a:r>
              <a:rPr lang="en-US" sz="2400" smtClean="0"/>
              <a:t>Gambar low contrast: histogram mengumpul di suatu tempat</a:t>
            </a:r>
          </a:p>
          <a:p>
            <a:pPr lvl="1" eaLnBrk="1" hangingPunct="1">
              <a:lnSpc>
                <a:spcPct val="80000"/>
              </a:lnSpc>
            </a:pPr>
            <a:r>
              <a:rPr lang="en-US" sz="2400" smtClean="0"/>
              <a:t>Gambar high contrast: histogram merata di semua tempat</a:t>
            </a:r>
          </a:p>
          <a:p>
            <a:pPr lvl="1" eaLnBrk="1" hangingPunct="1">
              <a:lnSpc>
                <a:spcPct val="80000"/>
              </a:lnSpc>
              <a:buFontTx/>
              <a:buNone/>
            </a:pPr>
            <a:r>
              <a:rPr lang="en-US" sz="2400" smtClean="0">
                <a:sym typeface="Wingdings" pitchFamily="2" charset="2"/>
              </a:rPr>
              <a:t>  Histogram processing: mengubah bentuk histogram  </a:t>
            </a:r>
          </a:p>
          <a:p>
            <a:pPr lvl="1" eaLnBrk="1" hangingPunct="1">
              <a:lnSpc>
                <a:spcPct val="80000"/>
              </a:lnSpc>
              <a:buFontTx/>
              <a:buNone/>
            </a:pPr>
            <a:r>
              <a:rPr lang="en-US" sz="2400" smtClean="0">
                <a:sym typeface="Wingdings" pitchFamily="2" charset="2"/>
              </a:rPr>
              <a:t>agar pemetaan gray level pada citra juga berubah</a:t>
            </a:r>
            <a:endParaRPr lang="en-US" sz="2400" smtClean="0"/>
          </a:p>
        </p:txBody>
      </p:sp>
    </p:spTree>
    <p:extLst>
      <p:ext uri="{BB962C8B-B14F-4D97-AF65-F5344CB8AC3E}">
        <p14:creationId xmlns:p14="http://schemas.microsoft.com/office/powerpoint/2010/main" val="12394594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hangingPunct="1"/>
            <a:r>
              <a:rPr lang="en-US" sz="3600" dirty="0" smtClean="0"/>
              <a:t>Histogram </a:t>
            </a:r>
            <a:r>
              <a:rPr lang="en-US" sz="3600" dirty="0" smtClean="0"/>
              <a:t>Equalization</a:t>
            </a:r>
            <a:br>
              <a:rPr lang="en-US" sz="3600" dirty="0" smtClean="0"/>
            </a:br>
            <a:r>
              <a:rPr lang="en-US" sz="3600" dirty="0" smtClean="0"/>
              <a:t>     </a:t>
            </a:r>
            <a:r>
              <a:rPr lang="en-US" sz="3600" dirty="0" smtClean="0">
                <a:solidFill>
                  <a:schemeClr val="tx1"/>
                </a:solidFill>
              </a:rPr>
              <a:t>in</a:t>
            </a:r>
            <a:r>
              <a:rPr lang="en-US" sz="3600" dirty="0" smtClean="0"/>
              <a:t> </a:t>
            </a:r>
            <a:r>
              <a:rPr lang="en-US" sz="3600" dirty="0" smtClean="0">
                <a:solidFill>
                  <a:schemeClr val="tx1"/>
                </a:solidFill>
              </a:rPr>
              <a:t>all grey level and all area (1)</a:t>
            </a:r>
          </a:p>
        </p:txBody>
      </p:sp>
      <p:sp>
        <p:nvSpPr>
          <p:cNvPr id="36867" name="Rectangle 3"/>
          <p:cNvSpPr>
            <a:spLocks noGrp="1" noChangeArrowheads="1"/>
          </p:cNvSpPr>
          <p:nvPr>
            <p:ph type="body" sz="half" idx="1"/>
          </p:nvPr>
        </p:nvSpPr>
        <p:spPr>
          <a:xfrm>
            <a:off x="533400" y="2057400"/>
            <a:ext cx="3810000" cy="4495800"/>
          </a:xfrm>
        </p:spPr>
        <p:txBody>
          <a:bodyPr/>
          <a:lstStyle/>
          <a:p>
            <a:pPr eaLnBrk="1" hangingPunct="1">
              <a:lnSpc>
                <a:spcPct val="90000"/>
              </a:lnSpc>
            </a:pPr>
            <a:r>
              <a:rPr lang="en-US" sz="2000" smtClean="0"/>
              <a:t>Ide: mengubah pemetaan greylevel agar sebarannya (kontrasnya) lebih menyebar pada kisaran 0-255</a:t>
            </a:r>
          </a:p>
          <a:p>
            <a:pPr eaLnBrk="1" hangingPunct="1">
              <a:lnSpc>
                <a:spcPct val="90000"/>
              </a:lnSpc>
            </a:pPr>
            <a:r>
              <a:rPr lang="en-US" sz="2000" smtClean="0"/>
              <a:t>Sifat:</a:t>
            </a:r>
          </a:p>
          <a:p>
            <a:pPr lvl="1" eaLnBrk="1" hangingPunct="1">
              <a:lnSpc>
                <a:spcPct val="90000"/>
              </a:lnSpc>
            </a:pPr>
            <a:r>
              <a:rPr lang="en-US" sz="1800" smtClean="0"/>
              <a:t>Grey level yang sering muncul lebih dijarangkan jaraknya dengan grey level sebelumnya</a:t>
            </a:r>
          </a:p>
          <a:p>
            <a:pPr lvl="1" eaLnBrk="1" hangingPunct="1">
              <a:lnSpc>
                <a:spcPct val="90000"/>
              </a:lnSpc>
            </a:pPr>
            <a:r>
              <a:rPr lang="en-US" sz="1800" smtClean="0"/>
              <a:t>Grey level yang jarang muncul bisa lebih dirapatkan jaraknya dengan grey level sebelumnya</a:t>
            </a:r>
          </a:p>
          <a:p>
            <a:pPr lvl="1" eaLnBrk="1" hangingPunct="1">
              <a:lnSpc>
                <a:spcPct val="90000"/>
              </a:lnSpc>
            </a:pPr>
            <a:r>
              <a:rPr lang="en-US" sz="1800" smtClean="0"/>
              <a:t>Histogram baru pasti mencapai nilai maksimal keabuan (contoh: 255)</a:t>
            </a:r>
          </a:p>
          <a:p>
            <a:pPr lvl="1" eaLnBrk="1" hangingPunct="1">
              <a:lnSpc>
                <a:spcPct val="90000"/>
              </a:lnSpc>
            </a:pPr>
            <a:endParaRPr lang="en-US" sz="1800" smtClean="0"/>
          </a:p>
        </p:txBody>
      </p:sp>
      <p:pic>
        <p:nvPicPr>
          <p:cNvPr id="36868" name="Picture 4" descr="GBR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2133600"/>
            <a:ext cx="3810000" cy="4110038"/>
          </a:xfrm>
          <a:noFill/>
        </p:spPr>
      </p:pic>
      <p:sp>
        <p:nvSpPr>
          <p:cNvPr id="36869" name="Freeform 5"/>
          <p:cNvSpPr>
            <a:spLocks/>
          </p:cNvSpPr>
          <p:nvPr/>
        </p:nvSpPr>
        <p:spPr bwMode="auto">
          <a:xfrm>
            <a:off x="4114800" y="3886200"/>
            <a:ext cx="2895600" cy="2260600"/>
          </a:xfrm>
          <a:custGeom>
            <a:avLst/>
            <a:gdLst>
              <a:gd name="T0" fmla="*/ 2147483647 w 1824"/>
              <a:gd name="T1" fmla="*/ 2147483647 h 1424"/>
              <a:gd name="T2" fmla="*/ 2147483647 w 1824"/>
              <a:gd name="T3" fmla="*/ 2147483647 h 1424"/>
              <a:gd name="T4" fmla="*/ 0 w 1824"/>
              <a:gd name="T5" fmla="*/ 0 h 1424"/>
              <a:gd name="T6" fmla="*/ 0 60000 65536"/>
              <a:gd name="T7" fmla="*/ 0 60000 65536"/>
              <a:gd name="T8" fmla="*/ 0 60000 65536"/>
              <a:gd name="T9" fmla="*/ 0 w 1824"/>
              <a:gd name="T10" fmla="*/ 0 h 1424"/>
              <a:gd name="T11" fmla="*/ 1824 w 1824"/>
              <a:gd name="T12" fmla="*/ 1424 h 1424"/>
            </a:gdLst>
            <a:ahLst/>
            <a:cxnLst>
              <a:cxn ang="T6">
                <a:pos x="T0" y="T1"/>
              </a:cxn>
              <a:cxn ang="T7">
                <a:pos x="T2" y="T3"/>
              </a:cxn>
              <a:cxn ang="T8">
                <a:pos x="T4" y="T5"/>
              </a:cxn>
            </a:cxnLst>
            <a:rect l="T9" t="T10" r="T11" b="T12"/>
            <a:pathLst>
              <a:path w="1824" h="1424">
                <a:moveTo>
                  <a:pt x="1824" y="1056"/>
                </a:moveTo>
                <a:cubicBezTo>
                  <a:pt x="1568" y="1240"/>
                  <a:pt x="1312" y="1424"/>
                  <a:pt x="1008" y="1248"/>
                </a:cubicBezTo>
                <a:cubicBezTo>
                  <a:pt x="704" y="1072"/>
                  <a:pt x="168" y="208"/>
                  <a:pt x="0" y="0"/>
                </a:cubicBezTo>
              </a:path>
            </a:pathLst>
          </a:custGeom>
          <a:noFill/>
          <a:ln w="127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6870" name="Freeform 6"/>
          <p:cNvSpPr>
            <a:spLocks/>
          </p:cNvSpPr>
          <p:nvPr/>
        </p:nvSpPr>
        <p:spPr bwMode="auto">
          <a:xfrm>
            <a:off x="3913188" y="4740275"/>
            <a:ext cx="3914775" cy="1577975"/>
          </a:xfrm>
          <a:custGeom>
            <a:avLst/>
            <a:gdLst>
              <a:gd name="T0" fmla="*/ 2147483647 w 2466"/>
              <a:gd name="T1" fmla="*/ 1338203831 h 994"/>
              <a:gd name="T2" fmla="*/ 2147483647 w 2466"/>
              <a:gd name="T3" fmla="*/ 2147483647 h 994"/>
              <a:gd name="T4" fmla="*/ 851812872 w 2466"/>
              <a:gd name="T5" fmla="*/ 390625016 h 994"/>
              <a:gd name="T6" fmla="*/ 0 w 2466"/>
              <a:gd name="T7" fmla="*/ 5040313 h 994"/>
              <a:gd name="T8" fmla="*/ 0 60000 65536"/>
              <a:gd name="T9" fmla="*/ 0 60000 65536"/>
              <a:gd name="T10" fmla="*/ 0 60000 65536"/>
              <a:gd name="T11" fmla="*/ 0 60000 65536"/>
              <a:gd name="T12" fmla="*/ 0 w 2466"/>
              <a:gd name="T13" fmla="*/ 0 h 994"/>
              <a:gd name="T14" fmla="*/ 2466 w 2466"/>
              <a:gd name="T15" fmla="*/ 994 h 994"/>
            </a:gdLst>
            <a:ahLst/>
            <a:cxnLst>
              <a:cxn ang="T8">
                <a:pos x="T0" y="T1"/>
              </a:cxn>
              <a:cxn ang="T9">
                <a:pos x="T2" y="T3"/>
              </a:cxn>
              <a:cxn ang="T10">
                <a:pos x="T4" y="T5"/>
              </a:cxn>
              <a:cxn ang="T11">
                <a:pos x="T6" y="T7"/>
              </a:cxn>
            </a:cxnLst>
            <a:rect l="T12" t="T13" r="T14" b="T15"/>
            <a:pathLst>
              <a:path w="2466" h="994">
                <a:moveTo>
                  <a:pt x="2466" y="531"/>
                </a:moveTo>
                <a:cubicBezTo>
                  <a:pt x="2282" y="598"/>
                  <a:pt x="1707" y="994"/>
                  <a:pt x="1352" y="931"/>
                </a:cubicBezTo>
                <a:cubicBezTo>
                  <a:pt x="997" y="868"/>
                  <a:pt x="563" y="310"/>
                  <a:pt x="338" y="155"/>
                </a:cubicBezTo>
                <a:cubicBezTo>
                  <a:pt x="113" y="0"/>
                  <a:pt x="70" y="34"/>
                  <a:pt x="0" y="2"/>
                </a:cubicBezTo>
              </a:path>
            </a:pathLst>
          </a:custGeom>
          <a:noFill/>
          <a:ln w="127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6871" name="Freeform 7"/>
          <p:cNvSpPr>
            <a:spLocks/>
          </p:cNvSpPr>
          <p:nvPr/>
        </p:nvSpPr>
        <p:spPr bwMode="auto">
          <a:xfrm>
            <a:off x="3816350" y="5619750"/>
            <a:ext cx="4241800" cy="1014413"/>
          </a:xfrm>
          <a:custGeom>
            <a:avLst/>
            <a:gdLst>
              <a:gd name="T0" fmla="*/ 2147483647 w 2672"/>
              <a:gd name="T1" fmla="*/ 0 h 639"/>
              <a:gd name="T2" fmla="*/ 2147483647 w 2672"/>
              <a:gd name="T3" fmla="*/ 1529736204 h 639"/>
              <a:gd name="T4" fmla="*/ 1005541579 w 2672"/>
              <a:gd name="T5" fmla="*/ 483870252 h 639"/>
              <a:gd name="T6" fmla="*/ 0 w 2672"/>
              <a:gd name="T7" fmla="*/ 408265457 h 639"/>
              <a:gd name="T8" fmla="*/ 0 60000 65536"/>
              <a:gd name="T9" fmla="*/ 0 60000 65536"/>
              <a:gd name="T10" fmla="*/ 0 60000 65536"/>
              <a:gd name="T11" fmla="*/ 0 60000 65536"/>
              <a:gd name="T12" fmla="*/ 0 w 2672"/>
              <a:gd name="T13" fmla="*/ 0 h 639"/>
              <a:gd name="T14" fmla="*/ 2672 w 2672"/>
              <a:gd name="T15" fmla="*/ 639 h 639"/>
            </a:gdLst>
            <a:ahLst/>
            <a:cxnLst>
              <a:cxn ang="T8">
                <a:pos x="T0" y="T1"/>
              </a:cxn>
              <a:cxn ang="T9">
                <a:pos x="T2" y="T3"/>
              </a:cxn>
              <a:cxn ang="T10">
                <a:pos x="T4" y="T5"/>
              </a:cxn>
              <a:cxn ang="T11">
                <a:pos x="T6" y="T7"/>
              </a:cxn>
            </a:cxnLst>
            <a:rect l="T12" t="T13" r="T14" b="T15"/>
            <a:pathLst>
              <a:path w="2672" h="639">
                <a:moveTo>
                  <a:pt x="2672" y="0"/>
                </a:moveTo>
                <a:cubicBezTo>
                  <a:pt x="2483" y="102"/>
                  <a:pt x="1919" y="575"/>
                  <a:pt x="1540" y="607"/>
                </a:cubicBezTo>
                <a:cubicBezTo>
                  <a:pt x="1161" y="639"/>
                  <a:pt x="656" y="266"/>
                  <a:pt x="399" y="192"/>
                </a:cubicBezTo>
                <a:cubicBezTo>
                  <a:pt x="142" y="118"/>
                  <a:pt x="83" y="168"/>
                  <a:pt x="0" y="162"/>
                </a:cubicBezTo>
              </a:path>
            </a:pathLst>
          </a:custGeom>
          <a:noFill/>
          <a:ln w="12700">
            <a:solidFill>
              <a:srgbClr val="FF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AU"/>
          </a:p>
        </p:txBody>
      </p:sp>
    </p:spTree>
    <p:extLst>
      <p:ext uri="{BB962C8B-B14F-4D97-AF65-F5344CB8AC3E}">
        <p14:creationId xmlns:p14="http://schemas.microsoft.com/office/powerpoint/2010/main" val="27674644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sz="3200" dirty="0" smtClean="0"/>
              <a:t>Histogram </a:t>
            </a:r>
            <a:r>
              <a:rPr lang="en-US" sz="3200" dirty="0" smtClean="0"/>
              <a:t>Equalization</a:t>
            </a:r>
            <a:br>
              <a:rPr lang="en-US" sz="3200" dirty="0" smtClean="0"/>
            </a:br>
            <a:r>
              <a:rPr lang="en-US" sz="3200" dirty="0" smtClean="0"/>
              <a:t>     </a:t>
            </a:r>
            <a:r>
              <a:rPr lang="en-US" sz="3200" dirty="0" smtClean="0">
                <a:solidFill>
                  <a:schemeClr val="tx1"/>
                </a:solidFill>
              </a:rPr>
              <a:t>in</a:t>
            </a:r>
            <a:r>
              <a:rPr lang="en-US" sz="3200" dirty="0" smtClean="0"/>
              <a:t> </a:t>
            </a:r>
            <a:r>
              <a:rPr lang="en-US" sz="3200" dirty="0" smtClean="0">
                <a:solidFill>
                  <a:schemeClr val="tx1"/>
                </a:solidFill>
              </a:rPr>
              <a:t>all grey level and all area (2)</a:t>
            </a:r>
          </a:p>
        </p:txBody>
      </p:sp>
      <p:sp>
        <p:nvSpPr>
          <p:cNvPr id="12292" name="Rectangle 3"/>
          <p:cNvSpPr>
            <a:spLocks noGrp="1" noChangeArrowheads="1"/>
          </p:cNvSpPr>
          <p:nvPr>
            <p:ph type="body" sz="half" idx="1"/>
          </p:nvPr>
        </p:nvSpPr>
        <p:spPr>
          <a:xfrm>
            <a:off x="457200" y="1600200"/>
            <a:ext cx="7461250" cy="1300163"/>
          </a:xfrm>
        </p:spPr>
        <p:txBody>
          <a:bodyPr/>
          <a:lstStyle/>
          <a:p>
            <a:pPr>
              <a:spcBef>
                <a:spcPct val="0"/>
              </a:spcBef>
              <a:buFontTx/>
              <a:buChar char="-"/>
            </a:pPr>
            <a:r>
              <a:rPr lang="en-US" sz="2800" smtClean="0"/>
              <a:t>mengubah pemetaan grey level pada citra, dengan rumus:</a:t>
            </a:r>
          </a:p>
          <a:p>
            <a:pPr>
              <a:spcBef>
                <a:spcPct val="0"/>
              </a:spcBef>
              <a:buFontTx/>
              <a:buNone/>
            </a:pPr>
            <a:endParaRPr lang="en-US" sz="2800" smtClean="0"/>
          </a:p>
        </p:txBody>
      </p:sp>
      <p:graphicFrame>
        <p:nvGraphicFramePr>
          <p:cNvPr id="12290" name="Object 4"/>
          <p:cNvGraphicFramePr>
            <a:graphicFrameLocks noChangeAspect="1"/>
          </p:cNvGraphicFramePr>
          <p:nvPr>
            <p:ph sz="half" idx="2"/>
          </p:nvPr>
        </p:nvGraphicFramePr>
        <p:xfrm>
          <a:off x="495300" y="2900363"/>
          <a:ext cx="7342188" cy="2327275"/>
        </p:xfrm>
        <a:graphic>
          <a:graphicData uri="http://schemas.openxmlformats.org/presentationml/2006/ole">
            <mc:AlternateContent xmlns:mc="http://schemas.openxmlformats.org/markup-compatibility/2006">
              <mc:Choice xmlns:v="urn:schemas-microsoft-com:vml" Requires="v">
                <p:oleObj spid="_x0000_s119810" name="Equation" r:id="rId3" imgW="2997000" imgH="914400" progId="Equation.3">
                  <p:embed/>
                </p:oleObj>
              </mc:Choice>
              <mc:Fallback>
                <p:oleObj name="Equation" r:id="rId3" imgW="299700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2900363"/>
                        <a:ext cx="7342188" cy="232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41441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1409700" y="2019300"/>
            <a:ext cx="6324600" cy="3124200"/>
          </a:xfrm>
          <a:solidFill>
            <a:srgbClr val="DDDDDD"/>
          </a:solidFill>
          <a:ln/>
          <a:effectLst>
            <a:outerShdw dist="107763" dir="2700000" algn="ctr" rotWithShape="0">
              <a:schemeClr val="tx1">
                <a:alpha val="50000"/>
              </a:schemeClr>
            </a:outerShdw>
          </a:effectLst>
        </p:spPr>
        <p:txBody>
          <a:bodyPr tIns="137160"/>
          <a:lstStyle/>
          <a:p>
            <a:r>
              <a:rPr lang="en-US" sz="3200" dirty="0">
                <a:latin typeface="Times New Roman" pitchFamily="18" charset="0"/>
              </a:rPr>
              <a:t>Brightness </a:t>
            </a:r>
            <a:r>
              <a:rPr lang="en-US" sz="3200" dirty="0" err="1" smtClean="0">
                <a:latin typeface="Times New Roman" pitchFamily="18" charset="0"/>
              </a:rPr>
              <a:t>dan</a:t>
            </a:r>
            <a:r>
              <a:rPr lang="en-US" sz="3200" dirty="0" smtClean="0">
                <a:latin typeface="Times New Roman" pitchFamily="18" charset="0"/>
              </a:rPr>
              <a:t> </a:t>
            </a:r>
            <a:r>
              <a:rPr lang="en-US" sz="3200" dirty="0">
                <a:latin typeface="Times New Roman" pitchFamily="18" charset="0"/>
              </a:rPr>
              <a:t>contrast adjustment</a:t>
            </a:r>
          </a:p>
          <a:p>
            <a:r>
              <a:rPr lang="en-US" sz="3200" dirty="0">
                <a:latin typeface="Times New Roman" pitchFamily="18" charset="0"/>
              </a:rPr>
              <a:t>Gamma correction</a:t>
            </a:r>
          </a:p>
          <a:p>
            <a:r>
              <a:rPr lang="en-US" sz="3200" dirty="0">
                <a:latin typeface="Times New Roman" pitchFamily="18" charset="0"/>
              </a:rPr>
              <a:t>Histogram equalization</a:t>
            </a:r>
          </a:p>
          <a:p>
            <a:r>
              <a:rPr lang="en-US" sz="3200" dirty="0">
                <a:latin typeface="Times New Roman" pitchFamily="18" charset="0"/>
              </a:rPr>
              <a:t>Histogram matching</a:t>
            </a:r>
          </a:p>
          <a:p>
            <a:r>
              <a:rPr lang="en-US" sz="3200" dirty="0">
                <a:latin typeface="Times New Roman" pitchFamily="18" charset="0"/>
              </a:rPr>
              <a:t>Color correction. </a:t>
            </a:r>
          </a:p>
        </p:txBody>
      </p:sp>
      <p:sp>
        <p:nvSpPr>
          <p:cNvPr id="67592" name="Rectangle 8"/>
          <p:cNvSpPr>
            <a:spLocks noGrp="1" noChangeArrowheads="1"/>
          </p:cNvSpPr>
          <p:nvPr>
            <p:ph type="title"/>
          </p:nvPr>
        </p:nvSpPr>
        <p:spPr>
          <a:xfrm>
            <a:off x="381000" y="990600"/>
            <a:ext cx="7772400" cy="762000"/>
          </a:xfrm>
          <a:noFill/>
          <a:ln/>
        </p:spPr>
        <p:txBody>
          <a:bodyPr>
            <a:spAutoFit/>
          </a:bodyPr>
          <a:lstStyle/>
          <a:p>
            <a:r>
              <a:rPr lang="en-US" sz="4400" dirty="0" err="1" smtClean="0"/>
              <a:t>Pemrosesan</a:t>
            </a:r>
            <a:r>
              <a:rPr lang="en-US" sz="4400" dirty="0" smtClean="0"/>
              <a:t> </a:t>
            </a:r>
            <a:r>
              <a:rPr lang="en-US" sz="4400" dirty="0" err="1" smtClean="0"/>
              <a:t>Piksel</a:t>
            </a:r>
            <a:r>
              <a:rPr lang="en-US" sz="4400" dirty="0" smtClean="0"/>
              <a:t> </a:t>
            </a:r>
            <a:r>
              <a:rPr lang="en-US" sz="4400" dirty="0" err="1" smtClean="0"/>
              <a:t>pada</a:t>
            </a:r>
            <a:r>
              <a:rPr lang="en-US" sz="4400" dirty="0" smtClean="0"/>
              <a:t> Citra</a:t>
            </a:r>
            <a:endParaRPr lang="en-US" sz="4400" dirty="0"/>
          </a:p>
        </p:txBody>
      </p:sp>
    </p:spTree>
    <p:extLst>
      <p:ext uri="{BB962C8B-B14F-4D97-AF65-F5344CB8AC3E}">
        <p14:creationId xmlns:p14="http://schemas.microsoft.com/office/powerpoint/2010/main" val="29420406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hangingPunct="1"/>
            <a:r>
              <a:rPr lang="en-US" sz="3600" dirty="0" smtClean="0"/>
              <a:t>Histogram </a:t>
            </a:r>
            <a:r>
              <a:rPr lang="en-US" sz="3600" dirty="0" smtClean="0"/>
              <a:t>Equalization</a:t>
            </a:r>
            <a:br>
              <a:rPr lang="en-US" sz="3600" dirty="0" smtClean="0"/>
            </a:br>
            <a:r>
              <a:rPr lang="en-US" sz="3600" dirty="0" smtClean="0"/>
              <a:t>     </a:t>
            </a:r>
            <a:r>
              <a:rPr lang="en-US" sz="3600" dirty="0" smtClean="0">
                <a:solidFill>
                  <a:schemeClr val="tx1"/>
                </a:solidFill>
              </a:rPr>
              <a:t>in</a:t>
            </a:r>
            <a:r>
              <a:rPr lang="en-US" sz="3600" dirty="0" smtClean="0"/>
              <a:t> </a:t>
            </a:r>
            <a:r>
              <a:rPr lang="en-US" sz="3600" dirty="0" smtClean="0">
                <a:solidFill>
                  <a:schemeClr val="tx1"/>
                </a:solidFill>
              </a:rPr>
              <a:t>all grey level and all area (3)</a:t>
            </a:r>
          </a:p>
        </p:txBody>
      </p:sp>
      <p:sp>
        <p:nvSpPr>
          <p:cNvPr id="37891" name="Rectangle 3"/>
          <p:cNvSpPr>
            <a:spLocks noGrp="1" noChangeArrowheads="1"/>
          </p:cNvSpPr>
          <p:nvPr>
            <p:ph type="body" idx="1"/>
          </p:nvPr>
        </p:nvSpPr>
        <p:spPr>
          <a:xfrm>
            <a:off x="228600" y="1981200"/>
            <a:ext cx="2895600" cy="1219200"/>
          </a:xfrm>
        </p:spPr>
        <p:txBody>
          <a:bodyPr>
            <a:normAutofit fontScale="92500" lnSpcReduction="10000"/>
          </a:bodyPr>
          <a:lstStyle/>
          <a:p>
            <a:pPr eaLnBrk="1" hangingPunct="1">
              <a:lnSpc>
                <a:spcPct val="90000"/>
              </a:lnSpc>
            </a:pPr>
            <a:r>
              <a:rPr lang="en-US" sz="2400" smtClean="0"/>
              <a:t>Contoh : citra dengan derajat keabuan hanya berkisar 0-10</a:t>
            </a:r>
          </a:p>
          <a:p>
            <a:pPr eaLnBrk="1" hangingPunct="1">
              <a:lnSpc>
                <a:spcPct val="90000"/>
              </a:lnSpc>
            </a:pPr>
            <a:endParaRPr lang="en-US" sz="2400" smtClean="0">
              <a:solidFill>
                <a:schemeClr val="hlink"/>
              </a:solidFill>
            </a:endParaRPr>
          </a:p>
        </p:txBody>
      </p:sp>
      <p:sp>
        <p:nvSpPr>
          <p:cNvPr id="37892" name="Text Box 4"/>
          <p:cNvSpPr txBox="1">
            <a:spLocks noChangeArrowheads="1"/>
          </p:cNvSpPr>
          <p:nvPr/>
        </p:nvSpPr>
        <p:spPr bwMode="auto">
          <a:xfrm>
            <a:off x="3505200" y="1447800"/>
            <a:ext cx="15843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Clr>
                <a:schemeClr val="folHlink"/>
              </a:buClr>
              <a:buSzPct val="60000"/>
              <a:buFont typeface="Wingdings" pitchFamily="2" charset="2"/>
              <a:buChar char="n"/>
            </a:pPr>
            <a:r>
              <a:rPr lang="en-US" sz="2000">
                <a:latin typeface="Tahoma" charset="0"/>
              </a:rPr>
              <a:t>Citra awal: </a:t>
            </a:r>
          </a:p>
          <a:p>
            <a:pPr eaLnBrk="1" hangingPunct="1">
              <a:lnSpc>
                <a:spcPct val="90000"/>
              </a:lnSpc>
              <a:spcBef>
                <a:spcPct val="20000"/>
              </a:spcBef>
              <a:buClr>
                <a:schemeClr val="folHlink"/>
              </a:buClr>
              <a:buSzPct val="60000"/>
              <a:buFont typeface="Wingdings" pitchFamily="2" charset="2"/>
              <a:buNone/>
            </a:pPr>
            <a:r>
              <a:rPr lang="en-US" sz="2000">
                <a:latin typeface="Tahoma" charset="0"/>
              </a:rPr>
              <a:t>3 5 5 5 4</a:t>
            </a:r>
          </a:p>
          <a:p>
            <a:pPr eaLnBrk="1" hangingPunct="1">
              <a:lnSpc>
                <a:spcPct val="90000"/>
              </a:lnSpc>
              <a:spcBef>
                <a:spcPct val="20000"/>
              </a:spcBef>
              <a:buClr>
                <a:schemeClr val="folHlink"/>
              </a:buClr>
              <a:buSzPct val="60000"/>
              <a:buFont typeface="Wingdings" pitchFamily="2" charset="2"/>
              <a:buNone/>
            </a:pPr>
            <a:r>
              <a:rPr lang="en-US" sz="2000">
                <a:latin typeface="Tahoma" charset="0"/>
              </a:rPr>
              <a:t>5 4 5 4 4</a:t>
            </a:r>
          </a:p>
          <a:p>
            <a:pPr eaLnBrk="1" hangingPunct="1">
              <a:lnSpc>
                <a:spcPct val="90000"/>
              </a:lnSpc>
              <a:spcBef>
                <a:spcPct val="20000"/>
              </a:spcBef>
              <a:buClr>
                <a:schemeClr val="folHlink"/>
              </a:buClr>
              <a:buSzPct val="60000"/>
              <a:buFont typeface="Wingdings" pitchFamily="2" charset="2"/>
              <a:buNone/>
            </a:pPr>
            <a:r>
              <a:rPr lang="en-US" sz="2000">
                <a:latin typeface="Tahoma" charset="0"/>
              </a:rPr>
              <a:t>5 3 4 4 4</a:t>
            </a:r>
          </a:p>
          <a:p>
            <a:pPr eaLnBrk="1" hangingPunct="1">
              <a:lnSpc>
                <a:spcPct val="90000"/>
              </a:lnSpc>
              <a:spcBef>
                <a:spcPct val="20000"/>
              </a:spcBef>
              <a:buClr>
                <a:schemeClr val="folHlink"/>
              </a:buClr>
              <a:buSzPct val="60000"/>
              <a:buFont typeface="Wingdings" pitchFamily="2" charset="2"/>
              <a:buNone/>
            </a:pPr>
            <a:r>
              <a:rPr lang="en-US" sz="2000">
                <a:latin typeface="Tahoma" charset="0"/>
              </a:rPr>
              <a:t>4 5 6 6 3</a:t>
            </a:r>
          </a:p>
        </p:txBody>
      </p:sp>
      <p:graphicFrame>
        <p:nvGraphicFramePr>
          <p:cNvPr id="58373" name="Group 5"/>
          <p:cNvGraphicFramePr>
            <a:graphicFrameLocks noGrp="1"/>
          </p:cNvGraphicFramePr>
          <p:nvPr/>
        </p:nvGraphicFramePr>
        <p:xfrm>
          <a:off x="0" y="3429000"/>
          <a:ext cx="2286000" cy="2081225"/>
        </p:xfrm>
        <a:graphic>
          <a:graphicData uri="http://schemas.openxmlformats.org/drawingml/2006/table">
            <a:tbl>
              <a:tblPr/>
              <a:tblGrid>
                <a:gridCol w="2286000"/>
              </a:tblGrid>
              <a:tr h="3174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charset="0"/>
                        </a:rPr>
                        <a:t>Derajat</a:t>
                      </a:r>
                      <a:r>
                        <a:rPr kumimoji="0" lang="en-US" sz="1200" b="1" i="0" u="none" strike="noStrike" cap="none" normalizeH="0" baseline="0" dirty="0" smtClean="0">
                          <a:ln>
                            <a:noFill/>
                          </a:ln>
                          <a:solidFill>
                            <a:schemeClr val="tx1"/>
                          </a:solidFill>
                          <a:effectLst/>
                          <a:latin typeface="Arial" charset="0"/>
                        </a:rPr>
                        <a:t> </a:t>
                      </a:r>
                      <a:r>
                        <a:rPr kumimoji="0" lang="en-US" sz="1200" b="1" i="0" u="none" strike="noStrike" cap="none" normalizeH="0" baseline="0" dirty="0" err="1" smtClean="0">
                          <a:ln>
                            <a:noFill/>
                          </a:ln>
                          <a:solidFill>
                            <a:schemeClr val="tx1"/>
                          </a:solidFill>
                          <a:effectLst/>
                          <a:latin typeface="Arial" charset="0"/>
                        </a:rPr>
                        <a:t>Keabuan</a:t>
                      </a:r>
                      <a:endParaRPr kumimoji="0" lang="en-US" sz="1200" b="1" i="0" u="none" strike="noStrike" cap="none" normalizeH="0" baseline="0" dirty="0" smtClean="0">
                        <a:ln>
                          <a:noFill/>
                        </a:ln>
                        <a:solidFill>
                          <a:schemeClr val="tx1"/>
                        </a:solidFill>
                        <a:effectLst/>
                        <a:latin typeface="Arial" charset="0"/>
                      </a:endParaRP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charset="0"/>
                        </a:rPr>
                        <a:t>Kemunculan</a:t>
                      </a:r>
                      <a:endParaRPr kumimoji="0" lang="en-US"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charset="0"/>
                        </a:rPr>
                        <a:t>Kunmulatif</a:t>
                      </a:r>
                      <a:endParaRPr kumimoji="0" lang="en-US" sz="1200" b="1" i="0" u="none" strike="noStrike" cap="none" normalizeH="0" baseline="0" dirty="0" smtClean="0">
                        <a:ln>
                          <a:noFill/>
                        </a:ln>
                        <a:solidFill>
                          <a:schemeClr val="tx1"/>
                        </a:solidFill>
                        <a:effectLst/>
                        <a:latin typeface="Arial" charset="0"/>
                      </a:endParaRP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8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charset="0"/>
                        </a:rPr>
                        <a:t>Probabilitas</a:t>
                      </a:r>
                      <a:r>
                        <a:rPr kumimoji="0" lang="en-US" sz="1200" b="1" i="0" u="none" strike="noStrike" cap="none" normalizeH="0" baseline="0" dirty="0" smtClean="0">
                          <a:ln>
                            <a:noFill/>
                          </a:ln>
                          <a:solidFill>
                            <a:schemeClr val="tx1"/>
                          </a:solidFill>
                          <a:effectLst/>
                          <a:latin typeface="Arial" charset="0"/>
                        </a:rPr>
                        <a:t> </a:t>
                      </a:r>
                      <a:r>
                        <a:rPr kumimoji="0" lang="en-US" sz="1200" b="1" i="0" u="none" strike="noStrike" cap="none" normalizeH="0" baseline="0" dirty="0" err="1" smtClean="0">
                          <a:ln>
                            <a:noFill/>
                          </a:ln>
                          <a:solidFill>
                            <a:schemeClr val="tx1"/>
                          </a:solidFill>
                          <a:effectLst/>
                          <a:latin typeface="Arial" charset="0"/>
                        </a:rPr>
                        <a:t>Kemunculan</a:t>
                      </a:r>
                      <a:endParaRPr kumimoji="0" lang="en-US" sz="1200" b="1" i="0" u="none" strike="noStrike" cap="none" normalizeH="0" baseline="0" dirty="0" smtClean="0">
                        <a:ln>
                          <a:noFill/>
                        </a:ln>
                        <a:solidFill>
                          <a:schemeClr val="tx1"/>
                        </a:solidFill>
                        <a:effectLst/>
                        <a:latin typeface="Arial" charset="0"/>
                      </a:endParaRP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charset="0"/>
                        </a:rPr>
                        <a:t>Sk</a:t>
                      </a:r>
                      <a:endParaRPr kumimoji="0" lang="en-US" sz="1200" b="1" i="0" u="none" strike="noStrike" cap="none" normalizeH="0" baseline="0" dirty="0" smtClean="0">
                        <a:ln>
                          <a:noFill/>
                        </a:ln>
                        <a:solidFill>
                          <a:schemeClr val="tx1"/>
                        </a:solidFill>
                        <a:effectLst/>
                        <a:latin typeface="Arial" charset="0"/>
                      </a:endParaRP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SK * 10</a:t>
                      </a: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charset="0"/>
                        </a:rPr>
                        <a:t>Derajat</a:t>
                      </a:r>
                      <a:r>
                        <a:rPr kumimoji="0" lang="en-US" sz="1200" b="1" i="0" u="none" strike="noStrike" cap="none" normalizeH="0" baseline="0" dirty="0" smtClean="0">
                          <a:ln>
                            <a:noFill/>
                          </a:ln>
                          <a:solidFill>
                            <a:schemeClr val="tx1"/>
                          </a:solidFill>
                          <a:effectLst/>
                          <a:latin typeface="Arial" charset="0"/>
                        </a:rPr>
                        <a:t> </a:t>
                      </a:r>
                      <a:r>
                        <a:rPr kumimoji="0" lang="en-US" sz="1200" b="1" i="0" u="none" strike="noStrike" cap="none" normalizeH="0" baseline="0" dirty="0" err="1" smtClean="0">
                          <a:ln>
                            <a:noFill/>
                          </a:ln>
                          <a:solidFill>
                            <a:schemeClr val="tx1"/>
                          </a:solidFill>
                          <a:effectLst/>
                          <a:latin typeface="Arial" charset="0"/>
                        </a:rPr>
                        <a:t>keabuan</a:t>
                      </a:r>
                      <a:r>
                        <a:rPr kumimoji="0" lang="en-US" sz="1200" b="1" i="0" u="none" strike="noStrike" cap="none" normalizeH="0" baseline="0" dirty="0" smtClean="0">
                          <a:ln>
                            <a:noFill/>
                          </a:ln>
                          <a:solidFill>
                            <a:schemeClr val="tx1"/>
                          </a:solidFill>
                          <a:effectLst/>
                          <a:latin typeface="Arial" charset="0"/>
                        </a:rPr>
                        <a:t> </a:t>
                      </a:r>
                      <a:r>
                        <a:rPr kumimoji="0" lang="en-US" sz="1200" b="1" i="0" u="none" strike="noStrike" cap="none" normalizeH="0" baseline="0" dirty="0" err="1" smtClean="0">
                          <a:ln>
                            <a:noFill/>
                          </a:ln>
                          <a:solidFill>
                            <a:schemeClr val="tx1"/>
                          </a:solidFill>
                          <a:effectLst/>
                          <a:latin typeface="Arial" charset="0"/>
                        </a:rPr>
                        <a:t>baru</a:t>
                      </a:r>
                      <a:endParaRPr kumimoji="0" lang="en-US" sz="1200" b="1" i="0" u="none" strike="noStrike" cap="none" normalizeH="0" baseline="0" dirty="0" smtClean="0">
                        <a:ln>
                          <a:noFill/>
                        </a:ln>
                        <a:solidFill>
                          <a:schemeClr val="tx1"/>
                        </a:solidFill>
                        <a:effectLst/>
                        <a:latin typeface="Arial" charset="0"/>
                      </a:endParaRP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8389" name="Group 21"/>
          <p:cNvGraphicFramePr>
            <a:graphicFrameLocks noGrp="1"/>
          </p:cNvGraphicFramePr>
          <p:nvPr/>
        </p:nvGraphicFramePr>
        <p:xfrm>
          <a:off x="2362200" y="3429000"/>
          <a:ext cx="7083425" cy="2946402"/>
        </p:xfrm>
        <a:graphic>
          <a:graphicData uri="http://schemas.openxmlformats.org/drawingml/2006/table">
            <a:tbl>
              <a:tblPr/>
              <a:tblGrid>
                <a:gridCol w="1125538"/>
                <a:gridCol w="595312"/>
                <a:gridCol w="596900"/>
                <a:gridCol w="595313"/>
                <a:gridCol w="595312"/>
                <a:gridCol w="596900"/>
                <a:gridCol w="595313"/>
                <a:gridCol w="595312"/>
                <a:gridCol w="596900"/>
                <a:gridCol w="595313"/>
                <a:gridCol w="595312"/>
              </a:tblGrid>
              <a:tr h="3048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hlink"/>
                          </a:solidFill>
                          <a:effectLst/>
                          <a:latin typeface="Arial" charset="0"/>
                        </a:rPr>
                        <a:t>0</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hlink"/>
                          </a:solidFill>
                          <a:effectLst/>
                          <a:latin typeface="Arial" charset="0"/>
                        </a:rPr>
                        <a:t>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hlink"/>
                          </a:solidFill>
                          <a:effectLst/>
                          <a:latin typeface="Arial" charset="0"/>
                        </a:rPr>
                        <a:t>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hlink"/>
                          </a:solidFill>
                          <a:effectLst/>
                          <a:latin typeface="Arial" charset="0"/>
                        </a:rPr>
                        <a:t>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hlink"/>
                          </a:solidFill>
                          <a:effectLst/>
                          <a:latin typeface="Arial"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hlink"/>
                          </a:solidFill>
                          <a:effectLst/>
                          <a:latin typeface="Arial"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hlink"/>
                          </a:solidFill>
                          <a:effectLst/>
                          <a:latin typeface="Arial" charset="0"/>
                        </a:rPr>
                        <a:t>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hlink"/>
                          </a:solidFill>
                          <a:effectLst/>
                          <a:latin typeface="Arial" charset="0"/>
                        </a:rPr>
                        <a:t>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hlink"/>
                          </a:solidFill>
                          <a:effectLst/>
                          <a:latin typeface="Arial"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hlink"/>
                          </a:solidFill>
                          <a:effectLst/>
                          <a:latin typeface="Arial" charset="0"/>
                        </a:rPr>
                        <a:t>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hlink"/>
                          </a:solidFill>
                          <a:effectLst/>
                          <a:latin typeface="Arial" charset="0"/>
                        </a:rPr>
                        <a:t>10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5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(0*10)/20</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(0*10)/20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(0*10)/20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(3*10)/20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(11*10)/20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(18*10)/20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(20*10)/20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(20*10)/20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(20*10)/20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(20*10)/20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(20*10)/20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0</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0.15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0.35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8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0.55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0.90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5.5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hlink"/>
                          </a:solidFill>
                          <a:effectLst/>
                          <a:latin typeface="Arial" charset="0"/>
                        </a:rPr>
                        <a:t>0</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hlink"/>
                          </a:solidFill>
                          <a:effectLst/>
                          <a:latin typeface="Arial" charset="0"/>
                        </a:rPr>
                        <a:t>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hlink"/>
                          </a:solidFill>
                          <a:effectLst/>
                          <a:latin typeface="Arial" charset="0"/>
                        </a:rPr>
                        <a:t>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hlink"/>
                          </a:solidFill>
                          <a:effectLst/>
                          <a:latin typeface="Arial" charset="0"/>
                        </a:rPr>
                        <a:t>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hlink"/>
                          </a:solidFill>
                          <a:effectLst/>
                          <a:latin typeface="Arial"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hlink"/>
                          </a:solidFill>
                          <a:effectLst/>
                          <a:latin typeface="Arial" charset="0"/>
                        </a:rPr>
                        <a:t>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hlink"/>
                          </a:solidFill>
                          <a:effectLst/>
                          <a:latin typeface="Arial" charset="0"/>
                        </a:rPr>
                        <a:t>10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hlink"/>
                          </a:solidFill>
                          <a:effectLst/>
                          <a:latin typeface="Arial" charset="0"/>
                        </a:rPr>
                        <a:t>10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hlink"/>
                          </a:solidFill>
                          <a:effectLst/>
                          <a:latin typeface="Arial" charset="0"/>
                        </a:rPr>
                        <a:t>10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hlink"/>
                          </a:solidFill>
                          <a:effectLst/>
                          <a:latin typeface="Arial" charset="0"/>
                        </a:rPr>
                        <a:t>10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hlink"/>
                          </a:solidFill>
                          <a:effectLst/>
                          <a:latin typeface="Arial" charset="0"/>
                        </a:rPr>
                        <a:t>10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019" name="Text Box 131"/>
          <p:cNvSpPr txBox="1">
            <a:spLocks noChangeArrowheads="1"/>
          </p:cNvSpPr>
          <p:nvPr/>
        </p:nvSpPr>
        <p:spPr bwMode="auto">
          <a:xfrm>
            <a:off x="5943600" y="1524000"/>
            <a:ext cx="164147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Clr>
                <a:schemeClr val="folHlink"/>
              </a:buClr>
              <a:buSzPct val="60000"/>
              <a:buFont typeface="Wingdings" pitchFamily="2" charset="2"/>
              <a:buChar char="n"/>
            </a:pPr>
            <a:r>
              <a:rPr lang="en-US" sz="2000">
                <a:latin typeface="Tahoma" charset="0"/>
              </a:rPr>
              <a:t>Citra Akhir: </a:t>
            </a:r>
          </a:p>
          <a:p>
            <a:pPr eaLnBrk="1" hangingPunct="1">
              <a:lnSpc>
                <a:spcPct val="90000"/>
              </a:lnSpc>
              <a:spcBef>
                <a:spcPct val="20000"/>
              </a:spcBef>
              <a:buClr>
                <a:schemeClr val="folHlink"/>
              </a:buClr>
              <a:buSzPct val="60000"/>
              <a:buFont typeface="Wingdings" pitchFamily="2" charset="2"/>
              <a:buNone/>
            </a:pPr>
            <a:r>
              <a:rPr lang="en-US" sz="2000">
                <a:latin typeface="Tahoma" charset="0"/>
              </a:rPr>
              <a:t>1 9  9   9 5</a:t>
            </a:r>
          </a:p>
          <a:p>
            <a:pPr eaLnBrk="1" hangingPunct="1">
              <a:lnSpc>
                <a:spcPct val="90000"/>
              </a:lnSpc>
              <a:spcBef>
                <a:spcPct val="20000"/>
              </a:spcBef>
              <a:buClr>
                <a:schemeClr val="folHlink"/>
              </a:buClr>
              <a:buSzPct val="60000"/>
              <a:buFont typeface="Wingdings" pitchFamily="2" charset="2"/>
              <a:buNone/>
            </a:pPr>
            <a:r>
              <a:rPr lang="en-US" sz="2000">
                <a:latin typeface="Tahoma" charset="0"/>
              </a:rPr>
              <a:t>9 5  9   5 5</a:t>
            </a:r>
          </a:p>
          <a:p>
            <a:pPr eaLnBrk="1" hangingPunct="1">
              <a:lnSpc>
                <a:spcPct val="90000"/>
              </a:lnSpc>
              <a:spcBef>
                <a:spcPct val="20000"/>
              </a:spcBef>
              <a:buClr>
                <a:schemeClr val="folHlink"/>
              </a:buClr>
              <a:buSzPct val="60000"/>
              <a:buFont typeface="Wingdings" pitchFamily="2" charset="2"/>
              <a:buNone/>
            </a:pPr>
            <a:r>
              <a:rPr lang="en-US" sz="2000">
                <a:latin typeface="Tahoma" charset="0"/>
              </a:rPr>
              <a:t>9 1  5   5 5</a:t>
            </a:r>
          </a:p>
          <a:p>
            <a:pPr eaLnBrk="1" hangingPunct="1">
              <a:lnSpc>
                <a:spcPct val="90000"/>
              </a:lnSpc>
              <a:spcBef>
                <a:spcPct val="20000"/>
              </a:spcBef>
              <a:buClr>
                <a:schemeClr val="folHlink"/>
              </a:buClr>
              <a:buSzPct val="60000"/>
              <a:buFont typeface="Wingdings" pitchFamily="2" charset="2"/>
              <a:buNone/>
            </a:pPr>
            <a:r>
              <a:rPr lang="en-US" sz="2000">
                <a:latin typeface="Tahoma" charset="0"/>
              </a:rPr>
              <a:t>5 9 10 10 1</a:t>
            </a:r>
          </a:p>
          <a:p>
            <a:pPr eaLnBrk="1" hangingPunct="1">
              <a:lnSpc>
                <a:spcPct val="90000"/>
              </a:lnSpc>
              <a:spcBef>
                <a:spcPct val="20000"/>
              </a:spcBef>
              <a:buClr>
                <a:schemeClr val="folHlink"/>
              </a:buClr>
              <a:buSzPct val="60000"/>
              <a:buFont typeface="Wingdings" pitchFamily="2" charset="2"/>
              <a:buNone/>
            </a:pPr>
            <a:endParaRPr lang="en-US" sz="2000">
              <a:latin typeface="Tahoma" charset="0"/>
            </a:endParaRPr>
          </a:p>
        </p:txBody>
      </p:sp>
    </p:spTree>
    <p:extLst>
      <p:ext uri="{BB962C8B-B14F-4D97-AF65-F5344CB8AC3E}">
        <p14:creationId xmlns:p14="http://schemas.microsoft.com/office/powerpoint/2010/main" val="4034530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200" dirty="0" smtClean="0"/>
              <a:t>Histogram </a:t>
            </a:r>
            <a:r>
              <a:rPr lang="en-US" sz="3200" dirty="0" smtClean="0"/>
              <a:t>Equalization</a:t>
            </a:r>
            <a:br>
              <a:rPr lang="en-US" sz="3200" dirty="0" smtClean="0"/>
            </a:br>
            <a:r>
              <a:rPr lang="en-US" sz="3200" dirty="0" smtClean="0"/>
              <a:t>     </a:t>
            </a:r>
            <a:r>
              <a:rPr lang="en-US" sz="3200" dirty="0" smtClean="0">
                <a:solidFill>
                  <a:schemeClr val="tx1"/>
                </a:solidFill>
              </a:rPr>
              <a:t>specific grey level (hist. specification)</a:t>
            </a:r>
          </a:p>
        </p:txBody>
      </p:sp>
      <p:sp>
        <p:nvSpPr>
          <p:cNvPr id="38915" name="Rectangle 3"/>
          <p:cNvSpPr>
            <a:spLocks noGrp="1" noChangeArrowheads="1"/>
          </p:cNvSpPr>
          <p:nvPr>
            <p:ph type="body" idx="1"/>
          </p:nvPr>
        </p:nvSpPr>
        <p:spPr>
          <a:xfrm>
            <a:off x="762000" y="2057400"/>
            <a:ext cx="3084513" cy="4154488"/>
          </a:xfrm>
        </p:spPr>
        <p:txBody>
          <a:bodyPr/>
          <a:lstStyle/>
          <a:p>
            <a:pPr eaLnBrk="1" hangingPunct="1"/>
            <a:r>
              <a:rPr lang="en-US" sz="2800" smtClean="0"/>
              <a:t>Histogram equalization tidak dilakukan pada seluruh bagian dari </a:t>
            </a:r>
            <a:r>
              <a:rPr lang="en-US" sz="2800" u="sng" smtClean="0"/>
              <a:t>histrogram</a:t>
            </a:r>
            <a:r>
              <a:rPr lang="en-US" sz="2800" smtClean="0"/>
              <a:t> tapi hanya pada bagian tertentu saja</a:t>
            </a:r>
          </a:p>
        </p:txBody>
      </p:sp>
      <p:pic>
        <p:nvPicPr>
          <p:cNvPr id="38916" name="Picture 4" descr="hi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600200"/>
            <a:ext cx="45243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4636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66800" y="304800"/>
            <a:ext cx="7793038" cy="1462088"/>
          </a:xfrm>
        </p:spPr>
        <p:txBody>
          <a:bodyPr/>
          <a:lstStyle/>
          <a:p>
            <a:pPr eaLnBrk="1" hangingPunct="1"/>
            <a:r>
              <a:rPr lang="en-US" sz="3600" dirty="0" smtClean="0"/>
              <a:t>Histogram </a:t>
            </a:r>
            <a:r>
              <a:rPr lang="en-US" sz="3600" dirty="0" smtClean="0"/>
              <a:t>Equalization</a:t>
            </a:r>
            <a:br>
              <a:rPr lang="en-US" sz="3600" dirty="0" smtClean="0"/>
            </a:br>
            <a:r>
              <a:rPr lang="en-US" sz="3600" dirty="0" smtClean="0"/>
              <a:t>     </a:t>
            </a:r>
            <a:r>
              <a:rPr lang="en-US" sz="3600" dirty="0" smtClean="0">
                <a:solidFill>
                  <a:schemeClr val="tx1"/>
                </a:solidFill>
              </a:rPr>
              <a:t>specific area (local enhancement)</a:t>
            </a:r>
          </a:p>
        </p:txBody>
      </p:sp>
      <p:sp>
        <p:nvSpPr>
          <p:cNvPr id="39939" name="Rectangle 3"/>
          <p:cNvSpPr>
            <a:spLocks noGrp="1" noChangeArrowheads="1"/>
          </p:cNvSpPr>
          <p:nvPr>
            <p:ph type="body" idx="1"/>
          </p:nvPr>
        </p:nvSpPr>
        <p:spPr>
          <a:xfrm>
            <a:off x="1335088" y="1941513"/>
            <a:ext cx="7199312" cy="725487"/>
          </a:xfrm>
        </p:spPr>
        <p:txBody>
          <a:bodyPr/>
          <a:lstStyle/>
          <a:p>
            <a:pPr eaLnBrk="1" hangingPunct="1">
              <a:lnSpc>
                <a:spcPct val="80000"/>
              </a:lnSpc>
            </a:pPr>
            <a:r>
              <a:rPr lang="en-US" sz="2400" smtClean="0"/>
              <a:t>Histogram equalization hanya dilakukan pada bagian tertentu dari </a:t>
            </a:r>
            <a:r>
              <a:rPr lang="en-US" sz="2400" u="sng" smtClean="0"/>
              <a:t>citra</a:t>
            </a:r>
          </a:p>
        </p:txBody>
      </p:sp>
      <p:pic>
        <p:nvPicPr>
          <p:cNvPr id="39940" name="Picture 4" descr="kucinglutueq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895600"/>
            <a:ext cx="33528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kucinglu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05125"/>
            <a:ext cx="33528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2975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944563"/>
            <a:ext cx="7772400" cy="579437"/>
          </a:xfrm>
        </p:spPr>
        <p:txBody>
          <a:bodyPr>
            <a:spAutoFit/>
          </a:bodyPr>
          <a:lstStyle/>
          <a:p>
            <a:pPr algn="ctr"/>
            <a:r>
              <a:rPr lang="en-US" sz="3200"/>
              <a:t>The Probability Density Function of an Image</a:t>
            </a:r>
          </a:p>
        </p:txBody>
      </p:sp>
      <p:pic>
        <p:nvPicPr>
          <p:cNvPr id="8203" name="Picture 11" descr="Lined Paper"/>
          <p:cNvPicPr>
            <a:picLocks noChangeAspect="1" noChangeArrowheads="1"/>
          </p:cNvPicPr>
          <p:nvPr/>
        </p:nvPicPr>
        <p:blipFill>
          <a:blip r:embed="rId4" cstate="print"/>
          <a:srcRect t="12500" r="7500"/>
          <a:stretch>
            <a:fillRect/>
          </a:stretch>
        </p:blipFill>
        <p:spPr bwMode="auto">
          <a:xfrm>
            <a:off x="1635125" y="1828800"/>
            <a:ext cx="5873750" cy="4311650"/>
          </a:xfrm>
          <a:prstGeom prst="rect">
            <a:avLst/>
          </a:prstGeom>
          <a:noFill/>
          <a:ln w="9525">
            <a:solidFill>
              <a:schemeClr val="tx1"/>
            </a:solidFill>
            <a:miter lim="800000"/>
            <a:headEnd/>
            <a:tailEnd/>
          </a:ln>
          <a:effectLst>
            <a:outerShdw dist="107763" dir="8100000" algn="ctr" rotWithShape="0">
              <a:srgbClr val="808080"/>
            </a:outerShdw>
          </a:effectLst>
        </p:spPr>
      </p:pic>
      <p:graphicFrame>
        <p:nvGraphicFramePr>
          <p:cNvPr id="8197" name="Object 5"/>
          <p:cNvGraphicFramePr>
            <a:graphicFrameLocks noChangeAspect="1"/>
          </p:cNvGraphicFramePr>
          <p:nvPr/>
        </p:nvGraphicFramePr>
        <p:xfrm>
          <a:off x="1801813" y="1922463"/>
          <a:ext cx="2538412" cy="820737"/>
        </p:xfrm>
        <a:graphic>
          <a:graphicData uri="http://schemas.openxmlformats.org/presentationml/2006/ole">
            <mc:AlternateContent xmlns:mc="http://schemas.openxmlformats.org/markup-compatibility/2006">
              <mc:Choice xmlns:v="urn:schemas-microsoft-com:vml" Requires="v">
                <p:oleObj spid="_x0000_s107549" name="Equation" r:id="rId5" imgW="1409700" imgH="457200" progId="Equation.3">
                  <p:embed/>
                </p:oleObj>
              </mc:Choice>
              <mc:Fallback>
                <p:oleObj name="Equation" r:id="rId5" imgW="1409700" imgH="457200" progId="Equation.3">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1813" y="1922463"/>
                        <a:ext cx="2538412" cy="820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8" name="Object 6"/>
          <p:cNvGraphicFramePr>
            <a:graphicFrameLocks noChangeAspect="1"/>
          </p:cNvGraphicFramePr>
          <p:nvPr/>
        </p:nvGraphicFramePr>
        <p:xfrm>
          <a:off x="1771650" y="2743200"/>
          <a:ext cx="5437188" cy="1504950"/>
        </p:xfrm>
        <a:graphic>
          <a:graphicData uri="http://schemas.openxmlformats.org/presentationml/2006/ole">
            <mc:AlternateContent xmlns:mc="http://schemas.openxmlformats.org/markup-compatibility/2006">
              <mc:Choice xmlns:v="urn:schemas-microsoft-com:vml" Requires="v">
                <p:oleObj spid="_x0000_s107550" name="Equation" r:id="rId7" imgW="3302000" imgH="914400" progId="">
                  <p:embed/>
                </p:oleObj>
              </mc:Choice>
              <mc:Fallback>
                <p:oleObj name="Equation" r:id="rId7" imgW="3302000" imgH="914400" progId="">
                  <p:embed/>
                  <p:pic>
                    <p:nvPicPr>
                      <p:cNvPr id="0"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1650" y="2743200"/>
                        <a:ext cx="5437188" cy="150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9" name="Object 7"/>
          <p:cNvGraphicFramePr>
            <a:graphicFrameLocks noChangeAspect="1"/>
          </p:cNvGraphicFramePr>
          <p:nvPr/>
        </p:nvGraphicFramePr>
        <p:xfrm>
          <a:off x="1771650" y="4473575"/>
          <a:ext cx="5162550" cy="1470025"/>
        </p:xfrm>
        <a:graphic>
          <a:graphicData uri="http://schemas.openxmlformats.org/presentationml/2006/ole">
            <mc:AlternateContent xmlns:mc="http://schemas.openxmlformats.org/markup-compatibility/2006">
              <mc:Choice xmlns:v="urn:schemas-microsoft-com:vml" Requires="v">
                <p:oleObj spid="_x0000_s107551" name="Equation" r:id="rId9" imgW="3124200" imgH="889000" progId="">
                  <p:embed/>
                </p:oleObj>
              </mc:Choice>
              <mc:Fallback>
                <p:oleObj name="Equation" r:id="rId9" imgW="3124200" imgH="889000" progId="">
                  <p:embed/>
                  <p:pic>
                    <p:nvPicPr>
                      <p:cNvPr id="0"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1650" y="4473575"/>
                        <a:ext cx="5162550" cy="147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7" name="Text Box 15"/>
          <p:cNvSpPr txBox="1">
            <a:spLocks noChangeArrowheads="1"/>
          </p:cNvSpPr>
          <p:nvPr/>
        </p:nvSpPr>
        <p:spPr bwMode="auto">
          <a:xfrm>
            <a:off x="4724400" y="4298950"/>
            <a:ext cx="3657600" cy="1187450"/>
          </a:xfrm>
          <a:prstGeom prst="rect">
            <a:avLst/>
          </a:prstGeom>
          <a:solidFill>
            <a:srgbClr val="FFFF99"/>
          </a:solidFill>
          <a:ln w="9525">
            <a:noFill/>
            <a:miter lim="800000"/>
            <a:headEnd/>
            <a:tailEnd/>
          </a:ln>
          <a:effectLst>
            <a:outerShdw dist="107763" dir="8100000" algn="ctr" rotWithShape="0">
              <a:schemeClr val="tx1">
                <a:alpha val="50000"/>
              </a:schemeClr>
            </a:outerShdw>
          </a:effectLst>
        </p:spPr>
        <p:txBody>
          <a:bodyPr>
            <a:spAutoFit/>
          </a:bodyPr>
          <a:lstStyle/>
          <a:p>
            <a:r>
              <a:rPr lang="en-US" sz="2400">
                <a:solidFill>
                  <a:schemeClr val="tx1"/>
                </a:solidFill>
                <a:latin typeface="Comic Sans MS" pitchFamily="66" charset="0"/>
              </a:rPr>
              <a:t>This is the probability that an arbitrary pixel from </a:t>
            </a:r>
            <a:r>
              <a:rPr lang="en-US" sz="2400" i="1">
                <a:solidFill>
                  <a:schemeClr val="tx1"/>
                </a:solidFill>
                <a:latin typeface="Times New Roman" pitchFamily="18" charset="0"/>
              </a:rPr>
              <a:t>I</a:t>
            </a:r>
            <a:r>
              <a:rPr lang="en-US" sz="2400" i="1" baseline="-25000">
                <a:solidFill>
                  <a:schemeClr val="tx1"/>
                </a:solidFill>
                <a:latin typeface="Times New Roman" pitchFamily="18" charset="0"/>
              </a:rPr>
              <a:t>k</a:t>
            </a:r>
            <a:r>
              <a:rPr lang="en-US" sz="2400">
                <a:solidFill>
                  <a:schemeClr val="tx1"/>
                </a:solidFill>
                <a:latin typeface="Comic Sans MS" pitchFamily="66" charset="0"/>
              </a:rPr>
              <a:t> has value </a:t>
            </a:r>
            <a:r>
              <a:rPr lang="en-US" sz="2400" i="1">
                <a:solidFill>
                  <a:schemeClr val="tx1"/>
                </a:solidFill>
                <a:latin typeface="Times New Roman" pitchFamily="18" charset="0"/>
              </a:rPr>
              <a:t>g</a:t>
            </a:r>
            <a:r>
              <a:rPr lang="en-US" sz="2400">
                <a:solidFill>
                  <a:schemeClr val="tx1"/>
                </a:solidFill>
                <a:latin typeface="Comic Sans MS" pitchFamily="66" charset="0"/>
              </a:rPr>
              <a:t>. </a:t>
            </a:r>
            <a:endParaRPr lang="en-US" sz="2400" i="1">
              <a:solidFill>
                <a:schemeClr val="tx1"/>
              </a:solidFill>
              <a:latin typeface="Comic Sans MS" pitchFamily="66" charset="0"/>
            </a:endParaRPr>
          </a:p>
        </p:txBody>
      </p:sp>
      <p:sp>
        <p:nvSpPr>
          <p:cNvPr id="8208" name="Text Box 16"/>
          <p:cNvSpPr txBox="1">
            <a:spLocks noChangeArrowheads="1"/>
          </p:cNvSpPr>
          <p:nvPr/>
        </p:nvSpPr>
        <p:spPr bwMode="auto">
          <a:xfrm>
            <a:off x="6553200" y="1828800"/>
            <a:ext cx="1905000" cy="831850"/>
          </a:xfrm>
          <a:prstGeom prst="rect">
            <a:avLst/>
          </a:prstGeom>
          <a:solidFill>
            <a:srgbClr val="FFFF99"/>
          </a:solidFill>
          <a:ln w="9525">
            <a:solidFill>
              <a:schemeClr val="tx1"/>
            </a:solidFill>
            <a:miter lim="800000"/>
            <a:headEnd/>
            <a:tailEnd/>
          </a:ln>
          <a:effectLst>
            <a:outerShdw dist="107763" dir="8100000" algn="ctr" rotWithShape="0">
              <a:schemeClr val="tx1">
                <a:alpha val="50000"/>
              </a:schemeClr>
            </a:outerShdw>
          </a:effectLst>
        </p:spPr>
        <p:txBody>
          <a:bodyPr wrap="none" anchor="ctr">
            <a:spAutoFit/>
          </a:bodyPr>
          <a:lstStyle/>
          <a:p>
            <a:pPr algn="ctr"/>
            <a:r>
              <a:rPr lang="en-US" sz="2400">
                <a:solidFill>
                  <a:schemeClr val="tx1"/>
                </a:solidFill>
                <a:latin typeface="Comic Sans MS" pitchFamily="66" charset="0"/>
              </a:rPr>
              <a:t>pdf</a:t>
            </a:r>
          </a:p>
          <a:p>
            <a:pPr algn="ctr"/>
            <a:r>
              <a:rPr lang="en-US" sz="2400">
                <a:solidFill>
                  <a:schemeClr val="tx1"/>
                </a:solidFill>
                <a:latin typeface="Comic Sans MS" pitchFamily="66" charset="0"/>
              </a:rPr>
              <a:t>[lower case]</a:t>
            </a:r>
          </a:p>
        </p:txBody>
      </p:sp>
    </p:spTree>
    <p:extLst>
      <p:ext uri="{BB962C8B-B14F-4D97-AF65-F5344CB8AC3E}">
        <p14:creationId xmlns:p14="http://schemas.microsoft.com/office/powerpoint/2010/main" val="36089512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7" name="Text Box 9"/>
          <p:cNvSpPr txBox="1">
            <a:spLocks noChangeArrowheads="1"/>
          </p:cNvSpPr>
          <p:nvPr/>
        </p:nvSpPr>
        <p:spPr bwMode="auto">
          <a:xfrm>
            <a:off x="381000" y="1827212"/>
            <a:ext cx="7924800" cy="3570287"/>
          </a:xfrm>
          <a:prstGeom prst="rect">
            <a:avLst/>
          </a:prstGeom>
          <a:solidFill>
            <a:srgbClr val="F7FFF7"/>
          </a:solidFill>
          <a:ln w="9525">
            <a:solidFill>
              <a:schemeClr val="tx1"/>
            </a:solidFill>
            <a:miter lim="800000"/>
            <a:headEnd/>
            <a:tailEnd/>
          </a:ln>
          <a:effectLst>
            <a:outerShdw dist="107763" dir="2700000" algn="ctr" rotWithShape="0">
              <a:schemeClr val="bg2"/>
            </a:outerShdw>
          </a:effectLst>
        </p:spPr>
        <p:txBody>
          <a:bodyPr>
            <a:spAutoFit/>
          </a:bodyPr>
          <a:lstStyle/>
          <a:p>
            <a:pPr marL="228600" indent="-228600">
              <a:spcBef>
                <a:spcPct val="50000"/>
              </a:spcBef>
              <a:buFontTx/>
              <a:buChar char="•"/>
            </a:pPr>
            <a:r>
              <a:rPr lang="en-US" sz="2400" i="1">
                <a:solidFill>
                  <a:schemeClr val="tx1"/>
                </a:solidFill>
                <a:latin typeface="Times New Roman" pitchFamily="18" charset="0"/>
              </a:rPr>
              <a:t>p</a:t>
            </a:r>
            <a:r>
              <a:rPr lang="en-US" sz="2400" baseline="-25000">
                <a:solidFill>
                  <a:schemeClr val="tx1"/>
                </a:solidFill>
                <a:latin typeface="Times New Roman" pitchFamily="18" charset="0"/>
              </a:rPr>
              <a:t>band</a:t>
            </a:r>
            <a:r>
              <a:rPr lang="en-US" sz="2400">
                <a:solidFill>
                  <a:schemeClr val="tx1"/>
                </a:solidFill>
                <a:latin typeface="Times New Roman" pitchFamily="18" charset="0"/>
              </a:rPr>
              <a:t>(</a:t>
            </a:r>
            <a:r>
              <a:rPr lang="en-US" sz="2400" i="1">
                <a:solidFill>
                  <a:schemeClr val="tx1"/>
                </a:solidFill>
                <a:latin typeface="Times New Roman" pitchFamily="18" charset="0"/>
              </a:rPr>
              <a:t>g</a:t>
            </a:r>
            <a:r>
              <a:rPr lang="en-US" sz="2400">
                <a:solidFill>
                  <a:schemeClr val="tx1"/>
                </a:solidFill>
                <a:latin typeface="Times New Roman" pitchFamily="18" charset="0"/>
              </a:rPr>
              <a:t>+1) is the fraction of pixels in (a specific band of) an image that have intensity value </a:t>
            </a:r>
            <a:r>
              <a:rPr lang="en-US" sz="2400" i="1">
                <a:solidFill>
                  <a:schemeClr val="tx1"/>
                </a:solidFill>
                <a:latin typeface="Times New Roman" pitchFamily="18" charset="0"/>
              </a:rPr>
              <a:t>g.</a:t>
            </a:r>
          </a:p>
          <a:p>
            <a:pPr marL="228600" indent="-228600">
              <a:spcBef>
                <a:spcPct val="50000"/>
              </a:spcBef>
              <a:buFontTx/>
              <a:buChar char="•"/>
            </a:pPr>
            <a:r>
              <a:rPr lang="en-US" sz="2400" i="1">
                <a:solidFill>
                  <a:schemeClr val="tx1"/>
                </a:solidFill>
                <a:latin typeface="Times New Roman" pitchFamily="18" charset="0"/>
              </a:rPr>
              <a:t>p</a:t>
            </a:r>
            <a:r>
              <a:rPr lang="en-US" sz="2400" baseline="-25000">
                <a:solidFill>
                  <a:schemeClr val="tx1"/>
                </a:solidFill>
                <a:latin typeface="Times New Roman" pitchFamily="18" charset="0"/>
              </a:rPr>
              <a:t>band</a:t>
            </a:r>
            <a:r>
              <a:rPr lang="en-US" sz="2400">
                <a:solidFill>
                  <a:schemeClr val="tx1"/>
                </a:solidFill>
                <a:latin typeface="Times New Roman" pitchFamily="18" charset="0"/>
              </a:rPr>
              <a:t>(</a:t>
            </a:r>
            <a:r>
              <a:rPr lang="en-US" sz="2400" i="1">
                <a:solidFill>
                  <a:schemeClr val="tx1"/>
                </a:solidFill>
                <a:latin typeface="Times New Roman" pitchFamily="18" charset="0"/>
              </a:rPr>
              <a:t>g</a:t>
            </a:r>
            <a:r>
              <a:rPr lang="en-US" sz="2400">
                <a:solidFill>
                  <a:schemeClr val="tx1"/>
                </a:solidFill>
                <a:latin typeface="Times New Roman" pitchFamily="18" charset="0"/>
              </a:rPr>
              <a:t>+1) is the probability that a pixel randomly selected from the given band has intensity value </a:t>
            </a:r>
            <a:r>
              <a:rPr lang="en-US" sz="2400" i="1">
                <a:solidFill>
                  <a:schemeClr val="tx1"/>
                </a:solidFill>
                <a:latin typeface="Times New Roman" pitchFamily="18" charset="0"/>
              </a:rPr>
              <a:t>g.</a:t>
            </a:r>
          </a:p>
          <a:p>
            <a:pPr marL="228600" indent="-228600">
              <a:spcBef>
                <a:spcPct val="50000"/>
              </a:spcBef>
              <a:buFontTx/>
              <a:buChar char="•"/>
            </a:pPr>
            <a:r>
              <a:rPr lang="en-US" sz="2400">
                <a:solidFill>
                  <a:schemeClr val="tx1"/>
                </a:solidFill>
                <a:latin typeface="Times New Roman" pitchFamily="18" charset="0"/>
              </a:rPr>
              <a:t>Whereas the sum of the histogram </a:t>
            </a:r>
            <a:r>
              <a:rPr lang="en-US" sz="2400" i="1">
                <a:solidFill>
                  <a:schemeClr val="tx1"/>
                </a:solidFill>
                <a:latin typeface="Times New Roman" pitchFamily="18" charset="0"/>
              </a:rPr>
              <a:t>h</a:t>
            </a:r>
            <a:r>
              <a:rPr lang="en-US" sz="2400" baseline="-25000">
                <a:solidFill>
                  <a:schemeClr val="tx1"/>
                </a:solidFill>
                <a:latin typeface="Times New Roman" pitchFamily="18" charset="0"/>
              </a:rPr>
              <a:t>band</a:t>
            </a:r>
            <a:r>
              <a:rPr lang="en-US" sz="2400">
                <a:solidFill>
                  <a:schemeClr val="tx1"/>
                </a:solidFill>
                <a:latin typeface="Times New Roman" pitchFamily="18" charset="0"/>
              </a:rPr>
              <a:t>(</a:t>
            </a:r>
            <a:r>
              <a:rPr lang="en-US" sz="2400" i="1">
                <a:solidFill>
                  <a:schemeClr val="tx1"/>
                </a:solidFill>
                <a:latin typeface="Times New Roman" pitchFamily="18" charset="0"/>
              </a:rPr>
              <a:t>g</a:t>
            </a:r>
            <a:r>
              <a:rPr lang="en-US" sz="2400">
                <a:solidFill>
                  <a:schemeClr val="tx1"/>
                </a:solidFill>
                <a:latin typeface="Times New Roman" pitchFamily="18" charset="0"/>
              </a:rPr>
              <a:t>+1) over all </a:t>
            </a:r>
            <a:r>
              <a:rPr lang="en-US" sz="2400" i="1">
                <a:solidFill>
                  <a:schemeClr val="tx1"/>
                </a:solidFill>
                <a:latin typeface="Times New Roman" pitchFamily="18" charset="0"/>
              </a:rPr>
              <a:t>g </a:t>
            </a:r>
            <a:r>
              <a:rPr lang="en-US" sz="2400">
                <a:solidFill>
                  <a:schemeClr val="tx1"/>
                </a:solidFill>
                <a:latin typeface="Times New Roman" pitchFamily="18" charset="0"/>
              </a:rPr>
              <a:t>from</a:t>
            </a:r>
            <a:r>
              <a:rPr lang="en-US" sz="2400" i="1">
                <a:solidFill>
                  <a:schemeClr val="tx1"/>
                </a:solidFill>
                <a:latin typeface="Times New Roman" pitchFamily="18" charset="0"/>
              </a:rPr>
              <a:t> </a:t>
            </a:r>
            <a:r>
              <a:rPr lang="en-US" sz="2400">
                <a:solidFill>
                  <a:schemeClr val="tx1"/>
                </a:solidFill>
                <a:latin typeface="Times New Roman" pitchFamily="18" charset="0"/>
              </a:rPr>
              <a:t>1 to 256 is equal to the number of pixels in the image, the sum of </a:t>
            </a:r>
            <a:r>
              <a:rPr lang="en-US" sz="2400" i="1">
                <a:solidFill>
                  <a:schemeClr val="tx1"/>
                </a:solidFill>
                <a:latin typeface="Times New Roman" pitchFamily="18" charset="0"/>
              </a:rPr>
              <a:t>p</a:t>
            </a:r>
            <a:r>
              <a:rPr lang="en-US" sz="2400" baseline="-25000">
                <a:solidFill>
                  <a:schemeClr val="tx1"/>
                </a:solidFill>
                <a:latin typeface="Times New Roman" pitchFamily="18" charset="0"/>
              </a:rPr>
              <a:t>band</a:t>
            </a:r>
            <a:r>
              <a:rPr lang="en-US" sz="2400">
                <a:solidFill>
                  <a:schemeClr val="tx1"/>
                </a:solidFill>
                <a:latin typeface="Times New Roman" pitchFamily="18" charset="0"/>
              </a:rPr>
              <a:t>(</a:t>
            </a:r>
            <a:r>
              <a:rPr lang="en-US" sz="2400" i="1">
                <a:solidFill>
                  <a:schemeClr val="tx1"/>
                </a:solidFill>
                <a:latin typeface="Times New Roman" pitchFamily="18" charset="0"/>
              </a:rPr>
              <a:t>g</a:t>
            </a:r>
            <a:r>
              <a:rPr lang="en-US" sz="2400">
                <a:solidFill>
                  <a:schemeClr val="tx1"/>
                </a:solidFill>
                <a:latin typeface="Times New Roman" pitchFamily="18" charset="0"/>
              </a:rPr>
              <a:t>+1) over all </a:t>
            </a:r>
            <a:r>
              <a:rPr lang="en-US" sz="2400" i="1">
                <a:solidFill>
                  <a:schemeClr val="tx1"/>
                </a:solidFill>
                <a:latin typeface="Times New Roman" pitchFamily="18" charset="0"/>
              </a:rPr>
              <a:t>g </a:t>
            </a:r>
            <a:r>
              <a:rPr lang="en-US" sz="2400">
                <a:solidFill>
                  <a:schemeClr val="tx1"/>
                </a:solidFill>
                <a:latin typeface="Times New Roman" pitchFamily="18" charset="0"/>
              </a:rPr>
              <a:t>is 1</a:t>
            </a:r>
            <a:r>
              <a:rPr lang="en-US" sz="2400" i="1">
                <a:solidFill>
                  <a:schemeClr val="tx1"/>
                </a:solidFill>
                <a:latin typeface="Times New Roman" pitchFamily="18" charset="0"/>
              </a:rPr>
              <a:t>.</a:t>
            </a:r>
          </a:p>
          <a:p>
            <a:pPr marL="228600" indent="-228600">
              <a:spcBef>
                <a:spcPct val="50000"/>
              </a:spcBef>
              <a:buFontTx/>
              <a:buChar char="•"/>
            </a:pPr>
            <a:r>
              <a:rPr lang="en-US" sz="2400" i="1">
                <a:solidFill>
                  <a:schemeClr val="tx1"/>
                </a:solidFill>
                <a:latin typeface="Times New Roman" pitchFamily="18" charset="0"/>
              </a:rPr>
              <a:t>p</a:t>
            </a:r>
            <a:r>
              <a:rPr lang="en-US" sz="2400" baseline="-25000">
                <a:solidFill>
                  <a:schemeClr val="tx1"/>
                </a:solidFill>
                <a:latin typeface="Times New Roman" pitchFamily="18" charset="0"/>
              </a:rPr>
              <a:t>band</a:t>
            </a:r>
            <a:r>
              <a:rPr lang="en-US" sz="2400">
                <a:solidFill>
                  <a:schemeClr val="tx1"/>
                </a:solidFill>
                <a:latin typeface="Times New Roman" pitchFamily="18" charset="0"/>
              </a:rPr>
              <a:t> is the </a:t>
            </a:r>
            <a:r>
              <a:rPr lang="en-US" sz="2400">
                <a:solidFill>
                  <a:srgbClr val="FF0000"/>
                </a:solidFill>
              </a:rPr>
              <a:t>normalized histogram</a:t>
            </a:r>
            <a:r>
              <a:rPr lang="en-US" sz="2400">
                <a:solidFill>
                  <a:schemeClr val="tx1"/>
                </a:solidFill>
                <a:latin typeface="Times New Roman" pitchFamily="18" charset="0"/>
              </a:rPr>
              <a:t> of the band.</a:t>
            </a:r>
          </a:p>
        </p:txBody>
      </p:sp>
      <p:sp>
        <p:nvSpPr>
          <p:cNvPr id="78860" name="Rectangle 12"/>
          <p:cNvSpPr>
            <a:spLocks noGrp="1" noChangeArrowheads="1"/>
          </p:cNvSpPr>
          <p:nvPr>
            <p:ph type="title"/>
          </p:nvPr>
        </p:nvSpPr>
        <p:spPr>
          <a:xfrm>
            <a:off x="685800" y="944563"/>
            <a:ext cx="7772400" cy="579437"/>
          </a:xfrm>
          <a:noFill/>
          <a:ln/>
        </p:spPr>
        <p:txBody>
          <a:bodyPr>
            <a:spAutoFit/>
          </a:bodyPr>
          <a:lstStyle/>
          <a:p>
            <a:pPr algn="ctr"/>
            <a:r>
              <a:rPr lang="en-US" sz="3200"/>
              <a:t>The Probability Density Function of an Image</a:t>
            </a:r>
          </a:p>
        </p:txBody>
      </p:sp>
    </p:spTree>
    <p:extLst>
      <p:ext uri="{BB962C8B-B14F-4D97-AF65-F5344CB8AC3E}">
        <p14:creationId xmlns:p14="http://schemas.microsoft.com/office/powerpoint/2010/main" val="4983932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944563"/>
            <a:ext cx="8382000" cy="579437"/>
          </a:xfrm>
        </p:spPr>
        <p:txBody>
          <a:bodyPr>
            <a:spAutoFit/>
          </a:bodyPr>
          <a:lstStyle/>
          <a:p>
            <a:pPr algn="ctr"/>
            <a:r>
              <a:rPr lang="en-US" sz="3200"/>
              <a:t>The Probability Distribution Function of an Image</a:t>
            </a:r>
          </a:p>
        </p:txBody>
      </p:sp>
      <p:pic>
        <p:nvPicPr>
          <p:cNvPr id="21508" name="Picture 4" descr="Lined Paper"/>
          <p:cNvPicPr>
            <a:picLocks noChangeAspect="1" noChangeArrowheads="1"/>
          </p:cNvPicPr>
          <p:nvPr/>
        </p:nvPicPr>
        <p:blipFill>
          <a:blip r:embed="rId4" cstate="print"/>
          <a:srcRect t="12500" r="7500"/>
          <a:stretch>
            <a:fillRect/>
          </a:stretch>
        </p:blipFill>
        <p:spPr bwMode="auto">
          <a:xfrm>
            <a:off x="1635125" y="1752600"/>
            <a:ext cx="5873750" cy="4311650"/>
          </a:xfrm>
          <a:prstGeom prst="rect">
            <a:avLst/>
          </a:prstGeom>
          <a:noFill/>
          <a:ln w="9525">
            <a:solidFill>
              <a:schemeClr val="tx1"/>
            </a:solidFill>
            <a:miter lim="800000"/>
            <a:headEnd/>
            <a:tailEnd/>
          </a:ln>
          <a:effectLst>
            <a:outerShdw dist="107763" dir="8100000" algn="ctr" rotWithShape="0">
              <a:srgbClr val="808080">
                <a:alpha val="50000"/>
              </a:srgbClr>
            </a:outerShdw>
          </a:effectLst>
        </p:spPr>
      </p:pic>
      <p:graphicFrame>
        <p:nvGraphicFramePr>
          <p:cNvPr id="21510" name="Object 6"/>
          <p:cNvGraphicFramePr>
            <a:graphicFrameLocks noChangeAspect="1"/>
          </p:cNvGraphicFramePr>
          <p:nvPr/>
        </p:nvGraphicFramePr>
        <p:xfrm>
          <a:off x="1668463" y="3124200"/>
          <a:ext cx="5622925" cy="1287463"/>
        </p:xfrm>
        <a:graphic>
          <a:graphicData uri="http://schemas.openxmlformats.org/presentationml/2006/ole">
            <mc:AlternateContent xmlns:mc="http://schemas.openxmlformats.org/markup-compatibility/2006">
              <mc:Choice xmlns:v="urn:schemas-microsoft-com:vml" Requires="v">
                <p:oleObj spid="_x0000_s108555" name="Equation" r:id="rId5" imgW="3822700" imgH="876300" progId="Equation.3">
                  <p:embed/>
                </p:oleObj>
              </mc:Choice>
              <mc:Fallback>
                <p:oleObj name="Equation" r:id="rId5" imgW="3822700" imgH="87630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8463" y="3124200"/>
                        <a:ext cx="5622925" cy="1287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3" name="Text Box 9"/>
          <p:cNvSpPr txBox="1">
            <a:spLocks noChangeArrowheads="1"/>
          </p:cNvSpPr>
          <p:nvPr/>
        </p:nvSpPr>
        <p:spPr bwMode="auto">
          <a:xfrm>
            <a:off x="4343400" y="4679950"/>
            <a:ext cx="4495800" cy="1187450"/>
          </a:xfrm>
          <a:prstGeom prst="rect">
            <a:avLst/>
          </a:prstGeom>
          <a:solidFill>
            <a:srgbClr val="FFFF99"/>
          </a:solidFill>
          <a:ln w="9525">
            <a:noFill/>
            <a:miter lim="800000"/>
            <a:headEnd/>
            <a:tailEnd/>
          </a:ln>
          <a:effectLst>
            <a:outerShdw dist="107763" dir="8100000" algn="ctr" rotWithShape="0">
              <a:schemeClr val="tx1">
                <a:alpha val="50000"/>
              </a:schemeClr>
            </a:outerShdw>
          </a:effectLst>
        </p:spPr>
        <p:txBody>
          <a:bodyPr>
            <a:spAutoFit/>
          </a:bodyPr>
          <a:lstStyle/>
          <a:p>
            <a:r>
              <a:rPr lang="en-US" sz="2400">
                <a:solidFill>
                  <a:schemeClr val="tx1"/>
                </a:solidFill>
                <a:latin typeface="Comic Sans MS" pitchFamily="66" charset="0"/>
              </a:rPr>
              <a:t>This is the probability that any given pixel from </a:t>
            </a:r>
            <a:r>
              <a:rPr lang="en-US" sz="2400" i="1">
                <a:solidFill>
                  <a:schemeClr val="tx1"/>
                </a:solidFill>
                <a:latin typeface="Times New Roman" pitchFamily="18" charset="0"/>
              </a:rPr>
              <a:t>I</a:t>
            </a:r>
            <a:r>
              <a:rPr lang="en-US" sz="2400" i="1" baseline="-25000">
                <a:solidFill>
                  <a:schemeClr val="tx1"/>
                </a:solidFill>
                <a:latin typeface="Times New Roman" pitchFamily="18" charset="0"/>
              </a:rPr>
              <a:t>k</a:t>
            </a:r>
            <a:r>
              <a:rPr lang="en-US" sz="2400">
                <a:solidFill>
                  <a:schemeClr val="tx1"/>
                </a:solidFill>
                <a:latin typeface="Comic Sans MS" pitchFamily="66" charset="0"/>
              </a:rPr>
              <a:t> has value less than or equal to </a:t>
            </a:r>
            <a:r>
              <a:rPr lang="en-US" sz="2400">
                <a:solidFill>
                  <a:schemeClr val="tx1"/>
                </a:solidFill>
                <a:latin typeface="Times New Roman" pitchFamily="18" charset="0"/>
              </a:rPr>
              <a:t>g</a:t>
            </a:r>
            <a:r>
              <a:rPr lang="en-US" sz="2400">
                <a:solidFill>
                  <a:schemeClr val="tx1"/>
                </a:solidFill>
                <a:latin typeface="Comic Sans MS" pitchFamily="66" charset="0"/>
              </a:rPr>
              <a:t>. </a:t>
            </a:r>
          </a:p>
        </p:txBody>
      </p:sp>
      <p:sp>
        <p:nvSpPr>
          <p:cNvPr id="21515" name="Text Box 11"/>
          <p:cNvSpPr txBox="1">
            <a:spLocks noChangeArrowheads="1"/>
          </p:cNvSpPr>
          <p:nvPr/>
        </p:nvSpPr>
        <p:spPr bwMode="auto">
          <a:xfrm>
            <a:off x="6858000" y="1752600"/>
            <a:ext cx="1938338" cy="831850"/>
          </a:xfrm>
          <a:prstGeom prst="rect">
            <a:avLst/>
          </a:prstGeom>
          <a:solidFill>
            <a:srgbClr val="FFFF99"/>
          </a:solidFill>
          <a:ln w="9525">
            <a:solidFill>
              <a:schemeClr val="tx1"/>
            </a:solidFill>
            <a:miter lim="800000"/>
            <a:headEnd/>
            <a:tailEnd/>
          </a:ln>
          <a:effectLst>
            <a:outerShdw dist="107763" dir="8100000" algn="ctr" rotWithShape="0">
              <a:schemeClr val="tx1">
                <a:alpha val="50000"/>
              </a:schemeClr>
            </a:outerShdw>
          </a:effectLst>
        </p:spPr>
        <p:txBody>
          <a:bodyPr wrap="none" anchor="ctr">
            <a:spAutoFit/>
          </a:bodyPr>
          <a:lstStyle/>
          <a:p>
            <a:pPr algn="ctr"/>
            <a:r>
              <a:rPr lang="en-US" sz="2400">
                <a:solidFill>
                  <a:schemeClr val="tx1"/>
                </a:solidFill>
                <a:latin typeface="Comic Sans MS" pitchFamily="66" charset="0"/>
              </a:rPr>
              <a:t>PDF</a:t>
            </a:r>
          </a:p>
          <a:p>
            <a:pPr algn="ctr"/>
            <a:r>
              <a:rPr lang="en-US" sz="2400">
                <a:solidFill>
                  <a:schemeClr val="tx1"/>
                </a:solidFill>
                <a:latin typeface="Comic Sans MS" pitchFamily="66" charset="0"/>
              </a:rPr>
              <a:t>[upper case]</a:t>
            </a:r>
          </a:p>
        </p:txBody>
      </p:sp>
      <p:sp>
        <p:nvSpPr>
          <p:cNvPr id="21518" name="Text Box 14"/>
          <p:cNvSpPr txBox="1">
            <a:spLocks noChangeArrowheads="1"/>
          </p:cNvSpPr>
          <p:nvPr/>
        </p:nvSpPr>
        <p:spPr bwMode="auto">
          <a:xfrm>
            <a:off x="1828800" y="1752600"/>
            <a:ext cx="3962400" cy="1317625"/>
          </a:xfrm>
          <a:prstGeom prst="rect">
            <a:avLst/>
          </a:prstGeom>
          <a:noFill/>
          <a:ln w="9525">
            <a:noFill/>
            <a:miter lim="800000"/>
            <a:headEnd/>
            <a:tailEnd/>
          </a:ln>
          <a:effectLst/>
        </p:spPr>
        <p:txBody>
          <a:bodyPr>
            <a:spAutoFit/>
          </a:bodyPr>
          <a:lstStyle/>
          <a:p>
            <a:pPr defTabSz="820738">
              <a:lnSpc>
                <a:spcPct val="125000"/>
              </a:lnSpc>
            </a:pPr>
            <a:r>
              <a:rPr lang="en-US" sz="1600">
                <a:latin typeface="Times New Roman" pitchFamily="18" charset="0"/>
              </a:rPr>
              <a:t>Let </a:t>
            </a:r>
            <a:r>
              <a:rPr lang="en-US" sz="1600" b="1">
                <a:latin typeface="Times New Roman" pitchFamily="18" charset="0"/>
              </a:rPr>
              <a:t>q</a:t>
            </a:r>
            <a:r>
              <a:rPr lang="en-US" sz="1600">
                <a:latin typeface="Times New Roman" pitchFamily="18" charset="0"/>
              </a:rPr>
              <a:t> = [q</a:t>
            </a:r>
            <a:r>
              <a:rPr lang="en-US" sz="1600" baseline="-25000">
                <a:latin typeface="Times New Roman" pitchFamily="18" charset="0"/>
              </a:rPr>
              <a:t>1</a:t>
            </a:r>
            <a:r>
              <a:rPr lang="en-US" sz="1600">
                <a:latin typeface="Times New Roman" pitchFamily="18" charset="0"/>
              </a:rPr>
              <a:t> q</a:t>
            </a:r>
            <a:r>
              <a:rPr lang="en-US" sz="1600" baseline="-25000">
                <a:latin typeface="Times New Roman" pitchFamily="18" charset="0"/>
              </a:rPr>
              <a:t>2</a:t>
            </a:r>
            <a:r>
              <a:rPr lang="en-US" sz="1600">
                <a:latin typeface="Times New Roman" pitchFamily="18" charset="0"/>
              </a:rPr>
              <a:t> q</a:t>
            </a:r>
            <a:r>
              <a:rPr lang="en-US" sz="1600" baseline="-25000">
                <a:latin typeface="Times New Roman" pitchFamily="18" charset="0"/>
              </a:rPr>
              <a:t>3</a:t>
            </a:r>
            <a:r>
              <a:rPr lang="en-US" sz="1600">
                <a:latin typeface="Times New Roman" pitchFamily="18" charset="0"/>
              </a:rPr>
              <a:t>] = </a:t>
            </a:r>
            <a:r>
              <a:rPr lang="en-US" sz="1600" i="1">
                <a:latin typeface="Times New Roman" pitchFamily="18" charset="0"/>
              </a:rPr>
              <a:t>I</a:t>
            </a:r>
            <a:r>
              <a:rPr lang="en-US" sz="1600">
                <a:latin typeface="Times New Roman" pitchFamily="18" charset="0"/>
              </a:rPr>
              <a:t>(</a:t>
            </a:r>
            <a:r>
              <a:rPr lang="en-US" sz="1600" i="1">
                <a:latin typeface="Times New Roman" pitchFamily="18" charset="0"/>
              </a:rPr>
              <a:t>r</a:t>
            </a:r>
            <a:r>
              <a:rPr lang="en-US" sz="1600">
                <a:latin typeface="Times New Roman" pitchFamily="18" charset="0"/>
              </a:rPr>
              <a:t>,</a:t>
            </a:r>
            <a:r>
              <a:rPr lang="en-US" sz="1600" i="1">
                <a:latin typeface="Times New Roman" pitchFamily="18" charset="0"/>
              </a:rPr>
              <a:t>c</a:t>
            </a:r>
            <a:r>
              <a:rPr lang="en-US" sz="1600">
                <a:latin typeface="Times New Roman" pitchFamily="18" charset="0"/>
              </a:rPr>
              <a:t>) be the value of a randomly selected pixel from </a:t>
            </a:r>
            <a:r>
              <a:rPr lang="en-US" sz="1600" i="1">
                <a:latin typeface="Times New Roman" pitchFamily="18" charset="0"/>
              </a:rPr>
              <a:t>I</a:t>
            </a:r>
            <a:r>
              <a:rPr lang="en-US" sz="1600">
                <a:latin typeface="Times New Roman" pitchFamily="18" charset="0"/>
              </a:rPr>
              <a:t>.  Let </a:t>
            </a:r>
            <a:r>
              <a:rPr lang="en-US" sz="1600" i="1">
                <a:latin typeface="Times New Roman" pitchFamily="18" charset="0"/>
              </a:rPr>
              <a:t>g</a:t>
            </a:r>
            <a:r>
              <a:rPr lang="en-US" sz="1600">
                <a:latin typeface="Times New Roman" pitchFamily="18" charset="0"/>
              </a:rPr>
              <a:t> be a specific graylevel.  The probability that q</a:t>
            </a:r>
            <a:r>
              <a:rPr lang="en-US" sz="1600" baseline="-25000">
                <a:latin typeface="Times New Roman" pitchFamily="18" charset="0"/>
              </a:rPr>
              <a:t>k</a:t>
            </a:r>
            <a:r>
              <a:rPr lang="en-US" sz="1600">
                <a:latin typeface="Times New Roman" pitchFamily="18" charset="0"/>
              </a:rPr>
              <a:t> </a:t>
            </a:r>
            <a:r>
              <a:rPr lang="en-US" sz="1600">
                <a:latin typeface="Times New Roman" pitchFamily="18" charset="0"/>
                <a:cs typeface="Times New Roman" pitchFamily="18" charset="0"/>
              </a:rPr>
              <a:t>≤ g is given by</a:t>
            </a:r>
            <a:endParaRPr lang="en-US" sz="1600" b="1" i="1">
              <a:latin typeface="Times New Roman" pitchFamily="18" charset="0"/>
              <a:cs typeface="Times New Roman" pitchFamily="18" charset="0"/>
            </a:endParaRPr>
          </a:p>
        </p:txBody>
      </p:sp>
      <p:sp>
        <p:nvSpPr>
          <p:cNvPr id="21519" name="Text Box 15"/>
          <p:cNvSpPr txBox="1">
            <a:spLocks noChangeArrowheads="1"/>
          </p:cNvSpPr>
          <p:nvPr/>
        </p:nvSpPr>
        <p:spPr bwMode="auto">
          <a:xfrm>
            <a:off x="1828800" y="4527550"/>
            <a:ext cx="1616075" cy="1011238"/>
          </a:xfrm>
          <a:prstGeom prst="rect">
            <a:avLst/>
          </a:prstGeom>
          <a:noFill/>
          <a:ln w="9525">
            <a:noFill/>
            <a:miter lim="800000"/>
            <a:headEnd/>
            <a:tailEnd/>
          </a:ln>
          <a:effectLst/>
        </p:spPr>
        <p:txBody>
          <a:bodyPr>
            <a:spAutoFit/>
          </a:bodyPr>
          <a:lstStyle/>
          <a:p>
            <a:pPr defTabSz="820738">
              <a:lnSpc>
                <a:spcPct val="125000"/>
              </a:lnSpc>
            </a:pPr>
            <a:r>
              <a:rPr lang="en-US" sz="1600">
                <a:latin typeface="Times New Roman" pitchFamily="18" charset="0"/>
              </a:rPr>
              <a:t>where </a:t>
            </a:r>
            <a:r>
              <a:rPr lang="en-US" sz="1600" i="1">
                <a:latin typeface="Times New Roman" pitchFamily="18" charset="0"/>
              </a:rPr>
              <a:t>h</a:t>
            </a:r>
            <a:r>
              <a:rPr lang="en-US" sz="1600" i="1" baseline="-25000">
                <a:latin typeface="Times New Roman" pitchFamily="18" charset="0"/>
              </a:rPr>
              <a:t>Ik</a:t>
            </a:r>
            <a:r>
              <a:rPr lang="en-US" sz="1600">
                <a:latin typeface="Times New Roman" pitchFamily="18" charset="0"/>
              </a:rPr>
              <a:t>(</a:t>
            </a:r>
            <a:r>
              <a:rPr lang="el-GR" sz="1600" i="1">
                <a:latin typeface="Times New Roman" pitchFamily="18" charset="0"/>
                <a:cs typeface="Times New Roman" pitchFamily="18" charset="0"/>
              </a:rPr>
              <a:t>γ</a:t>
            </a:r>
            <a:r>
              <a:rPr lang="en-US" sz="1600" i="1">
                <a:latin typeface="Times New Roman" pitchFamily="18" charset="0"/>
                <a:cs typeface="Times New Roman" pitchFamily="18" charset="0"/>
              </a:rPr>
              <a:t> </a:t>
            </a:r>
            <a:r>
              <a:rPr lang="en-US" sz="1600">
                <a:latin typeface="Times New Roman" pitchFamily="18" charset="0"/>
                <a:cs typeface="Times New Roman" pitchFamily="18" charset="0"/>
              </a:rPr>
              <a:t>+1</a:t>
            </a:r>
            <a:r>
              <a:rPr lang="en-US" sz="1600">
                <a:latin typeface="Times New Roman" pitchFamily="18" charset="0"/>
              </a:rPr>
              <a:t>) is the histogram of the </a:t>
            </a:r>
            <a:r>
              <a:rPr lang="en-US" sz="1600" i="1">
                <a:latin typeface="Times New Roman" pitchFamily="18" charset="0"/>
              </a:rPr>
              <a:t>k</a:t>
            </a:r>
            <a:r>
              <a:rPr lang="en-US" sz="1600">
                <a:latin typeface="Times New Roman" pitchFamily="18" charset="0"/>
              </a:rPr>
              <a:t>th band of </a:t>
            </a:r>
            <a:r>
              <a:rPr lang="en-US" sz="1600" i="1">
                <a:latin typeface="Times New Roman" pitchFamily="18" charset="0"/>
              </a:rPr>
              <a:t>I</a:t>
            </a:r>
            <a:r>
              <a:rPr lang="en-US" sz="1600">
                <a:latin typeface="Times New Roman" pitchFamily="18" charset="0"/>
              </a:rPr>
              <a:t>.</a:t>
            </a:r>
          </a:p>
        </p:txBody>
      </p:sp>
    </p:spTree>
    <p:extLst>
      <p:ext uri="{BB962C8B-B14F-4D97-AF65-F5344CB8AC3E}">
        <p14:creationId xmlns:p14="http://schemas.microsoft.com/office/powerpoint/2010/main" val="33255560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7" name="Rectangle 11"/>
          <p:cNvSpPr>
            <a:spLocks noGrp="1" noChangeArrowheads="1"/>
          </p:cNvSpPr>
          <p:nvPr>
            <p:ph type="title"/>
          </p:nvPr>
        </p:nvSpPr>
        <p:spPr>
          <a:xfrm>
            <a:off x="88838" y="838200"/>
            <a:ext cx="8382000" cy="579437"/>
          </a:xfrm>
          <a:noFill/>
          <a:ln/>
        </p:spPr>
        <p:txBody>
          <a:bodyPr>
            <a:spAutoFit/>
          </a:bodyPr>
          <a:lstStyle/>
          <a:p>
            <a:pPr algn="ctr"/>
            <a:r>
              <a:rPr lang="en-US" sz="3200" dirty="0"/>
              <a:t>The Probability Distribution Function of an Image</a:t>
            </a:r>
          </a:p>
        </p:txBody>
      </p:sp>
      <p:pic>
        <p:nvPicPr>
          <p:cNvPr id="96268" name="Picture 12" descr="Lined Paper"/>
          <p:cNvPicPr>
            <a:picLocks noChangeAspect="1" noChangeArrowheads="1"/>
          </p:cNvPicPr>
          <p:nvPr/>
        </p:nvPicPr>
        <p:blipFill>
          <a:blip r:embed="rId4" cstate="print"/>
          <a:srcRect t="12500" r="7500"/>
          <a:stretch>
            <a:fillRect/>
          </a:stretch>
        </p:blipFill>
        <p:spPr bwMode="auto">
          <a:xfrm>
            <a:off x="906462" y="1752599"/>
            <a:ext cx="5873750" cy="4311650"/>
          </a:xfrm>
          <a:prstGeom prst="rect">
            <a:avLst/>
          </a:prstGeom>
          <a:noFill/>
          <a:ln w="9525">
            <a:solidFill>
              <a:schemeClr val="tx1"/>
            </a:solidFill>
            <a:miter lim="800000"/>
            <a:headEnd/>
            <a:tailEnd/>
          </a:ln>
          <a:effectLst>
            <a:outerShdw dist="107763" dir="8100000" algn="ctr" rotWithShape="0">
              <a:srgbClr val="808080">
                <a:alpha val="50000"/>
              </a:srgbClr>
            </a:outerShdw>
          </a:effectLst>
        </p:spPr>
      </p:pic>
      <p:graphicFrame>
        <p:nvGraphicFramePr>
          <p:cNvPr id="96269" name="Object 13"/>
          <p:cNvGraphicFramePr>
            <a:graphicFrameLocks noChangeAspect="1"/>
          </p:cNvGraphicFramePr>
          <p:nvPr>
            <p:extLst>
              <p:ext uri="{D42A27DB-BD31-4B8C-83A1-F6EECF244321}">
                <p14:modId xmlns:p14="http://schemas.microsoft.com/office/powerpoint/2010/main" val="2117502381"/>
              </p:ext>
            </p:extLst>
          </p:nvPr>
        </p:nvGraphicFramePr>
        <p:xfrm>
          <a:off x="1303338" y="3124199"/>
          <a:ext cx="5622925" cy="1287463"/>
        </p:xfrm>
        <a:graphic>
          <a:graphicData uri="http://schemas.openxmlformats.org/presentationml/2006/ole">
            <mc:AlternateContent xmlns:mc="http://schemas.openxmlformats.org/markup-compatibility/2006">
              <mc:Choice xmlns:v="urn:schemas-microsoft-com:vml" Requires="v">
                <p:oleObj spid="_x0000_s109579" name="Equation" r:id="rId5" imgW="3822700" imgH="876300" progId="Equation.3">
                  <p:embed/>
                </p:oleObj>
              </mc:Choice>
              <mc:Fallback>
                <p:oleObj name="Equation" r:id="rId5" imgW="3822700" imgH="87630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3338" y="3124199"/>
                        <a:ext cx="5622925" cy="1287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70" name="Text Box 14"/>
          <p:cNvSpPr txBox="1">
            <a:spLocks noChangeArrowheads="1"/>
          </p:cNvSpPr>
          <p:nvPr/>
        </p:nvSpPr>
        <p:spPr bwMode="auto">
          <a:xfrm>
            <a:off x="1463675" y="1752599"/>
            <a:ext cx="3962400" cy="1317625"/>
          </a:xfrm>
          <a:prstGeom prst="rect">
            <a:avLst/>
          </a:prstGeom>
          <a:noFill/>
          <a:ln w="9525">
            <a:noFill/>
            <a:miter lim="800000"/>
            <a:headEnd/>
            <a:tailEnd/>
          </a:ln>
          <a:effectLst/>
        </p:spPr>
        <p:txBody>
          <a:bodyPr>
            <a:spAutoFit/>
          </a:bodyPr>
          <a:lstStyle/>
          <a:p>
            <a:pPr defTabSz="820738">
              <a:lnSpc>
                <a:spcPct val="125000"/>
              </a:lnSpc>
            </a:pPr>
            <a:r>
              <a:rPr lang="en-US" sz="1600">
                <a:latin typeface="Times New Roman" pitchFamily="18" charset="0"/>
              </a:rPr>
              <a:t>Let </a:t>
            </a:r>
            <a:r>
              <a:rPr lang="en-US" sz="1600" b="1">
                <a:latin typeface="Times New Roman" pitchFamily="18" charset="0"/>
              </a:rPr>
              <a:t>q</a:t>
            </a:r>
            <a:r>
              <a:rPr lang="en-US" sz="1600">
                <a:latin typeface="Times New Roman" pitchFamily="18" charset="0"/>
              </a:rPr>
              <a:t> = [q</a:t>
            </a:r>
            <a:r>
              <a:rPr lang="en-US" sz="1600" baseline="-25000">
                <a:latin typeface="Times New Roman" pitchFamily="18" charset="0"/>
              </a:rPr>
              <a:t>1</a:t>
            </a:r>
            <a:r>
              <a:rPr lang="en-US" sz="1600">
                <a:latin typeface="Times New Roman" pitchFamily="18" charset="0"/>
              </a:rPr>
              <a:t> q</a:t>
            </a:r>
            <a:r>
              <a:rPr lang="en-US" sz="1600" baseline="-25000">
                <a:latin typeface="Times New Roman" pitchFamily="18" charset="0"/>
              </a:rPr>
              <a:t>2</a:t>
            </a:r>
            <a:r>
              <a:rPr lang="en-US" sz="1600">
                <a:latin typeface="Times New Roman" pitchFamily="18" charset="0"/>
              </a:rPr>
              <a:t> q</a:t>
            </a:r>
            <a:r>
              <a:rPr lang="en-US" sz="1600" baseline="-25000">
                <a:latin typeface="Times New Roman" pitchFamily="18" charset="0"/>
              </a:rPr>
              <a:t>3</a:t>
            </a:r>
            <a:r>
              <a:rPr lang="en-US" sz="1600">
                <a:latin typeface="Times New Roman" pitchFamily="18" charset="0"/>
              </a:rPr>
              <a:t>] = </a:t>
            </a:r>
            <a:r>
              <a:rPr lang="en-US" sz="1600" i="1">
                <a:latin typeface="Times New Roman" pitchFamily="18" charset="0"/>
              </a:rPr>
              <a:t>I</a:t>
            </a:r>
            <a:r>
              <a:rPr lang="en-US" sz="1600">
                <a:latin typeface="Times New Roman" pitchFamily="18" charset="0"/>
              </a:rPr>
              <a:t>(</a:t>
            </a:r>
            <a:r>
              <a:rPr lang="en-US" sz="1600" i="1">
                <a:latin typeface="Times New Roman" pitchFamily="18" charset="0"/>
              </a:rPr>
              <a:t>r</a:t>
            </a:r>
            <a:r>
              <a:rPr lang="en-US" sz="1600">
                <a:latin typeface="Times New Roman" pitchFamily="18" charset="0"/>
              </a:rPr>
              <a:t>,</a:t>
            </a:r>
            <a:r>
              <a:rPr lang="en-US" sz="1600" i="1">
                <a:latin typeface="Times New Roman" pitchFamily="18" charset="0"/>
              </a:rPr>
              <a:t>c</a:t>
            </a:r>
            <a:r>
              <a:rPr lang="en-US" sz="1600">
                <a:latin typeface="Times New Roman" pitchFamily="18" charset="0"/>
              </a:rPr>
              <a:t>) be the value of a randomly selected pixel from </a:t>
            </a:r>
            <a:r>
              <a:rPr lang="en-US" sz="1600" i="1">
                <a:latin typeface="Times New Roman" pitchFamily="18" charset="0"/>
              </a:rPr>
              <a:t>I</a:t>
            </a:r>
            <a:r>
              <a:rPr lang="en-US" sz="1600">
                <a:latin typeface="Times New Roman" pitchFamily="18" charset="0"/>
              </a:rPr>
              <a:t>.  Let </a:t>
            </a:r>
            <a:r>
              <a:rPr lang="en-US" sz="1600" i="1">
                <a:latin typeface="Times New Roman" pitchFamily="18" charset="0"/>
              </a:rPr>
              <a:t>g</a:t>
            </a:r>
            <a:r>
              <a:rPr lang="en-US" sz="1600">
                <a:latin typeface="Times New Roman" pitchFamily="18" charset="0"/>
              </a:rPr>
              <a:t> be a specific graylevel.  The probability that q</a:t>
            </a:r>
            <a:r>
              <a:rPr lang="en-US" sz="1600" baseline="-25000">
                <a:latin typeface="Times New Roman" pitchFamily="18" charset="0"/>
              </a:rPr>
              <a:t>k</a:t>
            </a:r>
            <a:r>
              <a:rPr lang="en-US" sz="1600">
                <a:latin typeface="Times New Roman" pitchFamily="18" charset="0"/>
              </a:rPr>
              <a:t> </a:t>
            </a:r>
            <a:r>
              <a:rPr lang="en-US" sz="1600">
                <a:latin typeface="Times New Roman" pitchFamily="18" charset="0"/>
                <a:cs typeface="Times New Roman" pitchFamily="18" charset="0"/>
              </a:rPr>
              <a:t>≤ g is given by</a:t>
            </a:r>
            <a:endParaRPr lang="en-US" sz="1600" b="1" i="1">
              <a:latin typeface="Times New Roman" pitchFamily="18" charset="0"/>
              <a:cs typeface="Times New Roman" pitchFamily="18" charset="0"/>
            </a:endParaRPr>
          </a:p>
        </p:txBody>
      </p:sp>
      <p:sp>
        <p:nvSpPr>
          <p:cNvPr id="96271" name="Text Box 15"/>
          <p:cNvSpPr txBox="1">
            <a:spLocks noChangeArrowheads="1"/>
          </p:cNvSpPr>
          <p:nvPr/>
        </p:nvSpPr>
        <p:spPr bwMode="auto">
          <a:xfrm>
            <a:off x="1463675" y="4527549"/>
            <a:ext cx="1616075" cy="1011238"/>
          </a:xfrm>
          <a:prstGeom prst="rect">
            <a:avLst/>
          </a:prstGeom>
          <a:noFill/>
          <a:ln w="9525">
            <a:noFill/>
            <a:miter lim="800000"/>
            <a:headEnd/>
            <a:tailEnd/>
          </a:ln>
          <a:effectLst/>
        </p:spPr>
        <p:txBody>
          <a:bodyPr>
            <a:spAutoFit/>
          </a:bodyPr>
          <a:lstStyle/>
          <a:p>
            <a:pPr defTabSz="820738">
              <a:lnSpc>
                <a:spcPct val="125000"/>
              </a:lnSpc>
            </a:pPr>
            <a:r>
              <a:rPr lang="en-US" sz="1600">
                <a:latin typeface="Times New Roman" pitchFamily="18" charset="0"/>
              </a:rPr>
              <a:t>where </a:t>
            </a:r>
            <a:r>
              <a:rPr lang="en-US" sz="1600" i="1">
                <a:latin typeface="Times New Roman" pitchFamily="18" charset="0"/>
              </a:rPr>
              <a:t>h</a:t>
            </a:r>
            <a:r>
              <a:rPr lang="en-US" sz="1600" i="1" baseline="-25000">
                <a:latin typeface="Times New Roman" pitchFamily="18" charset="0"/>
              </a:rPr>
              <a:t>Ik</a:t>
            </a:r>
            <a:r>
              <a:rPr lang="en-US" sz="1600">
                <a:latin typeface="Times New Roman" pitchFamily="18" charset="0"/>
              </a:rPr>
              <a:t>(</a:t>
            </a:r>
            <a:r>
              <a:rPr lang="el-GR" sz="1600" i="1">
                <a:latin typeface="Times New Roman" pitchFamily="18" charset="0"/>
                <a:cs typeface="Times New Roman" pitchFamily="18" charset="0"/>
              </a:rPr>
              <a:t>γ</a:t>
            </a:r>
            <a:r>
              <a:rPr lang="en-US" sz="1600" i="1">
                <a:latin typeface="Times New Roman" pitchFamily="18" charset="0"/>
                <a:cs typeface="Times New Roman" pitchFamily="18" charset="0"/>
              </a:rPr>
              <a:t> </a:t>
            </a:r>
            <a:r>
              <a:rPr lang="en-US" sz="1600">
                <a:latin typeface="Times New Roman" pitchFamily="18" charset="0"/>
                <a:cs typeface="Times New Roman" pitchFamily="18" charset="0"/>
              </a:rPr>
              <a:t>+1</a:t>
            </a:r>
            <a:r>
              <a:rPr lang="en-US" sz="1600">
                <a:latin typeface="Times New Roman" pitchFamily="18" charset="0"/>
              </a:rPr>
              <a:t>) is the histogram of the </a:t>
            </a:r>
            <a:r>
              <a:rPr lang="en-US" sz="1600" i="1">
                <a:latin typeface="Times New Roman" pitchFamily="18" charset="0"/>
              </a:rPr>
              <a:t>k</a:t>
            </a:r>
            <a:r>
              <a:rPr lang="en-US" sz="1600">
                <a:latin typeface="Times New Roman" pitchFamily="18" charset="0"/>
              </a:rPr>
              <a:t>th band of </a:t>
            </a:r>
            <a:r>
              <a:rPr lang="en-US" sz="1600" i="1">
                <a:latin typeface="Times New Roman" pitchFamily="18" charset="0"/>
              </a:rPr>
              <a:t>I</a:t>
            </a:r>
            <a:r>
              <a:rPr lang="en-US" sz="1600">
                <a:latin typeface="Times New Roman" pitchFamily="18" charset="0"/>
              </a:rPr>
              <a:t>.</a:t>
            </a:r>
          </a:p>
        </p:txBody>
      </p:sp>
      <p:sp>
        <p:nvSpPr>
          <p:cNvPr id="96261" name="Text Box 5"/>
          <p:cNvSpPr txBox="1">
            <a:spLocks noChangeArrowheads="1"/>
          </p:cNvSpPr>
          <p:nvPr/>
        </p:nvSpPr>
        <p:spPr bwMode="auto">
          <a:xfrm>
            <a:off x="3614737" y="4679949"/>
            <a:ext cx="4495800" cy="1187450"/>
          </a:xfrm>
          <a:prstGeom prst="rect">
            <a:avLst/>
          </a:prstGeom>
          <a:solidFill>
            <a:srgbClr val="FFFF99"/>
          </a:solidFill>
          <a:ln w="9525">
            <a:noFill/>
            <a:miter lim="800000"/>
            <a:headEnd/>
            <a:tailEnd/>
          </a:ln>
          <a:effectLst>
            <a:outerShdw dist="107763" dir="8100000" algn="ctr" rotWithShape="0">
              <a:schemeClr val="tx1">
                <a:alpha val="50000"/>
              </a:schemeClr>
            </a:outerShdw>
          </a:effectLst>
        </p:spPr>
        <p:txBody>
          <a:bodyPr>
            <a:spAutoFit/>
          </a:bodyPr>
          <a:lstStyle/>
          <a:p>
            <a:r>
              <a:rPr lang="en-US" sz="2400">
                <a:solidFill>
                  <a:schemeClr val="tx1"/>
                </a:solidFill>
                <a:latin typeface="Comic Sans MS" pitchFamily="66" charset="0"/>
              </a:rPr>
              <a:t>This is the probability that any given pixel from </a:t>
            </a:r>
            <a:r>
              <a:rPr lang="en-US" sz="2400" i="1">
                <a:solidFill>
                  <a:schemeClr val="tx1"/>
                </a:solidFill>
                <a:latin typeface="Times New Roman" pitchFamily="18" charset="0"/>
              </a:rPr>
              <a:t>I</a:t>
            </a:r>
            <a:r>
              <a:rPr lang="en-US" sz="2400" i="1" baseline="-25000">
                <a:solidFill>
                  <a:schemeClr val="tx1"/>
                </a:solidFill>
                <a:latin typeface="Times New Roman" pitchFamily="18" charset="0"/>
              </a:rPr>
              <a:t>k</a:t>
            </a:r>
            <a:r>
              <a:rPr lang="en-US" sz="2400">
                <a:solidFill>
                  <a:schemeClr val="tx1"/>
                </a:solidFill>
                <a:latin typeface="Comic Sans MS" pitchFamily="66" charset="0"/>
              </a:rPr>
              <a:t> has value less than or equal to </a:t>
            </a:r>
            <a:r>
              <a:rPr lang="en-US" sz="2400">
                <a:solidFill>
                  <a:schemeClr val="tx1"/>
                </a:solidFill>
                <a:latin typeface="Times New Roman" pitchFamily="18" charset="0"/>
              </a:rPr>
              <a:t>g</a:t>
            </a:r>
            <a:r>
              <a:rPr lang="en-US" sz="2400">
                <a:solidFill>
                  <a:schemeClr val="tx1"/>
                </a:solidFill>
                <a:latin typeface="Comic Sans MS" pitchFamily="66" charset="0"/>
              </a:rPr>
              <a:t>. </a:t>
            </a:r>
          </a:p>
        </p:txBody>
      </p:sp>
      <p:sp>
        <p:nvSpPr>
          <p:cNvPr id="96264" name="Text Box 8"/>
          <p:cNvSpPr txBox="1">
            <a:spLocks noChangeArrowheads="1"/>
          </p:cNvSpPr>
          <p:nvPr/>
        </p:nvSpPr>
        <p:spPr bwMode="auto">
          <a:xfrm>
            <a:off x="6205537" y="1752599"/>
            <a:ext cx="1876425" cy="1200150"/>
          </a:xfrm>
          <a:prstGeom prst="rect">
            <a:avLst/>
          </a:prstGeom>
          <a:solidFill>
            <a:srgbClr val="FFFF99"/>
          </a:solidFill>
          <a:ln w="9525">
            <a:solidFill>
              <a:schemeClr val="tx1"/>
            </a:solidFill>
            <a:miter lim="800000"/>
            <a:headEnd/>
            <a:tailEnd/>
          </a:ln>
          <a:effectLst>
            <a:outerShdw dist="107763" dir="8100000" algn="ctr" rotWithShape="0">
              <a:schemeClr val="tx1">
                <a:alpha val="50000"/>
              </a:schemeClr>
            </a:outerShdw>
          </a:effectLst>
        </p:spPr>
        <p:txBody>
          <a:bodyPr anchor="ctr">
            <a:spAutoFit/>
          </a:bodyPr>
          <a:lstStyle/>
          <a:p>
            <a:r>
              <a:rPr lang="en-US" sz="1800">
                <a:solidFill>
                  <a:schemeClr val="tx1"/>
                </a:solidFill>
                <a:latin typeface="Comic Sans MS" pitchFamily="66" charset="0"/>
              </a:rPr>
              <a:t>Also called CDF for “Cumulative Distribution Function”.</a:t>
            </a:r>
          </a:p>
        </p:txBody>
      </p:sp>
    </p:spTree>
    <p:extLst>
      <p:ext uri="{BB962C8B-B14F-4D97-AF65-F5344CB8AC3E}">
        <p14:creationId xmlns:p14="http://schemas.microsoft.com/office/powerpoint/2010/main" val="18684152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42900" y="944563"/>
            <a:ext cx="8458200" cy="579437"/>
          </a:xfrm>
        </p:spPr>
        <p:txBody>
          <a:bodyPr>
            <a:spAutoFit/>
          </a:bodyPr>
          <a:lstStyle/>
          <a:p>
            <a:pPr algn="ctr"/>
            <a:r>
              <a:rPr lang="en-US" sz="3200"/>
              <a:t>The Probability Distribution Function of an Image</a:t>
            </a:r>
          </a:p>
        </p:txBody>
      </p:sp>
      <p:sp>
        <p:nvSpPr>
          <p:cNvPr id="80899" name="Text Box 3"/>
          <p:cNvSpPr txBox="1">
            <a:spLocks noChangeArrowheads="1"/>
          </p:cNvSpPr>
          <p:nvPr/>
        </p:nvSpPr>
        <p:spPr bwMode="auto">
          <a:xfrm>
            <a:off x="419100" y="1827213"/>
            <a:ext cx="8305800" cy="3570287"/>
          </a:xfrm>
          <a:prstGeom prst="rect">
            <a:avLst/>
          </a:prstGeom>
          <a:solidFill>
            <a:srgbClr val="F7FFF7"/>
          </a:solidFill>
          <a:ln w="9525">
            <a:solidFill>
              <a:schemeClr val="tx1"/>
            </a:solidFill>
            <a:miter lim="800000"/>
            <a:headEnd/>
            <a:tailEnd/>
          </a:ln>
          <a:effectLst>
            <a:outerShdw dist="107763" dir="2700000" algn="ctr" rotWithShape="0">
              <a:schemeClr val="bg2"/>
            </a:outerShdw>
          </a:effectLst>
        </p:spPr>
        <p:txBody>
          <a:bodyPr>
            <a:spAutoFit/>
          </a:bodyPr>
          <a:lstStyle/>
          <a:p>
            <a:pPr marL="228600" indent="-228600">
              <a:spcBef>
                <a:spcPct val="50000"/>
              </a:spcBef>
              <a:buFontTx/>
              <a:buChar char="•"/>
            </a:pPr>
            <a:r>
              <a:rPr lang="en-US" sz="2400" i="1">
                <a:solidFill>
                  <a:schemeClr val="tx1"/>
                </a:solidFill>
                <a:latin typeface="Times New Roman" pitchFamily="18" charset="0"/>
              </a:rPr>
              <a:t>P</a:t>
            </a:r>
            <a:r>
              <a:rPr lang="en-US" sz="2400" baseline="-25000">
                <a:solidFill>
                  <a:schemeClr val="tx1"/>
                </a:solidFill>
                <a:latin typeface="Times New Roman" pitchFamily="18" charset="0"/>
              </a:rPr>
              <a:t>band</a:t>
            </a:r>
            <a:r>
              <a:rPr lang="en-US" sz="2400">
                <a:solidFill>
                  <a:schemeClr val="tx1"/>
                </a:solidFill>
                <a:latin typeface="Times New Roman" pitchFamily="18" charset="0"/>
              </a:rPr>
              <a:t>(</a:t>
            </a:r>
            <a:r>
              <a:rPr lang="en-US" sz="2400" i="1">
                <a:solidFill>
                  <a:schemeClr val="tx1"/>
                </a:solidFill>
                <a:latin typeface="Times New Roman" pitchFamily="18" charset="0"/>
              </a:rPr>
              <a:t>g</a:t>
            </a:r>
            <a:r>
              <a:rPr lang="en-US" sz="2400">
                <a:solidFill>
                  <a:schemeClr val="tx1"/>
                </a:solidFill>
                <a:latin typeface="Times New Roman" pitchFamily="18" charset="0"/>
              </a:rPr>
              <a:t>+1) is the fraction of pixels in (a specific band of) an image that have intensity values less than or equal to </a:t>
            </a:r>
            <a:r>
              <a:rPr lang="en-US" sz="2400" i="1">
                <a:solidFill>
                  <a:schemeClr val="tx1"/>
                </a:solidFill>
                <a:latin typeface="Times New Roman" pitchFamily="18" charset="0"/>
              </a:rPr>
              <a:t>g.</a:t>
            </a:r>
          </a:p>
          <a:p>
            <a:pPr marL="228600" indent="-228600">
              <a:spcBef>
                <a:spcPct val="50000"/>
              </a:spcBef>
              <a:buFontTx/>
              <a:buChar char="•"/>
            </a:pPr>
            <a:r>
              <a:rPr lang="en-US" sz="2400" i="1">
                <a:solidFill>
                  <a:schemeClr val="tx1"/>
                </a:solidFill>
                <a:latin typeface="Times New Roman" pitchFamily="18" charset="0"/>
              </a:rPr>
              <a:t>P</a:t>
            </a:r>
            <a:r>
              <a:rPr lang="en-US" sz="2400" baseline="-25000">
                <a:solidFill>
                  <a:schemeClr val="tx1"/>
                </a:solidFill>
                <a:latin typeface="Times New Roman" pitchFamily="18" charset="0"/>
              </a:rPr>
              <a:t>band</a:t>
            </a:r>
            <a:r>
              <a:rPr lang="en-US" sz="2400">
                <a:solidFill>
                  <a:schemeClr val="tx1"/>
                </a:solidFill>
                <a:latin typeface="Times New Roman" pitchFamily="18" charset="0"/>
              </a:rPr>
              <a:t>(</a:t>
            </a:r>
            <a:r>
              <a:rPr lang="en-US" sz="2400" i="1">
                <a:solidFill>
                  <a:schemeClr val="tx1"/>
                </a:solidFill>
                <a:latin typeface="Times New Roman" pitchFamily="18" charset="0"/>
              </a:rPr>
              <a:t>g</a:t>
            </a:r>
            <a:r>
              <a:rPr lang="en-US" sz="2400">
                <a:solidFill>
                  <a:schemeClr val="tx1"/>
                </a:solidFill>
                <a:latin typeface="Times New Roman" pitchFamily="18" charset="0"/>
              </a:rPr>
              <a:t>+1) is the probability that a pixel randomly selected from the given band has an intensity value less than or equal to </a:t>
            </a:r>
            <a:r>
              <a:rPr lang="en-US" sz="2400" i="1">
                <a:solidFill>
                  <a:schemeClr val="tx1"/>
                </a:solidFill>
                <a:latin typeface="Times New Roman" pitchFamily="18" charset="0"/>
              </a:rPr>
              <a:t>g.</a:t>
            </a:r>
          </a:p>
          <a:p>
            <a:pPr marL="228600" indent="-228600">
              <a:spcBef>
                <a:spcPct val="50000"/>
              </a:spcBef>
              <a:buFontTx/>
              <a:buChar char="•"/>
            </a:pPr>
            <a:r>
              <a:rPr lang="en-US" sz="2400" i="1">
                <a:solidFill>
                  <a:schemeClr val="tx1"/>
                </a:solidFill>
                <a:latin typeface="Times New Roman" pitchFamily="18" charset="0"/>
              </a:rPr>
              <a:t>P</a:t>
            </a:r>
            <a:r>
              <a:rPr lang="en-US" sz="2400" baseline="-25000">
                <a:solidFill>
                  <a:schemeClr val="tx1"/>
                </a:solidFill>
                <a:latin typeface="Times New Roman" pitchFamily="18" charset="0"/>
              </a:rPr>
              <a:t>band</a:t>
            </a:r>
            <a:r>
              <a:rPr lang="en-US" sz="2400">
                <a:solidFill>
                  <a:schemeClr val="tx1"/>
                </a:solidFill>
                <a:latin typeface="Times New Roman" pitchFamily="18" charset="0"/>
              </a:rPr>
              <a:t>(</a:t>
            </a:r>
            <a:r>
              <a:rPr lang="en-US" sz="2400" i="1">
                <a:solidFill>
                  <a:schemeClr val="tx1"/>
                </a:solidFill>
                <a:latin typeface="Times New Roman" pitchFamily="18" charset="0"/>
              </a:rPr>
              <a:t>g</a:t>
            </a:r>
            <a:r>
              <a:rPr lang="en-US" sz="2400">
                <a:solidFill>
                  <a:schemeClr val="tx1"/>
                </a:solidFill>
                <a:latin typeface="Times New Roman" pitchFamily="18" charset="0"/>
              </a:rPr>
              <a:t>+1) is the cumulative (or running) sum of  </a:t>
            </a:r>
            <a:r>
              <a:rPr lang="en-US" sz="2400" i="1">
                <a:solidFill>
                  <a:schemeClr val="tx1"/>
                </a:solidFill>
                <a:latin typeface="Times New Roman" pitchFamily="18" charset="0"/>
              </a:rPr>
              <a:t>p</a:t>
            </a:r>
            <a:r>
              <a:rPr lang="en-US" sz="2400" baseline="-25000">
                <a:solidFill>
                  <a:schemeClr val="tx1"/>
                </a:solidFill>
                <a:latin typeface="Times New Roman" pitchFamily="18" charset="0"/>
              </a:rPr>
              <a:t>band</a:t>
            </a:r>
            <a:r>
              <a:rPr lang="en-US" sz="2400">
                <a:solidFill>
                  <a:schemeClr val="tx1"/>
                </a:solidFill>
                <a:latin typeface="Times New Roman" pitchFamily="18" charset="0"/>
              </a:rPr>
              <a:t>(</a:t>
            </a:r>
            <a:r>
              <a:rPr lang="en-US" sz="2400" i="1">
                <a:solidFill>
                  <a:schemeClr val="tx1"/>
                </a:solidFill>
                <a:latin typeface="Times New Roman" pitchFamily="18" charset="0"/>
              </a:rPr>
              <a:t>g</a:t>
            </a:r>
            <a:r>
              <a:rPr lang="en-US" sz="2400">
                <a:solidFill>
                  <a:schemeClr val="tx1"/>
                </a:solidFill>
                <a:latin typeface="Times New Roman" pitchFamily="18" charset="0"/>
              </a:rPr>
              <a:t>+1) from 0 through </a:t>
            </a:r>
            <a:r>
              <a:rPr lang="en-US" sz="2400" i="1">
                <a:solidFill>
                  <a:schemeClr val="tx1"/>
                </a:solidFill>
                <a:latin typeface="Times New Roman" pitchFamily="18" charset="0"/>
              </a:rPr>
              <a:t>g </a:t>
            </a:r>
            <a:r>
              <a:rPr lang="en-US" sz="2400">
                <a:solidFill>
                  <a:schemeClr val="tx1"/>
                </a:solidFill>
                <a:latin typeface="Times New Roman" pitchFamily="18" charset="0"/>
              </a:rPr>
              <a:t>inclusive.</a:t>
            </a:r>
          </a:p>
          <a:p>
            <a:pPr marL="228600" indent="-228600">
              <a:spcBef>
                <a:spcPct val="50000"/>
              </a:spcBef>
              <a:buFontTx/>
              <a:buChar char="•"/>
            </a:pPr>
            <a:r>
              <a:rPr lang="en-US" sz="2400" i="1">
                <a:solidFill>
                  <a:schemeClr val="tx1"/>
                </a:solidFill>
                <a:latin typeface="Times New Roman" pitchFamily="18" charset="0"/>
              </a:rPr>
              <a:t>P</a:t>
            </a:r>
            <a:r>
              <a:rPr lang="en-US" sz="2400" baseline="-25000">
                <a:solidFill>
                  <a:schemeClr val="tx1"/>
                </a:solidFill>
                <a:latin typeface="Times New Roman" pitchFamily="18" charset="0"/>
              </a:rPr>
              <a:t>band</a:t>
            </a:r>
            <a:r>
              <a:rPr lang="en-US" sz="2400">
                <a:solidFill>
                  <a:schemeClr val="tx1"/>
                </a:solidFill>
                <a:latin typeface="Times New Roman" pitchFamily="18" charset="0"/>
              </a:rPr>
              <a:t>(1) = p</a:t>
            </a:r>
            <a:r>
              <a:rPr lang="en-US" sz="2400" baseline="-25000">
                <a:solidFill>
                  <a:schemeClr val="tx1"/>
                </a:solidFill>
                <a:latin typeface="Times New Roman" pitchFamily="18" charset="0"/>
              </a:rPr>
              <a:t>band</a:t>
            </a:r>
            <a:r>
              <a:rPr lang="en-US" sz="2400">
                <a:solidFill>
                  <a:schemeClr val="tx1"/>
                </a:solidFill>
                <a:latin typeface="Times New Roman" pitchFamily="18" charset="0"/>
              </a:rPr>
              <a:t>(1)  and  </a:t>
            </a:r>
            <a:r>
              <a:rPr lang="en-US" sz="2400" i="1">
                <a:solidFill>
                  <a:schemeClr val="tx1"/>
                </a:solidFill>
                <a:latin typeface="Times New Roman" pitchFamily="18" charset="0"/>
              </a:rPr>
              <a:t>P</a:t>
            </a:r>
            <a:r>
              <a:rPr lang="en-US" sz="2400" baseline="-25000">
                <a:solidFill>
                  <a:schemeClr val="tx1"/>
                </a:solidFill>
                <a:latin typeface="Times New Roman" pitchFamily="18" charset="0"/>
              </a:rPr>
              <a:t>band</a:t>
            </a:r>
            <a:r>
              <a:rPr lang="en-US" sz="2400">
                <a:solidFill>
                  <a:schemeClr val="tx1"/>
                </a:solidFill>
                <a:latin typeface="Times New Roman" pitchFamily="18" charset="0"/>
              </a:rPr>
              <a:t>(256) = 1;  </a:t>
            </a:r>
            <a:r>
              <a:rPr lang="en-US" sz="2400" i="1">
                <a:solidFill>
                  <a:schemeClr val="tx1"/>
                </a:solidFill>
                <a:latin typeface="Times New Roman" pitchFamily="18" charset="0"/>
              </a:rPr>
              <a:t>P</a:t>
            </a:r>
            <a:r>
              <a:rPr lang="en-US" sz="2400" baseline="-25000">
                <a:solidFill>
                  <a:schemeClr val="tx1"/>
                </a:solidFill>
                <a:latin typeface="Times New Roman" pitchFamily="18" charset="0"/>
              </a:rPr>
              <a:t>band</a:t>
            </a:r>
            <a:r>
              <a:rPr lang="en-US" sz="2400">
                <a:solidFill>
                  <a:schemeClr val="tx1"/>
                </a:solidFill>
                <a:latin typeface="Times New Roman" pitchFamily="18" charset="0"/>
              </a:rPr>
              <a:t>(</a:t>
            </a:r>
            <a:r>
              <a:rPr lang="en-US" sz="2400" i="1">
                <a:solidFill>
                  <a:schemeClr val="tx1"/>
                </a:solidFill>
                <a:latin typeface="Times New Roman" pitchFamily="18" charset="0"/>
              </a:rPr>
              <a:t>g</a:t>
            </a:r>
            <a:r>
              <a:rPr lang="en-US" sz="2400">
                <a:solidFill>
                  <a:schemeClr val="tx1"/>
                </a:solidFill>
                <a:latin typeface="Times New Roman" pitchFamily="18" charset="0"/>
              </a:rPr>
              <a:t>+1) is nondecreasing.</a:t>
            </a:r>
          </a:p>
        </p:txBody>
      </p:sp>
      <p:sp>
        <p:nvSpPr>
          <p:cNvPr id="80900" name="Text Box 4"/>
          <p:cNvSpPr txBox="1">
            <a:spLocks noChangeArrowheads="1"/>
          </p:cNvSpPr>
          <p:nvPr/>
        </p:nvSpPr>
        <p:spPr bwMode="auto">
          <a:xfrm>
            <a:off x="1600200" y="228600"/>
            <a:ext cx="2590800" cy="650875"/>
          </a:xfrm>
          <a:prstGeom prst="rect">
            <a:avLst/>
          </a:prstGeom>
          <a:solidFill>
            <a:srgbClr val="FFFF99"/>
          </a:solidFill>
          <a:ln w="9525">
            <a:solidFill>
              <a:schemeClr val="tx1"/>
            </a:solidFill>
            <a:miter lim="800000"/>
            <a:headEnd/>
            <a:tailEnd/>
          </a:ln>
          <a:effectLst>
            <a:outerShdw dist="107763" dir="8100000" algn="ctr" rotWithShape="0">
              <a:schemeClr val="tx1">
                <a:alpha val="50000"/>
              </a:schemeClr>
            </a:outerShdw>
          </a:effectLst>
        </p:spPr>
        <p:txBody>
          <a:bodyPr anchor="ctr">
            <a:spAutoFit/>
          </a:bodyPr>
          <a:lstStyle/>
          <a:p>
            <a:r>
              <a:rPr lang="en-US" sz="1800">
                <a:solidFill>
                  <a:schemeClr val="tx1"/>
                </a:solidFill>
                <a:latin typeface="Comic Sans MS" pitchFamily="66" charset="0"/>
              </a:rPr>
              <a:t>A.k.a.  Cumulative Distribution Function.</a:t>
            </a:r>
          </a:p>
        </p:txBody>
      </p:sp>
      <p:sp>
        <p:nvSpPr>
          <p:cNvPr id="80901" name="Text Box 5"/>
          <p:cNvSpPr txBox="1">
            <a:spLocks noChangeArrowheads="1"/>
          </p:cNvSpPr>
          <p:nvPr/>
        </p:nvSpPr>
        <p:spPr bwMode="auto">
          <a:xfrm>
            <a:off x="304800" y="5649913"/>
            <a:ext cx="8550275" cy="517525"/>
          </a:xfrm>
          <a:prstGeom prst="rect">
            <a:avLst/>
          </a:prstGeom>
          <a:noFill/>
          <a:ln w="9525" algn="ctr">
            <a:noFill/>
            <a:miter lim="800000"/>
            <a:headEnd/>
            <a:tailEnd/>
          </a:ln>
          <a:effectLst/>
        </p:spPr>
        <p:txBody>
          <a:bodyPr>
            <a:spAutoFit/>
          </a:bodyPr>
          <a:lstStyle/>
          <a:p>
            <a:pPr defTabSz="820738"/>
            <a:r>
              <a:rPr lang="en-US" sz="1400">
                <a:latin typeface="Times New Roman" pitchFamily="18" charset="0"/>
              </a:rPr>
              <a:t>Note: the Probability Distribution Function (PDF, capital letters) and the Cumulative Distribution Function (CDF) are exactly the same things.  Both PDF and CDF will refer to it.  However, pdf (small letters) is the </a:t>
            </a:r>
            <a:r>
              <a:rPr lang="en-US" sz="1400" i="1">
                <a:latin typeface="Times New Roman" pitchFamily="18" charset="0"/>
              </a:rPr>
              <a:t>density</a:t>
            </a:r>
            <a:r>
              <a:rPr lang="en-US" sz="1400">
                <a:latin typeface="Times New Roman" pitchFamily="18" charset="0"/>
              </a:rPr>
              <a:t> function.</a:t>
            </a:r>
          </a:p>
        </p:txBody>
      </p:sp>
    </p:spTree>
    <p:extLst>
      <p:ext uri="{BB962C8B-B14F-4D97-AF65-F5344CB8AC3E}">
        <p14:creationId xmlns:p14="http://schemas.microsoft.com/office/powerpoint/2010/main" val="29981120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33400" y="1181100"/>
            <a:ext cx="7772400" cy="723900"/>
          </a:xfrm>
        </p:spPr>
        <p:txBody>
          <a:bodyPr>
            <a:normAutofit/>
          </a:bodyPr>
          <a:lstStyle/>
          <a:p>
            <a:r>
              <a:rPr lang="en-US" sz="3600"/>
              <a:t>Point Processes:  Histogram Equalization</a:t>
            </a:r>
          </a:p>
        </p:txBody>
      </p:sp>
      <p:graphicFrame>
        <p:nvGraphicFramePr>
          <p:cNvPr id="93187" name="Object 3"/>
          <p:cNvGraphicFramePr>
            <a:graphicFrameLocks noChangeAspect="1"/>
          </p:cNvGraphicFramePr>
          <p:nvPr/>
        </p:nvGraphicFramePr>
        <p:xfrm>
          <a:off x="593725" y="3135313"/>
          <a:ext cx="1616075" cy="407987"/>
        </p:xfrm>
        <a:graphic>
          <a:graphicData uri="http://schemas.openxmlformats.org/presentationml/2006/ole">
            <mc:AlternateContent xmlns:mc="http://schemas.openxmlformats.org/markup-compatibility/2006">
              <mc:Choice xmlns:v="urn:schemas-microsoft-com:vml" Requires="v">
                <p:oleObj spid="_x0000_s110612" name="Equation" r:id="rId3" imgW="850531" imgH="215806" progId="Equation.3">
                  <p:embed/>
                </p:oleObj>
              </mc:Choice>
              <mc:Fallback>
                <p:oleObj name="Equation" r:id="rId3" imgW="850531" imgH="215806" progId="Equation.3">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25" y="3135313"/>
                        <a:ext cx="16160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88" name="Object 4"/>
          <p:cNvGraphicFramePr>
            <a:graphicFrameLocks noChangeAspect="1"/>
          </p:cNvGraphicFramePr>
          <p:nvPr/>
        </p:nvGraphicFramePr>
        <p:xfrm>
          <a:off x="1373188" y="4929188"/>
          <a:ext cx="3427412" cy="450850"/>
        </p:xfrm>
        <a:graphic>
          <a:graphicData uri="http://schemas.openxmlformats.org/presentationml/2006/ole">
            <mc:AlternateContent xmlns:mc="http://schemas.openxmlformats.org/markup-compatibility/2006">
              <mc:Choice xmlns:v="urn:schemas-microsoft-com:vml" Requires="v">
                <p:oleObj spid="_x0000_s110613" name="Equation" r:id="rId5" imgW="1637589" imgH="215806" progId="Equation.3">
                  <p:embed/>
                </p:oleObj>
              </mc:Choice>
              <mc:Fallback>
                <p:oleObj name="Equation" r:id="rId5" imgW="1637589" imgH="215806" progId="Equation.3">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3188" y="4929188"/>
                        <a:ext cx="3427412"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89" name="Text Box 5"/>
          <p:cNvSpPr txBox="1">
            <a:spLocks noChangeArrowheads="1"/>
          </p:cNvSpPr>
          <p:nvPr/>
        </p:nvSpPr>
        <p:spPr bwMode="auto">
          <a:xfrm>
            <a:off x="528638" y="2055813"/>
            <a:ext cx="7620000" cy="822325"/>
          </a:xfrm>
          <a:prstGeom prst="rect">
            <a:avLst/>
          </a:prstGeom>
          <a:noFill/>
          <a:ln w="9525">
            <a:noFill/>
            <a:miter lim="800000"/>
            <a:headEnd/>
            <a:tailEnd/>
          </a:ln>
          <a:effectLst/>
        </p:spPr>
        <p:txBody>
          <a:bodyPr>
            <a:spAutoFit/>
          </a:bodyPr>
          <a:lstStyle/>
          <a:p>
            <a:r>
              <a:rPr lang="en-US" sz="2400" dirty="0">
                <a:solidFill>
                  <a:schemeClr val="tx1"/>
                </a:solidFill>
                <a:latin typeface="Times New Roman" pitchFamily="18" charset="0"/>
              </a:rPr>
              <a:t>Task:  remap image </a:t>
            </a:r>
            <a:r>
              <a:rPr lang="en-US" sz="2400" i="1" dirty="0">
                <a:solidFill>
                  <a:schemeClr val="tx1"/>
                </a:solidFill>
                <a:latin typeface="Times New Roman" pitchFamily="18" charset="0"/>
              </a:rPr>
              <a:t>I </a:t>
            </a:r>
            <a:r>
              <a:rPr lang="en-US" sz="2400" dirty="0">
                <a:solidFill>
                  <a:schemeClr val="tx1"/>
                </a:solidFill>
                <a:latin typeface="Times New Roman" pitchFamily="18" charset="0"/>
              </a:rPr>
              <a:t> so that its histogram is as close to constant as possible </a:t>
            </a:r>
          </a:p>
        </p:txBody>
      </p:sp>
      <p:sp>
        <p:nvSpPr>
          <p:cNvPr id="93190" name="Text Box 6"/>
          <p:cNvSpPr txBox="1">
            <a:spLocks noChangeArrowheads="1"/>
          </p:cNvSpPr>
          <p:nvPr/>
        </p:nvSpPr>
        <p:spPr bwMode="auto">
          <a:xfrm>
            <a:off x="528638" y="4267200"/>
            <a:ext cx="8153400" cy="457200"/>
          </a:xfrm>
          <a:prstGeom prst="rect">
            <a:avLst/>
          </a:prstGeom>
          <a:noFill/>
          <a:ln w="9525">
            <a:noFill/>
            <a:miter lim="800000"/>
            <a:headEnd/>
            <a:tailEnd/>
          </a:ln>
          <a:effectLst/>
        </p:spPr>
        <p:txBody>
          <a:bodyPr>
            <a:spAutoFit/>
          </a:bodyPr>
          <a:lstStyle/>
          <a:p>
            <a:r>
              <a:rPr lang="en-US" sz="2400">
                <a:solidFill>
                  <a:schemeClr val="tx1"/>
                </a:solidFill>
                <a:latin typeface="Times New Roman" pitchFamily="18" charset="0"/>
              </a:rPr>
              <a:t>Then </a:t>
            </a:r>
            <a:r>
              <a:rPr lang="en-US" sz="2400" i="1">
                <a:solidFill>
                  <a:schemeClr val="tx1"/>
                </a:solidFill>
                <a:latin typeface="Times New Roman" pitchFamily="18" charset="0"/>
              </a:rPr>
              <a:t>J </a:t>
            </a:r>
            <a:r>
              <a:rPr lang="en-US" sz="2400">
                <a:solidFill>
                  <a:schemeClr val="tx1"/>
                </a:solidFill>
                <a:latin typeface="Times New Roman" pitchFamily="18" charset="0"/>
              </a:rPr>
              <a:t>has</a:t>
            </a:r>
            <a:r>
              <a:rPr lang="en-US" sz="2400" i="1">
                <a:solidFill>
                  <a:schemeClr val="tx1"/>
                </a:solidFill>
                <a:latin typeface="Times New Roman" pitchFamily="18" charset="0"/>
              </a:rPr>
              <a:t>, </a:t>
            </a:r>
            <a:r>
              <a:rPr lang="en-US" sz="2400">
                <a:solidFill>
                  <a:schemeClr val="tx1"/>
                </a:solidFill>
                <a:latin typeface="Times New Roman" pitchFamily="18" charset="0"/>
              </a:rPr>
              <a:t>as closely as possible, the correct histogram if</a:t>
            </a:r>
          </a:p>
        </p:txBody>
      </p:sp>
      <p:sp>
        <p:nvSpPr>
          <p:cNvPr id="93191" name="Text Box 7"/>
          <p:cNvSpPr txBox="1">
            <a:spLocks noChangeArrowheads="1"/>
          </p:cNvSpPr>
          <p:nvPr/>
        </p:nvSpPr>
        <p:spPr bwMode="auto">
          <a:xfrm>
            <a:off x="6934200" y="4953000"/>
            <a:ext cx="1628775" cy="1196975"/>
          </a:xfrm>
          <a:prstGeom prst="rect">
            <a:avLst/>
          </a:prstGeom>
          <a:solidFill>
            <a:srgbClr val="FFFF99"/>
          </a:solidFill>
          <a:ln w="9525">
            <a:solidFill>
              <a:schemeClr val="tx1"/>
            </a:solidFill>
            <a:miter lim="800000"/>
            <a:headEnd/>
            <a:tailEnd/>
          </a:ln>
          <a:effectLst>
            <a:outerShdw dist="107763" dir="13500000" algn="ctr" rotWithShape="0">
              <a:schemeClr val="tx1">
                <a:alpha val="50000"/>
              </a:schemeClr>
            </a:outerShdw>
          </a:effectLst>
        </p:spPr>
        <p:txBody>
          <a:bodyPr wrap="none" anchor="ctr">
            <a:spAutoFit/>
          </a:bodyPr>
          <a:lstStyle/>
          <a:p>
            <a:r>
              <a:rPr lang="en-US" sz="2400">
                <a:solidFill>
                  <a:schemeClr val="tx1"/>
                </a:solidFill>
                <a:latin typeface="Comic Sans MS" pitchFamily="66" charset="0"/>
              </a:rPr>
              <a:t>all bands</a:t>
            </a:r>
          </a:p>
          <a:p>
            <a:r>
              <a:rPr lang="en-US" sz="2400">
                <a:solidFill>
                  <a:schemeClr val="tx1"/>
                </a:solidFill>
                <a:latin typeface="Comic Sans MS" pitchFamily="66" charset="0"/>
              </a:rPr>
              <a:t>processed</a:t>
            </a:r>
          </a:p>
          <a:p>
            <a:r>
              <a:rPr lang="en-US" sz="2400">
                <a:solidFill>
                  <a:schemeClr val="tx1"/>
                </a:solidFill>
                <a:latin typeface="Comic Sans MS" pitchFamily="66" charset="0"/>
              </a:rPr>
              <a:t>similarly</a:t>
            </a:r>
          </a:p>
        </p:txBody>
      </p:sp>
      <p:sp>
        <p:nvSpPr>
          <p:cNvPr id="93192" name="Text Box 8"/>
          <p:cNvSpPr txBox="1">
            <a:spLocks noChangeArrowheads="1"/>
          </p:cNvSpPr>
          <p:nvPr/>
        </p:nvSpPr>
        <p:spPr bwMode="auto">
          <a:xfrm>
            <a:off x="528638" y="5562600"/>
            <a:ext cx="5867400" cy="457200"/>
          </a:xfrm>
          <a:prstGeom prst="rect">
            <a:avLst/>
          </a:prstGeom>
          <a:noFill/>
          <a:ln w="9525">
            <a:noFill/>
            <a:miter lim="800000"/>
            <a:headEnd/>
            <a:tailEnd/>
          </a:ln>
          <a:effectLst/>
        </p:spPr>
        <p:txBody>
          <a:bodyPr>
            <a:spAutoFit/>
          </a:bodyPr>
          <a:lstStyle/>
          <a:p>
            <a:r>
              <a:rPr lang="en-US" sz="2400">
                <a:solidFill>
                  <a:schemeClr val="tx1"/>
                </a:solidFill>
                <a:latin typeface="Times New Roman" pitchFamily="18" charset="0"/>
              </a:rPr>
              <a:t>The CDF itself is used as the LUT.</a:t>
            </a:r>
          </a:p>
        </p:txBody>
      </p:sp>
      <p:sp>
        <p:nvSpPr>
          <p:cNvPr id="93193" name="Text Box 9"/>
          <p:cNvSpPr txBox="1">
            <a:spLocks noChangeArrowheads="1"/>
          </p:cNvSpPr>
          <p:nvPr/>
        </p:nvSpPr>
        <p:spPr bwMode="auto">
          <a:xfrm>
            <a:off x="528638" y="3581400"/>
            <a:ext cx="7315200" cy="457200"/>
          </a:xfrm>
          <a:prstGeom prst="rect">
            <a:avLst/>
          </a:prstGeom>
          <a:noFill/>
          <a:ln w="9525">
            <a:noFill/>
            <a:miter lim="800000"/>
            <a:headEnd/>
            <a:tailEnd/>
          </a:ln>
          <a:effectLst/>
        </p:spPr>
        <p:txBody>
          <a:bodyPr>
            <a:spAutoFit/>
          </a:bodyPr>
          <a:lstStyle/>
          <a:p>
            <a:r>
              <a:rPr lang="en-US" sz="2400">
                <a:solidFill>
                  <a:schemeClr val="tx1"/>
                </a:solidFill>
                <a:latin typeface="Times New Roman" pitchFamily="18" charset="0"/>
              </a:rPr>
              <a:t>be the cumulative (probability) distribution function of  </a:t>
            </a:r>
            <a:r>
              <a:rPr lang="en-US" sz="2400" i="1">
                <a:solidFill>
                  <a:schemeClr val="tx1"/>
                </a:solidFill>
                <a:latin typeface="Times New Roman" pitchFamily="18" charset="0"/>
              </a:rPr>
              <a:t>I</a:t>
            </a:r>
            <a:r>
              <a:rPr lang="en-US" sz="2400">
                <a:solidFill>
                  <a:schemeClr val="tx1"/>
                </a:solidFill>
                <a:latin typeface="Times New Roman" pitchFamily="18" charset="0"/>
              </a:rPr>
              <a:t>.</a:t>
            </a:r>
          </a:p>
        </p:txBody>
      </p:sp>
    </p:spTree>
    <p:extLst>
      <p:ext uri="{BB962C8B-B14F-4D97-AF65-F5344CB8AC3E}">
        <p14:creationId xmlns:p14="http://schemas.microsoft.com/office/powerpoint/2010/main" val="33218223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67" name="Picture 35" descr="templ150_hist_eq"/>
          <p:cNvPicPr>
            <a:picLocks noChangeAspect="1" noChangeArrowheads="1"/>
          </p:cNvPicPr>
          <p:nvPr/>
        </p:nvPicPr>
        <p:blipFill>
          <a:blip r:embed="rId3" cstate="print"/>
          <a:srcRect/>
          <a:stretch>
            <a:fillRect/>
          </a:stretch>
        </p:blipFill>
        <p:spPr bwMode="auto">
          <a:xfrm>
            <a:off x="685800" y="1676400"/>
            <a:ext cx="4003675" cy="2690813"/>
          </a:xfrm>
          <a:prstGeom prst="rect">
            <a:avLst/>
          </a:prstGeom>
          <a:noFill/>
          <a:ln w="9525">
            <a:solidFill>
              <a:schemeClr val="tx1"/>
            </a:solidFill>
            <a:miter lim="800000"/>
            <a:headEnd/>
            <a:tailEnd/>
          </a:ln>
        </p:spPr>
      </p:pic>
      <p:sp>
        <p:nvSpPr>
          <p:cNvPr id="18435" name="Rectangle 3"/>
          <p:cNvSpPr>
            <a:spLocks noGrp="1" noChangeArrowheads="1"/>
          </p:cNvSpPr>
          <p:nvPr>
            <p:ph type="title"/>
          </p:nvPr>
        </p:nvSpPr>
        <p:spPr>
          <a:xfrm>
            <a:off x="609600" y="1020763"/>
            <a:ext cx="8001000" cy="641350"/>
          </a:xfrm>
        </p:spPr>
        <p:txBody>
          <a:bodyPr>
            <a:spAutoFit/>
          </a:bodyPr>
          <a:lstStyle/>
          <a:p>
            <a:r>
              <a:rPr lang="en-US" sz="3600"/>
              <a:t>Point Processes:  Histogram Equalization</a:t>
            </a:r>
          </a:p>
        </p:txBody>
      </p:sp>
      <p:sp>
        <p:nvSpPr>
          <p:cNvPr id="18436" name="Rectangle 4"/>
          <p:cNvSpPr>
            <a:spLocks noChangeArrowheads="1"/>
          </p:cNvSpPr>
          <p:nvPr/>
        </p:nvSpPr>
        <p:spPr bwMode="auto">
          <a:xfrm>
            <a:off x="1087438" y="4648200"/>
            <a:ext cx="3200400" cy="1295400"/>
          </a:xfrm>
          <a:prstGeom prst="rect">
            <a:avLst/>
          </a:prstGeom>
          <a:solidFill>
            <a:schemeClr val="bg1"/>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18438" name="Rectangle 6"/>
          <p:cNvSpPr>
            <a:spLocks noChangeArrowheads="1"/>
          </p:cNvSpPr>
          <p:nvPr/>
        </p:nvSpPr>
        <p:spPr bwMode="auto">
          <a:xfrm>
            <a:off x="5638800" y="1676400"/>
            <a:ext cx="2743200" cy="4419600"/>
          </a:xfrm>
          <a:prstGeom prst="rect">
            <a:avLst/>
          </a:prstGeom>
          <a:solidFill>
            <a:schemeClr val="bg1"/>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grpSp>
        <p:nvGrpSpPr>
          <p:cNvPr id="18465" name="Group 33"/>
          <p:cNvGrpSpPr>
            <a:grpSpLocks/>
          </p:cNvGrpSpPr>
          <p:nvPr/>
        </p:nvGrpSpPr>
        <p:grpSpPr bwMode="auto">
          <a:xfrm>
            <a:off x="6000750" y="3949700"/>
            <a:ext cx="2020888" cy="2009775"/>
            <a:chOff x="3780" y="2488"/>
            <a:chExt cx="1273" cy="1266"/>
          </a:xfrm>
        </p:grpSpPr>
        <p:pic>
          <p:nvPicPr>
            <p:cNvPr id="18459" name="Picture 27" descr="templ histogram EQ"/>
            <p:cNvPicPr>
              <a:picLocks noChangeAspect="1" noChangeArrowheads="1"/>
            </p:cNvPicPr>
            <p:nvPr/>
          </p:nvPicPr>
          <p:blipFill>
            <a:blip r:embed="rId4" cstate="print"/>
            <a:srcRect r="18512"/>
            <a:stretch>
              <a:fillRect/>
            </a:stretch>
          </p:blipFill>
          <p:spPr bwMode="auto">
            <a:xfrm>
              <a:off x="3780" y="2488"/>
              <a:ext cx="1273" cy="1040"/>
            </a:xfrm>
            <a:prstGeom prst="rect">
              <a:avLst/>
            </a:prstGeom>
            <a:noFill/>
          </p:spPr>
        </p:pic>
        <p:sp>
          <p:nvSpPr>
            <p:cNvPr id="18461" name="Text Box 29"/>
            <p:cNvSpPr txBox="1">
              <a:spLocks noChangeArrowheads="1"/>
            </p:cNvSpPr>
            <p:nvPr/>
          </p:nvSpPr>
          <p:spPr bwMode="auto">
            <a:xfrm>
              <a:off x="4198" y="3504"/>
              <a:ext cx="435" cy="250"/>
            </a:xfrm>
            <a:prstGeom prst="rect">
              <a:avLst/>
            </a:prstGeom>
            <a:noFill/>
            <a:ln w="9525">
              <a:noFill/>
              <a:miter lim="800000"/>
              <a:headEnd/>
              <a:tailEnd/>
            </a:ln>
            <a:effectLst/>
          </p:spPr>
          <p:txBody>
            <a:bodyPr wrap="none">
              <a:spAutoFit/>
            </a:bodyPr>
            <a:lstStyle/>
            <a:p>
              <a:r>
                <a:rPr lang="en-US" sz="2000">
                  <a:solidFill>
                    <a:schemeClr val="tx1"/>
                  </a:solidFill>
                </a:rPr>
                <a:t>after</a:t>
              </a:r>
              <a:endParaRPr lang="en-US" sz="2400">
                <a:solidFill>
                  <a:schemeClr val="tx1"/>
                </a:solidFill>
                <a:latin typeface="Times New Roman" pitchFamily="18" charset="0"/>
              </a:endParaRPr>
            </a:p>
          </p:txBody>
        </p:sp>
      </p:grpSp>
      <p:graphicFrame>
        <p:nvGraphicFramePr>
          <p:cNvPr id="18462" name="Object 30"/>
          <p:cNvGraphicFramePr>
            <a:graphicFrameLocks noChangeAspect="1"/>
          </p:cNvGraphicFramePr>
          <p:nvPr/>
        </p:nvGraphicFramePr>
        <p:xfrm>
          <a:off x="1244600" y="5065713"/>
          <a:ext cx="2886075" cy="457200"/>
        </p:xfrm>
        <a:graphic>
          <a:graphicData uri="http://schemas.openxmlformats.org/presentationml/2006/ole">
            <mc:AlternateContent xmlns:mc="http://schemas.openxmlformats.org/markup-compatibility/2006">
              <mc:Choice xmlns:v="urn:schemas-microsoft-com:vml" Requires="v">
                <p:oleObj spid="_x0000_s111627" name="Equation" r:id="rId5" imgW="1358310" imgH="215806" progId="Equation.3">
                  <p:embed/>
                </p:oleObj>
              </mc:Choice>
              <mc:Fallback>
                <p:oleObj name="Equation" r:id="rId5" imgW="1358310" imgH="215806"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4600" y="5065713"/>
                        <a:ext cx="28860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464" name="Group 32"/>
          <p:cNvGrpSpPr>
            <a:grpSpLocks/>
          </p:cNvGrpSpPr>
          <p:nvPr/>
        </p:nvGrpSpPr>
        <p:grpSpPr bwMode="auto">
          <a:xfrm>
            <a:off x="6000750" y="1828800"/>
            <a:ext cx="2020888" cy="1997075"/>
            <a:chOff x="3780" y="1152"/>
            <a:chExt cx="1273" cy="1258"/>
          </a:xfrm>
        </p:grpSpPr>
        <p:pic>
          <p:nvPicPr>
            <p:cNvPr id="18458" name="Picture 26" descr="templ histogram Gray"/>
            <p:cNvPicPr>
              <a:picLocks noChangeAspect="1" noChangeArrowheads="1"/>
            </p:cNvPicPr>
            <p:nvPr/>
          </p:nvPicPr>
          <p:blipFill>
            <a:blip r:embed="rId7" cstate="print"/>
            <a:srcRect r="18506"/>
            <a:stretch>
              <a:fillRect/>
            </a:stretch>
          </p:blipFill>
          <p:spPr bwMode="auto">
            <a:xfrm>
              <a:off x="3780" y="1152"/>
              <a:ext cx="1273" cy="1039"/>
            </a:xfrm>
            <a:prstGeom prst="rect">
              <a:avLst/>
            </a:prstGeom>
            <a:noFill/>
          </p:spPr>
        </p:pic>
        <p:sp>
          <p:nvSpPr>
            <p:cNvPr id="18460" name="Text Box 28"/>
            <p:cNvSpPr txBox="1">
              <a:spLocks noChangeArrowheads="1"/>
            </p:cNvSpPr>
            <p:nvPr/>
          </p:nvSpPr>
          <p:spPr bwMode="auto">
            <a:xfrm>
              <a:off x="4131" y="2160"/>
              <a:ext cx="569" cy="250"/>
            </a:xfrm>
            <a:prstGeom prst="rect">
              <a:avLst/>
            </a:prstGeom>
            <a:noFill/>
            <a:ln w="9525">
              <a:noFill/>
              <a:miter lim="800000"/>
              <a:headEnd/>
              <a:tailEnd/>
            </a:ln>
            <a:effectLst/>
          </p:spPr>
          <p:txBody>
            <a:bodyPr wrap="none">
              <a:spAutoFit/>
            </a:bodyPr>
            <a:lstStyle/>
            <a:p>
              <a:r>
                <a:rPr lang="en-US" sz="2000">
                  <a:solidFill>
                    <a:schemeClr val="tx1"/>
                  </a:solidFill>
                </a:rPr>
                <a:t>before</a:t>
              </a:r>
              <a:endParaRPr lang="en-US" sz="2400">
                <a:solidFill>
                  <a:schemeClr val="tx1"/>
                </a:solidFill>
                <a:latin typeface="Times New Roman" pitchFamily="18" charset="0"/>
              </a:endParaRPr>
            </a:p>
          </p:txBody>
        </p:sp>
        <p:sp>
          <p:nvSpPr>
            <p:cNvPr id="18463" name="Text Box 31"/>
            <p:cNvSpPr txBox="1">
              <a:spLocks noChangeArrowheads="1"/>
            </p:cNvSpPr>
            <p:nvPr/>
          </p:nvSpPr>
          <p:spPr bwMode="auto">
            <a:xfrm>
              <a:off x="4105" y="1152"/>
              <a:ext cx="365" cy="135"/>
            </a:xfrm>
            <a:prstGeom prst="rect">
              <a:avLst/>
            </a:prstGeom>
            <a:solidFill>
              <a:srgbClr val="C0C0C0"/>
            </a:solidFill>
            <a:ln w="9525">
              <a:noFill/>
              <a:miter lim="800000"/>
              <a:headEnd/>
              <a:tailEnd/>
            </a:ln>
            <a:effectLst/>
          </p:spPr>
          <p:txBody>
            <a:bodyPr wrap="none" lIns="45720" rIns="45720">
              <a:spAutoFit/>
            </a:bodyPr>
            <a:lstStyle/>
            <a:p>
              <a:r>
                <a:rPr lang="en-US" sz="800">
                  <a:solidFill>
                    <a:schemeClr val="tx1"/>
                  </a:solidFill>
                </a:rPr>
                <a:t>Luminosity</a:t>
              </a:r>
            </a:p>
          </p:txBody>
        </p:sp>
      </p:grpSp>
    </p:spTree>
    <p:extLst>
      <p:ext uri="{BB962C8B-B14F-4D97-AF65-F5344CB8AC3E}">
        <p14:creationId xmlns:p14="http://schemas.microsoft.com/office/powerpoint/2010/main" val="2555462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7420" y="35626"/>
            <a:ext cx="3962400" cy="723900"/>
          </a:xfrm>
          <a:solidFill>
            <a:srgbClr val="FFFF99"/>
          </a:solidFill>
          <a:ln>
            <a:solidFill>
              <a:schemeClr val="tx1"/>
            </a:solidFill>
          </a:ln>
          <a:effectLst>
            <a:outerShdw dist="107763" dir="2700000" algn="ctr" rotWithShape="0">
              <a:schemeClr val="bg2"/>
            </a:outerShdw>
          </a:effectLst>
        </p:spPr>
        <p:txBody>
          <a:bodyPr>
            <a:normAutofit/>
          </a:bodyPr>
          <a:lstStyle/>
          <a:p>
            <a:pPr algn="ctr"/>
            <a:r>
              <a:rPr lang="en-US" sz="3600" dirty="0"/>
              <a:t>Point Processing</a:t>
            </a:r>
          </a:p>
        </p:txBody>
      </p:sp>
      <p:grpSp>
        <p:nvGrpSpPr>
          <p:cNvPr id="68611" name="Group 3"/>
          <p:cNvGrpSpPr>
            <a:grpSpLocks/>
          </p:cNvGrpSpPr>
          <p:nvPr/>
        </p:nvGrpSpPr>
        <p:grpSpPr bwMode="auto">
          <a:xfrm>
            <a:off x="3590945" y="1143000"/>
            <a:ext cx="1420813" cy="2424113"/>
            <a:chOff x="2428" y="720"/>
            <a:chExt cx="895" cy="1527"/>
          </a:xfrm>
        </p:grpSpPr>
        <p:pic>
          <p:nvPicPr>
            <p:cNvPr id="68612" name="Picture 4" descr="wallace_and_gromit"/>
            <p:cNvPicPr>
              <a:picLocks noChangeAspect="1" noChangeArrowheads="1"/>
            </p:cNvPicPr>
            <p:nvPr/>
          </p:nvPicPr>
          <p:blipFill>
            <a:blip r:embed="rId2" cstate="print"/>
            <a:srcRect/>
            <a:stretch>
              <a:fillRect/>
            </a:stretch>
          </p:blipFill>
          <p:spPr bwMode="auto">
            <a:xfrm>
              <a:off x="2428" y="720"/>
              <a:ext cx="895" cy="1267"/>
            </a:xfrm>
            <a:prstGeom prst="rect">
              <a:avLst/>
            </a:prstGeom>
            <a:noFill/>
          </p:spPr>
        </p:pic>
        <p:sp>
          <p:nvSpPr>
            <p:cNvPr id="68613" name="Text Box 5"/>
            <p:cNvSpPr txBox="1">
              <a:spLocks noChangeArrowheads="1"/>
            </p:cNvSpPr>
            <p:nvPr/>
          </p:nvSpPr>
          <p:spPr bwMode="auto">
            <a:xfrm>
              <a:off x="2585" y="2016"/>
              <a:ext cx="580" cy="231"/>
            </a:xfrm>
            <a:prstGeom prst="rect">
              <a:avLst/>
            </a:prstGeom>
            <a:noFill/>
            <a:ln w="9525">
              <a:noFill/>
              <a:miter lim="800000"/>
              <a:headEnd/>
              <a:tailEnd/>
            </a:ln>
            <a:effectLst/>
          </p:spPr>
          <p:txBody>
            <a:bodyPr wrap="none" lIns="91429" tIns="45714" rIns="91429" bIns="45714" anchor="ctr">
              <a:spAutoFit/>
            </a:bodyPr>
            <a:lstStyle/>
            <a:p>
              <a:pPr algn="ctr"/>
              <a:r>
                <a:rPr lang="en-US" sz="1800"/>
                <a:t>original</a:t>
              </a:r>
            </a:p>
          </p:txBody>
        </p:sp>
      </p:grpSp>
      <p:grpSp>
        <p:nvGrpSpPr>
          <p:cNvPr id="68614" name="Group 6"/>
          <p:cNvGrpSpPr>
            <a:grpSpLocks/>
          </p:cNvGrpSpPr>
          <p:nvPr/>
        </p:nvGrpSpPr>
        <p:grpSpPr bwMode="auto">
          <a:xfrm>
            <a:off x="7123133" y="1143000"/>
            <a:ext cx="1420812" cy="2424113"/>
            <a:chOff x="4653" y="720"/>
            <a:chExt cx="895" cy="1527"/>
          </a:xfrm>
        </p:grpSpPr>
        <p:pic>
          <p:nvPicPr>
            <p:cNvPr id="68615" name="Picture 7" descr="wallace_and_gromit_gamma_1"/>
            <p:cNvPicPr>
              <a:picLocks noChangeAspect="1" noChangeArrowheads="1"/>
            </p:cNvPicPr>
            <p:nvPr/>
          </p:nvPicPr>
          <p:blipFill>
            <a:blip r:embed="rId3" cstate="print"/>
            <a:srcRect/>
            <a:stretch>
              <a:fillRect/>
            </a:stretch>
          </p:blipFill>
          <p:spPr bwMode="auto">
            <a:xfrm>
              <a:off x="4653" y="720"/>
              <a:ext cx="895" cy="1267"/>
            </a:xfrm>
            <a:prstGeom prst="rect">
              <a:avLst/>
            </a:prstGeom>
            <a:noFill/>
          </p:spPr>
        </p:pic>
        <p:sp>
          <p:nvSpPr>
            <p:cNvPr id="68616" name="Text Box 8"/>
            <p:cNvSpPr txBox="1">
              <a:spLocks noChangeArrowheads="1"/>
            </p:cNvSpPr>
            <p:nvPr/>
          </p:nvSpPr>
          <p:spPr bwMode="auto">
            <a:xfrm>
              <a:off x="4740" y="2016"/>
              <a:ext cx="720" cy="231"/>
            </a:xfrm>
            <a:prstGeom prst="rect">
              <a:avLst/>
            </a:prstGeom>
            <a:noFill/>
            <a:ln w="9525">
              <a:noFill/>
              <a:miter lim="800000"/>
              <a:headEnd/>
              <a:tailEnd/>
            </a:ln>
            <a:effectLst/>
          </p:spPr>
          <p:txBody>
            <a:bodyPr wrap="none" lIns="91429" tIns="45714" rIns="91429" bIns="45714" anchor="ctr">
              <a:spAutoFit/>
            </a:bodyPr>
            <a:lstStyle/>
            <a:p>
              <a:pPr algn="ctr"/>
              <a:r>
                <a:rPr lang="en-US" sz="1800"/>
                <a:t>+ gamma</a:t>
              </a:r>
            </a:p>
          </p:txBody>
        </p:sp>
      </p:grpSp>
      <p:grpSp>
        <p:nvGrpSpPr>
          <p:cNvPr id="68617" name="Group 9"/>
          <p:cNvGrpSpPr>
            <a:grpSpLocks/>
          </p:cNvGrpSpPr>
          <p:nvPr/>
        </p:nvGrpSpPr>
        <p:grpSpPr bwMode="auto">
          <a:xfrm>
            <a:off x="73045" y="1143000"/>
            <a:ext cx="1420813" cy="2424113"/>
            <a:chOff x="212" y="720"/>
            <a:chExt cx="895" cy="1527"/>
          </a:xfrm>
        </p:grpSpPr>
        <p:pic>
          <p:nvPicPr>
            <p:cNvPr id="68618" name="Picture 10" descr="wallace_and_gromit_gamma_2"/>
            <p:cNvPicPr>
              <a:picLocks noChangeAspect="1" noChangeArrowheads="1"/>
            </p:cNvPicPr>
            <p:nvPr/>
          </p:nvPicPr>
          <p:blipFill>
            <a:blip r:embed="rId4" cstate="print"/>
            <a:srcRect/>
            <a:stretch>
              <a:fillRect/>
            </a:stretch>
          </p:blipFill>
          <p:spPr bwMode="auto">
            <a:xfrm>
              <a:off x="212" y="720"/>
              <a:ext cx="895" cy="1267"/>
            </a:xfrm>
            <a:prstGeom prst="rect">
              <a:avLst/>
            </a:prstGeom>
            <a:noFill/>
          </p:spPr>
        </p:pic>
        <p:sp>
          <p:nvSpPr>
            <p:cNvPr id="68619" name="Text Box 11"/>
            <p:cNvSpPr txBox="1">
              <a:spLocks noChangeArrowheads="1"/>
            </p:cNvSpPr>
            <p:nvPr/>
          </p:nvSpPr>
          <p:spPr bwMode="auto">
            <a:xfrm>
              <a:off x="317" y="2016"/>
              <a:ext cx="684" cy="231"/>
            </a:xfrm>
            <a:prstGeom prst="rect">
              <a:avLst/>
            </a:prstGeom>
            <a:noFill/>
            <a:ln w="9525">
              <a:noFill/>
              <a:miter lim="800000"/>
              <a:headEnd/>
              <a:tailEnd/>
            </a:ln>
            <a:effectLst/>
          </p:spPr>
          <p:txBody>
            <a:bodyPr wrap="none" lIns="91429" tIns="45714" rIns="91429" bIns="45714" anchor="ctr">
              <a:spAutoFit/>
            </a:bodyPr>
            <a:lstStyle/>
            <a:p>
              <a:pPr algn="ctr"/>
              <a:r>
                <a:rPr lang="en-US" sz="1800"/>
                <a:t>- gamma</a:t>
              </a:r>
            </a:p>
          </p:txBody>
        </p:sp>
      </p:grpSp>
      <p:grpSp>
        <p:nvGrpSpPr>
          <p:cNvPr id="68620" name="Group 12"/>
          <p:cNvGrpSpPr>
            <a:grpSpLocks/>
          </p:cNvGrpSpPr>
          <p:nvPr/>
        </p:nvGrpSpPr>
        <p:grpSpPr bwMode="auto">
          <a:xfrm>
            <a:off x="5349895" y="1143000"/>
            <a:ext cx="1435100" cy="2424113"/>
            <a:chOff x="3536" y="720"/>
            <a:chExt cx="904" cy="1527"/>
          </a:xfrm>
        </p:grpSpPr>
        <p:pic>
          <p:nvPicPr>
            <p:cNvPr id="68621" name="Picture 13" descr="wallace_and_gromit_brightness_1"/>
            <p:cNvPicPr>
              <a:picLocks noChangeAspect="1" noChangeArrowheads="1"/>
            </p:cNvPicPr>
            <p:nvPr/>
          </p:nvPicPr>
          <p:blipFill>
            <a:blip r:embed="rId5" cstate="print"/>
            <a:srcRect/>
            <a:stretch>
              <a:fillRect/>
            </a:stretch>
          </p:blipFill>
          <p:spPr bwMode="auto">
            <a:xfrm>
              <a:off x="3540" y="720"/>
              <a:ext cx="895" cy="1267"/>
            </a:xfrm>
            <a:prstGeom prst="rect">
              <a:avLst/>
            </a:prstGeom>
            <a:noFill/>
          </p:spPr>
        </p:pic>
        <p:sp>
          <p:nvSpPr>
            <p:cNvPr id="68622" name="Text Box 14"/>
            <p:cNvSpPr txBox="1">
              <a:spLocks noChangeArrowheads="1"/>
            </p:cNvSpPr>
            <p:nvPr/>
          </p:nvSpPr>
          <p:spPr bwMode="auto">
            <a:xfrm>
              <a:off x="3536" y="2016"/>
              <a:ext cx="904" cy="231"/>
            </a:xfrm>
            <a:prstGeom prst="rect">
              <a:avLst/>
            </a:prstGeom>
            <a:noFill/>
            <a:ln w="9525">
              <a:noFill/>
              <a:miter lim="800000"/>
              <a:headEnd/>
              <a:tailEnd/>
            </a:ln>
            <a:effectLst/>
          </p:spPr>
          <p:txBody>
            <a:bodyPr wrap="none" lIns="91429" tIns="45714" rIns="91429" bIns="45714" anchor="ctr">
              <a:spAutoFit/>
            </a:bodyPr>
            <a:lstStyle/>
            <a:p>
              <a:pPr algn="ctr"/>
              <a:r>
                <a:rPr lang="en-US" sz="1800"/>
                <a:t>+ brightness</a:t>
              </a:r>
            </a:p>
          </p:txBody>
        </p:sp>
      </p:grpSp>
      <p:grpSp>
        <p:nvGrpSpPr>
          <p:cNvPr id="68623" name="Group 15"/>
          <p:cNvGrpSpPr>
            <a:grpSpLocks/>
          </p:cNvGrpSpPr>
          <p:nvPr/>
        </p:nvGrpSpPr>
        <p:grpSpPr bwMode="auto">
          <a:xfrm>
            <a:off x="1831995" y="1143000"/>
            <a:ext cx="1420813" cy="2424113"/>
            <a:chOff x="1320" y="720"/>
            <a:chExt cx="895" cy="1527"/>
          </a:xfrm>
        </p:grpSpPr>
        <p:pic>
          <p:nvPicPr>
            <p:cNvPr id="68624" name="Picture 16" descr="wallace_and_gromit_brightness_2"/>
            <p:cNvPicPr>
              <a:picLocks noChangeAspect="1" noChangeArrowheads="1"/>
            </p:cNvPicPr>
            <p:nvPr/>
          </p:nvPicPr>
          <p:blipFill>
            <a:blip r:embed="rId6" cstate="print"/>
            <a:srcRect/>
            <a:stretch>
              <a:fillRect/>
            </a:stretch>
          </p:blipFill>
          <p:spPr bwMode="auto">
            <a:xfrm>
              <a:off x="1320" y="720"/>
              <a:ext cx="895" cy="1267"/>
            </a:xfrm>
            <a:prstGeom prst="rect">
              <a:avLst/>
            </a:prstGeom>
            <a:noFill/>
          </p:spPr>
        </p:pic>
        <p:sp>
          <p:nvSpPr>
            <p:cNvPr id="68625" name="Text Box 17"/>
            <p:cNvSpPr txBox="1">
              <a:spLocks noChangeArrowheads="1"/>
            </p:cNvSpPr>
            <p:nvPr/>
          </p:nvSpPr>
          <p:spPr bwMode="auto">
            <a:xfrm>
              <a:off x="1333" y="2016"/>
              <a:ext cx="868" cy="231"/>
            </a:xfrm>
            <a:prstGeom prst="rect">
              <a:avLst/>
            </a:prstGeom>
            <a:noFill/>
            <a:ln w="9525">
              <a:noFill/>
              <a:miter lim="800000"/>
              <a:headEnd/>
              <a:tailEnd/>
            </a:ln>
            <a:effectLst/>
          </p:spPr>
          <p:txBody>
            <a:bodyPr wrap="none" lIns="91429" tIns="45714" rIns="91429" bIns="45714" anchor="ctr">
              <a:spAutoFit/>
            </a:bodyPr>
            <a:lstStyle/>
            <a:p>
              <a:pPr algn="ctr"/>
              <a:r>
                <a:rPr lang="en-US" sz="1800"/>
                <a:t>- brightness</a:t>
              </a:r>
            </a:p>
          </p:txBody>
        </p:sp>
      </p:grpSp>
      <p:grpSp>
        <p:nvGrpSpPr>
          <p:cNvPr id="68626" name="Group 18"/>
          <p:cNvGrpSpPr>
            <a:grpSpLocks/>
          </p:cNvGrpSpPr>
          <p:nvPr/>
        </p:nvGrpSpPr>
        <p:grpSpPr bwMode="auto">
          <a:xfrm>
            <a:off x="3590945" y="3657600"/>
            <a:ext cx="1420813" cy="2438400"/>
            <a:chOff x="2432" y="2304"/>
            <a:chExt cx="895" cy="1536"/>
          </a:xfrm>
        </p:grpSpPr>
        <p:pic>
          <p:nvPicPr>
            <p:cNvPr id="68627" name="Picture 19" descr="wallace_and_gromit"/>
            <p:cNvPicPr>
              <a:picLocks noChangeAspect="1" noChangeArrowheads="1"/>
            </p:cNvPicPr>
            <p:nvPr/>
          </p:nvPicPr>
          <p:blipFill>
            <a:blip r:embed="rId2" cstate="print"/>
            <a:srcRect/>
            <a:stretch>
              <a:fillRect/>
            </a:stretch>
          </p:blipFill>
          <p:spPr bwMode="auto">
            <a:xfrm>
              <a:off x="2432" y="2304"/>
              <a:ext cx="895" cy="1267"/>
            </a:xfrm>
            <a:prstGeom prst="rect">
              <a:avLst/>
            </a:prstGeom>
            <a:noFill/>
          </p:spPr>
        </p:pic>
        <p:sp>
          <p:nvSpPr>
            <p:cNvPr id="68628" name="Text Box 20"/>
            <p:cNvSpPr txBox="1">
              <a:spLocks noChangeArrowheads="1"/>
            </p:cNvSpPr>
            <p:nvPr/>
          </p:nvSpPr>
          <p:spPr bwMode="auto">
            <a:xfrm>
              <a:off x="2589" y="3609"/>
              <a:ext cx="580" cy="231"/>
            </a:xfrm>
            <a:prstGeom prst="rect">
              <a:avLst/>
            </a:prstGeom>
            <a:noFill/>
            <a:ln w="9525">
              <a:noFill/>
              <a:miter lim="800000"/>
              <a:headEnd/>
              <a:tailEnd/>
            </a:ln>
            <a:effectLst/>
          </p:spPr>
          <p:txBody>
            <a:bodyPr wrap="none" lIns="91429" tIns="45714" rIns="91429" bIns="45714" anchor="ctr">
              <a:spAutoFit/>
            </a:bodyPr>
            <a:lstStyle/>
            <a:p>
              <a:pPr algn="ctr"/>
              <a:r>
                <a:rPr lang="en-US" sz="1800"/>
                <a:t>original</a:t>
              </a:r>
            </a:p>
          </p:txBody>
        </p:sp>
      </p:grpSp>
      <p:grpSp>
        <p:nvGrpSpPr>
          <p:cNvPr id="68629" name="Group 21"/>
          <p:cNvGrpSpPr>
            <a:grpSpLocks/>
          </p:cNvGrpSpPr>
          <p:nvPr/>
        </p:nvGrpSpPr>
        <p:grpSpPr bwMode="auto">
          <a:xfrm>
            <a:off x="5359420" y="3657600"/>
            <a:ext cx="1417638" cy="2438400"/>
            <a:chOff x="3543" y="2304"/>
            <a:chExt cx="893" cy="1536"/>
          </a:xfrm>
        </p:grpSpPr>
        <p:sp>
          <p:nvSpPr>
            <p:cNvPr id="68630" name="Text Box 22"/>
            <p:cNvSpPr txBox="1">
              <a:spLocks noChangeArrowheads="1"/>
            </p:cNvSpPr>
            <p:nvPr/>
          </p:nvSpPr>
          <p:spPr bwMode="auto">
            <a:xfrm>
              <a:off x="3613" y="3609"/>
              <a:ext cx="752" cy="231"/>
            </a:xfrm>
            <a:prstGeom prst="rect">
              <a:avLst/>
            </a:prstGeom>
            <a:noFill/>
            <a:ln w="9525">
              <a:noFill/>
              <a:miter lim="800000"/>
              <a:headEnd/>
              <a:tailEnd/>
            </a:ln>
            <a:effectLst/>
          </p:spPr>
          <p:txBody>
            <a:bodyPr wrap="none" lIns="91429" tIns="45714" rIns="91429" bIns="45714" anchor="ctr">
              <a:spAutoFit/>
            </a:bodyPr>
            <a:lstStyle/>
            <a:p>
              <a:pPr algn="ctr"/>
              <a:r>
                <a:rPr lang="en-US" sz="1800"/>
                <a:t>+ contrast</a:t>
              </a:r>
            </a:p>
          </p:txBody>
        </p:sp>
        <p:pic>
          <p:nvPicPr>
            <p:cNvPr id="68631" name="Picture 23" descr="wallace_and_gromit_contrast_1"/>
            <p:cNvPicPr>
              <a:picLocks noChangeAspect="1" noChangeArrowheads="1"/>
            </p:cNvPicPr>
            <p:nvPr/>
          </p:nvPicPr>
          <p:blipFill>
            <a:blip r:embed="rId7" cstate="print"/>
            <a:srcRect/>
            <a:stretch>
              <a:fillRect/>
            </a:stretch>
          </p:blipFill>
          <p:spPr bwMode="auto">
            <a:xfrm>
              <a:off x="3543" y="2304"/>
              <a:ext cx="893" cy="1264"/>
            </a:xfrm>
            <a:prstGeom prst="rect">
              <a:avLst/>
            </a:prstGeom>
            <a:noFill/>
          </p:spPr>
        </p:pic>
      </p:grpSp>
      <p:grpSp>
        <p:nvGrpSpPr>
          <p:cNvPr id="68632" name="Group 24"/>
          <p:cNvGrpSpPr>
            <a:grpSpLocks/>
          </p:cNvGrpSpPr>
          <p:nvPr/>
        </p:nvGrpSpPr>
        <p:grpSpPr bwMode="auto">
          <a:xfrm>
            <a:off x="1838345" y="3657600"/>
            <a:ext cx="1417638" cy="2438400"/>
            <a:chOff x="1323" y="2304"/>
            <a:chExt cx="893" cy="1536"/>
          </a:xfrm>
        </p:grpSpPr>
        <p:pic>
          <p:nvPicPr>
            <p:cNvPr id="68633" name="Picture 25" descr="wallace_and_gromit_contrast_2"/>
            <p:cNvPicPr>
              <a:picLocks noChangeAspect="1" noChangeArrowheads="1"/>
            </p:cNvPicPr>
            <p:nvPr/>
          </p:nvPicPr>
          <p:blipFill>
            <a:blip r:embed="rId8" cstate="print"/>
            <a:srcRect/>
            <a:stretch>
              <a:fillRect/>
            </a:stretch>
          </p:blipFill>
          <p:spPr bwMode="auto">
            <a:xfrm>
              <a:off x="1323" y="2304"/>
              <a:ext cx="893" cy="1264"/>
            </a:xfrm>
            <a:prstGeom prst="rect">
              <a:avLst/>
            </a:prstGeom>
            <a:noFill/>
          </p:spPr>
        </p:pic>
        <p:sp>
          <p:nvSpPr>
            <p:cNvPr id="68634" name="Text Box 26"/>
            <p:cNvSpPr txBox="1">
              <a:spLocks noChangeArrowheads="1"/>
            </p:cNvSpPr>
            <p:nvPr/>
          </p:nvSpPr>
          <p:spPr bwMode="auto">
            <a:xfrm>
              <a:off x="1412" y="3609"/>
              <a:ext cx="716" cy="231"/>
            </a:xfrm>
            <a:prstGeom prst="rect">
              <a:avLst/>
            </a:prstGeom>
            <a:noFill/>
            <a:ln w="9525">
              <a:noFill/>
              <a:miter lim="800000"/>
              <a:headEnd/>
              <a:tailEnd/>
            </a:ln>
            <a:effectLst/>
          </p:spPr>
          <p:txBody>
            <a:bodyPr wrap="none" lIns="91429" tIns="45714" rIns="91429" bIns="45714" anchor="ctr">
              <a:spAutoFit/>
            </a:bodyPr>
            <a:lstStyle/>
            <a:p>
              <a:pPr algn="ctr"/>
              <a:r>
                <a:rPr lang="en-US" sz="1800"/>
                <a:t>- contrast</a:t>
              </a:r>
            </a:p>
          </p:txBody>
        </p:sp>
      </p:grpSp>
      <p:grpSp>
        <p:nvGrpSpPr>
          <p:cNvPr id="68635" name="Group 27"/>
          <p:cNvGrpSpPr>
            <a:grpSpLocks/>
          </p:cNvGrpSpPr>
          <p:nvPr/>
        </p:nvGrpSpPr>
        <p:grpSpPr bwMode="auto">
          <a:xfrm>
            <a:off x="7046933" y="3657600"/>
            <a:ext cx="1581150" cy="2438400"/>
            <a:chOff x="4541" y="2304"/>
            <a:chExt cx="996" cy="1536"/>
          </a:xfrm>
        </p:grpSpPr>
        <p:pic>
          <p:nvPicPr>
            <p:cNvPr id="68636" name="Picture 28" descr="wallace_and_gromit_hist_eq"/>
            <p:cNvPicPr>
              <a:picLocks noChangeAspect="1" noChangeArrowheads="1"/>
            </p:cNvPicPr>
            <p:nvPr/>
          </p:nvPicPr>
          <p:blipFill>
            <a:blip r:embed="rId9" cstate="print"/>
            <a:srcRect/>
            <a:stretch>
              <a:fillRect/>
            </a:stretch>
          </p:blipFill>
          <p:spPr bwMode="auto">
            <a:xfrm>
              <a:off x="4593" y="2304"/>
              <a:ext cx="893" cy="1264"/>
            </a:xfrm>
            <a:prstGeom prst="rect">
              <a:avLst/>
            </a:prstGeom>
            <a:noFill/>
          </p:spPr>
        </p:pic>
        <p:sp>
          <p:nvSpPr>
            <p:cNvPr id="68637" name="Text Box 29"/>
            <p:cNvSpPr txBox="1">
              <a:spLocks noChangeArrowheads="1"/>
            </p:cNvSpPr>
            <p:nvPr/>
          </p:nvSpPr>
          <p:spPr bwMode="auto">
            <a:xfrm>
              <a:off x="4541" y="3609"/>
              <a:ext cx="996" cy="231"/>
            </a:xfrm>
            <a:prstGeom prst="rect">
              <a:avLst/>
            </a:prstGeom>
            <a:noFill/>
            <a:ln w="9525">
              <a:noFill/>
              <a:miter lim="800000"/>
              <a:headEnd/>
              <a:tailEnd/>
            </a:ln>
            <a:effectLst/>
          </p:spPr>
          <p:txBody>
            <a:bodyPr wrap="none" lIns="91429" tIns="45714" rIns="91429" bIns="45714" anchor="ctr">
              <a:spAutoFit/>
            </a:bodyPr>
            <a:lstStyle/>
            <a:p>
              <a:pPr algn="ctr"/>
              <a:r>
                <a:rPr lang="en-US" sz="1800"/>
                <a:t>histogram EQ</a:t>
              </a:r>
            </a:p>
          </p:txBody>
        </p:sp>
      </p:grpSp>
      <p:grpSp>
        <p:nvGrpSpPr>
          <p:cNvPr id="68638" name="Group 30"/>
          <p:cNvGrpSpPr>
            <a:grpSpLocks/>
          </p:cNvGrpSpPr>
          <p:nvPr/>
        </p:nvGrpSpPr>
        <p:grpSpPr bwMode="auto">
          <a:xfrm>
            <a:off x="-61892" y="3657600"/>
            <a:ext cx="1695450" cy="2438400"/>
            <a:chOff x="234" y="2304"/>
            <a:chExt cx="1068" cy="1536"/>
          </a:xfrm>
        </p:grpSpPr>
        <p:pic>
          <p:nvPicPr>
            <p:cNvPr id="68639" name="Picture 31" descr="wallace_and_gromit_hist_mod"/>
            <p:cNvPicPr>
              <a:picLocks noChangeAspect="1" noChangeArrowheads="1"/>
            </p:cNvPicPr>
            <p:nvPr/>
          </p:nvPicPr>
          <p:blipFill>
            <a:blip r:embed="rId10" cstate="print"/>
            <a:srcRect/>
            <a:stretch>
              <a:fillRect/>
            </a:stretch>
          </p:blipFill>
          <p:spPr bwMode="auto">
            <a:xfrm>
              <a:off x="321" y="2304"/>
              <a:ext cx="893" cy="1264"/>
            </a:xfrm>
            <a:prstGeom prst="rect">
              <a:avLst/>
            </a:prstGeom>
            <a:noFill/>
          </p:spPr>
        </p:pic>
        <p:sp>
          <p:nvSpPr>
            <p:cNvPr id="68640" name="Text Box 32"/>
            <p:cNvSpPr txBox="1">
              <a:spLocks noChangeArrowheads="1"/>
            </p:cNvSpPr>
            <p:nvPr/>
          </p:nvSpPr>
          <p:spPr bwMode="auto">
            <a:xfrm>
              <a:off x="234" y="3609"/>
              <a:ext cx="1068" cy="231"/>
            </a:xfrm>
            <a:prstGeom prst="rect">
              <a:avLst/>
            </a:prstGeom>
            <a:noFill/>
            <a:ln w="9525">
              <a:noFill/>
              <a:miter lim="800000"/>
              <a:headEnd/>
              <a:tailEnd/>
            </a:ln>
            <a:effectLst/>
          </p:spPr>
          <p:txBody>
            <a:bodyPr wrap="none" lIns="91429" tIns="45714" rIns="91429" bIns="45714" anchor="ctr">
              <a:spAutoFit/>
            </a:bodyPr>
            <a:lstStyle/>
            <a:p>
              <a:pPr algn="ctr"/>
              <a:r>
                <a:rPr lang="en-US" sz="1800"/>
                <a:t>histogram mod</a:t>
              </a:r>
            </a:p>
          </p:txBody>
        </p:sp>
      </p:grpSp>
    </p:spTree>
    <p:extLst>
      <p:ext uri="{BB962C8B-B14F-4D97-AF65-F5344CB8AC3E}">
        <p14:creationId xmlns:p14="http://schemas.microsoft.com/office/powerpoint/2010/main" val="514030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2" name="Picture 2080" descr="Templ_HistEQpdfLUT0"/>
          <p:cNvPicPr>
            <a:picLocks noChangeAspect="1" noChangeArrowheads="1"/>
          </p:cNvPicPr>
          <p:nvPr/>
        </p:nvPicPr>
        <p:blipFill>
          <a:blip r:embed="rId2" cstate="print"/>
          <a:srcRect/>
          <a:stretch>
            <a:fillRect/>
          </a:stretch>
        </p:blipFill>
        <p:spPr bwMode="auto">
          <a:xfrm>
            <a:off x="3200400" y="1828800"/>
            <a:ext cx="5326063" cy="4267200"/>
          </a:xfrm>
          <a:prstGeom prst="rect">
            <a:avLst/>
          </a:prstGeom>
          <a:noFill/>
          <a:ln w="9525">
            <a:solidFill>
              <a:schemeClr val="tx1"/>
            </a:solidFill>
            <a:miter lim="800000"/>
            <a:headEnd/>
            <a:tailEnd/>
          </a:ln>
          <a:effectLst>
            <a:outerShdw dist="107763" dir="8100000" algn="ctr" rotWithShape="0">
              <a:schemeClr val="bg2"/>
            </a:outerShdw>
          </a:effectLst>
        </p:spPr>
      </p:pic>
      <p:sp>
        <p:nvSpPr>
          <p:cNvPr id="51234" name="Text Box 2082"/>
          <p:cNvSpPr txBox="1">
            <a:spLocks noChangeArrowheads="1"/>
          </p:cNvSpPr>
          <p:nvPr/>
        </p:nvSpPr>
        <p:spPr bwMode="auto">
          <a:xfrm>
            <a:off x="5638800" y="1828800"/>
            <a:ext cx="466725" cy="244475"/>
          </a:xfrm>
          <a:prstGeom prst="rect">
            <a:avLst/>
          </a:prstGeom>
          <a:solidFill>
            <a:schemeClr val="bg1"/>
          </a:solidFill>
          <a:ln w="9525">
            <a:noFill/>
            <a:miter lim="800000"/>
            <a:headEnd/>
            <a:tailEnd/>
          </a:ln>
          <a:effectLst/>
        </p:spPr>
        <p:txBody>
          <a:bodyPr wrap="none" tIns="0" bIns="0">
            <a:spAutoFit/>
          </a:bodyPr>
          <a:lstStyle/>
          <a:p>
            <a:pPr algn="ctr"/>
            <a:r>
              <a:rPr lang="en-US" sz="1600">
                <a:solidFill>
                  <a:schemeClr val="tx1"/>
                </a:solidFill>
              </a:rPr>
              <a:t>pdf</a:t>
            </a:r>
          </a:p>
        </p:txBody>
      </p:sp>
      <p:grpSp>
        <p:nvGrpSpPr>
          <p:cNvPr id="51226" name="Group 2074"/>
          <p:cNvGrpSpPr>
            <a:grpSpLocks/>
          </p:cNvGrpSpPr>
          <p:nvPr/>
        </p:nvGrpSpPr>
        <p:grpSpPr bwMode="auto">
          <a:xfrm>
            <a:off x="457200" y="2085975"/>
            <a:ext cx="2382838" cy="3813175"/>
            <a:chOff x="288" y="1104"/>
            <a:chExt cx="1501" cy="2402"/>
          </a:xfrm>
        </p:grpSpPr>
        <p:pic>
          <p:nvPicPr>
            <p:cNvPr id="51223" name="Picture 2071" descr="templ075"/>
            <p:cNvPicPr>
              <a:picLocks noChangeAspect="1" noChangeArrowheads="1"/>
            </p:cNvPicPr>
            <p:nvPr/>
          </p:nvPicPr>
          <p:blipFill>
            <a:blip r:embed="rId3" cstate="print"/>
            <a:srcRect/>
            <a:stretch>
              <a:fillRect/>
            </a:stretch>
          </p:blipFill>
          <p:spPr bwMode="auto">
            <a:xfrm>
              <a:off x="288" y="1104"/>
              <a:ext cx="1499" cy="1004"/>
            </a:xfrm>
            <a:prstGeom prst="rect">
              <a:avLst/>
            </a:prstGeom>
            <a:noFill/>
            <a:ln w="9525">
              <a:solidFill>
                <a:schemeClr val="tx1"/>
              </a:solidFill>
              <a:miter lim="800000"/>
              <a:headEnd/>
              <a:tailEnd/>
            </a:ln>
          </p:spPr>
        </p:pic>
        <p:pic>
          <p:nvPicPr>
            <p:cNvPr id="51224" name="Picture 2072" descr="templ075_HistEQ"/>
            <p:cNvPicPr>
              <a:picLocks noChangeAspect="1" noChangeArrowheads="1"/>
            </p:cNvPicPr>
            <p:nvPr/>
          </p:nvPicPr>
          <p:blipFill>
            <a:blip r:embed="rId4" cstate="print"/>
            <a:srcRect/>
            <a:stretch>
              <a:fillRect/>
            </a:stretch>
          </p:blipFill>
          <p:spPr bwMode="auto">
            <a:xfrm>
              <a:off x="288" y="2500"/>
              <a:ext cx="1501" cy="1006"/>
            </a:xfrm>
            <a:prstGeom prst="rect">
              <a:avLst/>
            </a:prstGeom>
            <a:noFill/>
            <a:ln w="9525">
              <a:solidFill>
                <a:schemeClr val="tx1"/>
              </a:solidFill>
              <a:miter lim="800000"/>
              <a:headEnd/>
              <a:tailEnd/>
            </a:ln>
          </p:spPr>
        </p:pic>
      </p:grpSp>
      <p:sp>
        <p:nvSpPr>
          <p:cNvPr id="51203" name="Rectangle 2051"/>
          <p:cNvSpPr>
            <a:spLocks noGrp="1" noChangeArrowheads="1"/>
          </p:cNvSpPr>
          <p:nvPr>
            <p:ph type="title"/>
          </p:nvPr>
        </p:nvSpPr>
        <p:spPr>
          <a:xfrm>
            <a:off x="228600" y="1187450"/>
            <a:ext cx="2895600" cy="641350"/>
          </a:xfrm>
        </p:spPr>
        <p:txBody>
          <a:bodyPr>
            <a:spAutoFit/>
          </a:bodyPr>
          <a:lstStyle/>
          <a:p>
            <a:pPr algn="ctr"/>
            <a:r>
              <a:rPr lang="en-US" sz="3600"/>
              <a:t>Histogram EQ</a:t>
            </a:r>
          </a:p>
        </p:txBody>
      </p:sp>
      <p:sp>
        <p:nvSpPr>
          <p:cNvPr id="51231" name="Text Box 2079"/>
          <p:cNvSpPr txBox="1">
            <a:spLocks noChangeArrowheads="1"/>
          </p:cNvSpPr>
          <p:nvPr/>
        </p:nvSpPr>
        <p:spPr bwMode="auto">
          <a:xfrm>
            <a:off x="6172200" y="1295400"/>
            <a:ext cx="2819400" cy="1006475"/>
          </a:xfrm>
          <a:prstGeom prst="rect">
            <a:avLst/>
          </a:prstGeom>
          <a:solidFill>
            <a:srgbClr val="FFFF99"/>
          </a:solidFill>
          <a:ln w="9525">
            <a:noFill/>
            <a:miter lim="800000"/>
            <a:headEnd/>
            <a:tailEnd/>
          </a:ln>
          <a:effectLst>
            <a:outerShdw dist="107763" dir="8100000" algn="ctr" rotWithShape="0">
              <a:srgbClr val="646464">
                <a:alpha val="50000"/>
              </a:srgbClr>
            </a:outerShdw>
          </a:effectLst>
        </p:spPr>
        <p:txBody>
          <a:bodyPr>
            <a:spAutoFit/>
          </a:bodyPr>
          <a:lstStyle/>
          <a:p>
            <a:r>
              <a:rPr lang="en-US" sz="2000">
                <a:solidFill>
                  <a:schemeClr val="tx1"/>
                </a:solidFill>
                <a:latin typeface="Comic Sans MS" pitchFamily="66" charset="0"/>
              </a:rPr>
              <a:t>The CDF (cummulative distribution) is the LUT for remapping.</a:t>
            </a:r>
          </a:p>
        </p:txBody>
      </p:sp>
      <p:sp>
        <p:nvSpPr>
          <p:cNvPr id="51233" name="Text Box 2081"/>
          <p:cNvSpPr txBox="1">
            <a:spLocks noChangeArrowheads="1"/>
          </p:cNvSpPr>
          <p:nvPr/>
        </p:nvSpPr>
        <p:spPr bwMode="auto">
          <a:xfrm>
            <a:off x="5638800" y="3886200"/>
            <a:ext cx="600075" cy="336550"/>
          </a:xfrm>
          <a:prstGeom prst="rect">
            <a:avLst/>
          </a:prstGeom>
          <a:solidFill>
            <a:schemeClr val="bg1"/>
          </a:solidFill>
          <a:ln w="9525">
            <a:noFill/>
            <a:miter lim="800000"/>
            <a:headEnd/>
            <a:tailEnd/>
          </a:ln>
          <a:effectLst/>
        </p:spPr>
        <p:txBody>
          <a:bodyPr wrap="none">
            <a:spAutoFit/>
          </a:bodyPr>
          <a:lstStyle/>
          <a:p>
            <a:pPr algn="ctr"/>
            <a:r>
              <a:rPr lang="en-US" sz="1600">
                <a:solidFill>
                  <a:srgbClr val="FF0000"/>
                </a:solidFill>
              </a:rPr>
              <a:t>CDF</a:t>
            </a:r>
          </a:p>
        </p:txBody>
      </p:sp>
    </p:spTree>
    <p:extLst>
      <p:ext uri="{BB962C8B-B14F-4D97-AF65-F5344CB8AC3E}">
        <p14:creationId xmlns:p14="http://schemas.microsoft.com/office/powerpoint/2010/main" val="13141300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Templ_HistEQpdfLUT0"/>
          <p:cNvPicPr>
            <a:picLocks noChangeAspect="1" noChangeArrowheads="1"/>
          </p:cNvPicPr>
          <p:nvPr/>
        </p:nvPicPr>
        <p:blipFill>
          <a:blip r:embed="rId2" cstate="print"/>
          <a:srcRect/>
          <a:stretch>
            <a:fillRect/>
          </a:stretch>
        </p:blipFill>
        <p:spPr bwMode="auto">
          <a:xfrm>
            <a:off x="3200400" y="1828800"/>
            <a:ext cx="5326063" cy="4267200"/>
          </a:xfrm>
          <a:prstGeom prst="rect">
            <a:avLst/>
          </a:prstGeom>
          <a:noFill/>
          <a:ln w="9525">
            <a:solidFill>
              <a:schemeClr val="tx1"/>
            </a:solidFill>
            <a:miter lim="800000"/>
            <a:headEnd/>
            <a:tailEnd/>
          </a:ln>
          <a:effectLst>
            <a:outerShdw dist="107763" dir="8100000" algn="ctr" rotWithShape="0">
              <a:schemeClr val="bg2"/>
            </a:outerShdw>
          </a:effectLst>
        </p:spPr>
      </p:pic>
      <p:sp>
        <p:nvSpPr>
          <p:cNvPr id="94219" name="Text Box 11"/>
          <p:cNvSpPr txBox="1">
            <a:spLocks noChangeArrowheads="1"/>
          </p:cNvSpPr>
          <p:nvPr/>
        </p:nvSpPr>
        <p:spPr bwMode="auto">
          <a:xfrm>
            <a:off x="5638800" y="1828800"/>
            <a:ext cx="466725" cy="244475"/>
          </a:xfrm>
          <a:prstGeom prst="rect">
            <a:avLst/>
          </a:prstGeom>
          <a:solidFill>
            <a:schemeClr val="bg1"/>
          </a:solidFill>
          <a:ln w="9525">
            <a:noFill/>
            <a:miter lim="800000"/>
            <a:headEnd/>
            <a:tailEnd/>
          </a:ln>
          <a:effectLst/>
        </p:spPr>
        <p:txBody>
          <a:bodyPr wrap="none" tIns="0" bIns="0">
            <a:spAutoFit/>
          </a:bodyPr>
          <a:lstStyle/>
          <a:p>
            <a:pPr algn="ctr"/>
            <a:r>
              <a:rPr lang="en-US" sz="1600">
                <a:solidFill>
                  <a:schemeClr val="tx1"/>
                </a:solidFill>
              </a:rPr>
              <a:t>pdf</a:t>
            </a:r>
          </a:p>
        </p:txBody>
      </p:sp>
      <p:grpSp>
        <p:nvGrpSpPr>
          <p:cNvPr id="94211" name="Group 3"/>
          <p:cNvGrpSpPr>
            <a:grpSpLocks/>
          </p:cNvGrpSpPr>
          <p:nvPr/>
        </p:nvGrpSpPr>
        <p:grpSpPr bwMode="auto">
          <a:xfrm>
            <a:off x="457200" y="2085975"/>
            <a:ext cx="2382838" cy="3813175"/>
            <a:chOff x="288" y="1104"/>
            <a:chExt cx="1501" cy="2402"/>
          </a:xfrm>
        </p:grpSpPr>
        <p:pic>
          <p:nvPicPr>
            <p:cNvPr id="94212" name="Picture 4" descr="templ075"/>
            <p:cNvPicPr>
              <a:picLocks noChangeAspect="1" noChangeArrowheads="1"/>
            </p:cNvPicPr>
            <p:nvPr/>
          </p:nvPicPr>
          <p:blipFill>
            <a:blip r:embed="rId3" cstate="print"/>
            <a:srcRect/>
            <a:stretch>
              <a:fillRect/>
            </a:stretch>
          </p:blipFill>
          <p:spPr bwMode="auto">
            <a:xfrm>
              <a:off x="288" y="1104"/>
              <a:ext cx="1499" cy="1004"/>
            </a:xfrm>
            <a:prstGeom prst="rect">
              <a:avLst/>
            </a:prstGeom>
            <a:noFill/>
            <a:ln w="9525">
              <a:solidFill>
                <a:schemeClr val="tx1"/>
              </a:solidFill>
              <a:miter lim="800000"/>
              <a:headEnd/>
              <a:tailEnd/>
            </a:ln>
          </p:spPr>
        </p:pic>
        <p:pic>
          <p:nvPicPr>
            <p:cNvPr id="94213" name="Picture 5" descr="templ075_HistEQ"/>
            <p:cNvPicPr>
              <a:picLocks noChangeAspect="1" noChangeArrowheads="1"/>
            </p:cNvPicPr>
            <p:nvPr/>
          </p:nvPicPr>
          <p:blipFill>
            <a:blip r:embed="rId4" cstate="print"/>
            <a:srcRect/>
            <a:stretch>
              <a:fillRect/>
            </a:stretch>
          </p:blipFill>
          <p:spPr bwMode="auto">
            <a:xfrm>
              <a:off x="288" y="2500"/>
              <a:ext cx="1501" cy="1006"/>
            </a:xfrm>
            <a:prstGeom prst="rect">
              <a:avLst/>
            </a:prstGeom>
            <a:noFill/>
            <a:ln w="9525">
              <a:solidFill>
                <a:schemeClr val="tx1"/>
              </a:solidFill>
              <a:miter lim="800000"/>
              <a:headEnd/>
              <a:tailEnd/>
            </a:ln>
          </p:spPr>
        </p:pic>
      </p:grpSp>
      <p:sp>
        <p:nvSpPr>
          <p:cNvPr id="94214" name="Rectangle 6"/>
          <p:cNvSpPr>
            <a:spLocks noGrp="1" noChangeArrowheads="1"/>
          </p:cNvSpPr>
          <p:nvPr>
            <p:ph type="title"/>
          </p:nvPr>
        </p:nvSpPr>
        <p:spPr>
          <a:xfrm>
            <a:off x="228600" y="1187450"/>
            <a:ext cx="2895600" cy="641350"/>
          </a:xfrm>
        </p:spPr>
        <p:txBody>
          <a:bodyPr>
            <a:spAutoFit/>
          </a:bodyPr>
          <a:lstStyle/>
          <a:p>
            <a:pPr algn="ctr"/>
            <a:r>
              <a:rPr lang="en-US" sz="3600"/>
              <a:t>Histogram EQ</a:t>
            </a:r>
          </a:p>
        </p:txBody>
      </p:sp>
      <p:pic>
        <p:nvPicPr>
          <p:cNvPr id="94216" name="Picture 8" descr="Templ_HistEQpdfLUT2"/>
          <p:cNvPicPr>
            <a:picLocks noChangeAspect="1" noChangeArrowheads="1"/>
          </p:cNvPicPr>
          <p:nvPr/>
        </p:nvPicPr>
        <p:blipFill>
          <a:blip r:embed="rId5" cstate="print"/>
          <a:srcRect l="1712" r="1712" b="4274"/>
          <a:stretch>
            <a:fillRect/>
          </a:stretch>
        </p:blipFill>
        <p:spPr bwMode="auto">
          <a:xfrm>
            <a:off x="3290888" y="3962400"/>
            <a:ext cx="5145087" cy="2043113"/>
          </a:xfrm>
          <a:prstGeom prst="rect">
            <a:avLst/>
          </a:prstGeom>
          <a:noFill/>
          <a:ln w="9525">
            <a:noFill/>
            <a:miter lim="800000"/>
            <a:headEnd/>
            <a:tailEnd/>
          </a:ln>
        </p:spPr>
      </p:pic>
      <p:sp>
        <p:nvSpPr>
          <p:cNvPr id="94217" name="Text Box 9"/>
          <p:cNvSpPr txBox="1">
            <a:spLocks noChangeArrowheads="1"/>
          </p:cNvSpPr>
          <p:nvPr/>
        </p:nvSpPr>
        <p:spPr bwMode="auto">
          <a:xfrm>
            <a:off x="5654675" y="3886200"/>
            <a:ext cx="566738" cy="336550"/>
          </a:xfrm>
          <a:prstGeom prst="rect">
            <a:avLst/>
          </a:prstGeom>
          <a:solidFill>
            <a:schemeClr val="bg1"/>
          </a:solidFill>
          <a:ln w="9525">
            <a:noFill/>
            <a:miter lim="800000"/>
            <a:headEnd/>
            <a:tailEnd/>
          </a:ln>
          <a:effectLst/>
        </p:spPr>
        <p:txBody>
          <a:bodyPr wrap="none">
            <a:spAutoFit/>
          </a:bodyPr>
          <a:lstStyle/>
          <a:p>
            <a:pPr algn="ctr"/>
            <a:r>
              <a:rPr lang="en-US" sz="1600">
                <a:solidFill>
                  <a:srgbClr val="FF0000"/>
                </a:solidFill>
              </a:rPr>
              <a:t>LUT</a:t>
            </a:r>
          </a:p>
        </p:txBody>
      </p:sp>
      <p:sp>
        <p:nvSpPr>
          <p:cNvPr id="94218" name="Text Box 10"/>
          <p:cNvSpPr txBox="1">
            <a:spLocks noChangeArrowheads="1"/>
          </p:cNvSpPr>
          <p:nvPr/>
        </p:nvSpPr>
        <p:spPr bwMode="auto">
          <a:xfrm>
            <a:off x="6172200" y="1295400"/>
            <a:ext cx="2819400" cy="1006475"/>
          </a:xfrm>
          <a:prstGeom prst="rect">
            <a:avLst/>
          </a:prstGeom>
          <a:solidFill>
            <a:srgbClr val="FFFF99"/>
          </a:solidFill>
          <a:ln w="9525">
            <a:noFill/>
            <a:miter lim="800000"/>
            <a:headEnd/>
            <a:tailEnd/>
          </a:ln>
          <a:effectLst>
            <a:outerShdw dist="107763" dir="8100000" algn="ctr" rotWithShape="0">
              <a:srgbClr val="646464">
                <a:alpha val="50000"/>
              </a:srgbClr>
            </a:outerShdw>
          </a:effectLst>
        </p:spPr>
        <p:txBody>
          <a:bodyPr>
            <a:spAutoFit/>
          </a:bodyPr>
          <a:lstStyle/>
          <a:p>
            <a:r>
              <a:rPr lang="en-US" sz="2000">
                <a:solidFill>
                  <a:schemeClr val="tx1"/>
                </a:solidFill>
                <a:latin typeface="Comic Sans MS" pitchFamily="66" charset="0"/>
              </a:rPr>
              <a:t>The CDF (cummulative distribution) is the LUT for remapping.</a:t>
            </a:r>
          </a:p>
        </p:txBody>
      </p:sp>
    </p:spTree>
    <p:extLst>
      <p:ext uri="{BB962C8B-B14F-4D97-AF65-F5344CB8AC3E}">
        <p14:creationId xmlns:p14="http://schemas.microsoft.com/office/powerpoint/2010/main" val="30573456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Templ_HistEQpdfLUT0"/>
          <p:cNvPicPr>
            <a:picLocks noChangeAspect="1" noChangeArrowheads="1"/>
          </p:cNvPicPr>
          <p:nvPr/>
        </p:nvPicPr>
        <p:blipFill>
          <a:blip r:embed="rId2" cstate="print"/>
          <a:srcRect/>
          <a:stretch>
            <a:fillRect/>
          </a:stretch>
        </p:blipFill>
        <p:spPr bwMode="auto">
          <a:xfrm>
            <a:off x="3200400" y="1828800"/>
            <a:ext cx="5326063" cy="4267200"/>
          </a:xfrm>
          <a:prstGeom prst="rect">
            <a:avLst/>
          </a:prstGeom>
          <a:noFill/>
          <a:ln w="9525">
            <a:solidFill>
              <a:schemeClr val="tx1"/>
            </a:solidFill>
            <a:miter lim="800000"/>
            <a:headEnd/>
            <a:tailEnd/>
          </a:ln>
          <a:effectLst>
            <a:outerShdw dist="107763" dir="8100000" algn="ctr" rotWithShape="0">
              <a:schemeClr val="bg2"/>
            </a:outerShdw>
          </a:effectLst>
        </p:spPr>
      </p:pic>
      <p:sp>
        <p:nvSpPr>
          <p:cNvPr id="95244" name="Text Box 12"/>
          <p:cNvSpPr txBox="1">
            <a:spLocks noChangeArrowheads="1"/>
          </p:cNvSpPr>
          <p:nvPr/>
        </p:nvSpPr>
        <p:spPr bwMode="auto">
          <a:xfrm>
            <a:off x="5638800" y="1828800"/>
            <a:ext cx="466725" cy="244475"/>
          </a:xfrm>
          <a:prstGeom prst="rect">
            <a:avLst/>
          </a:prstGeom>
          <a:solidFill>
            <a:schemeClr val="bg1"/>
          </a:solidFill>
          <a:ln w="9525">
            <a:noFill/>
            <a:miter lim="800000"/>
            <a:headEnd/>
            <a:tailEnd/>
          </a:ln>
          <a:effectLst/>
        </p:spPr>
        <p:txBody>
          <a:bodyPr wrap="none" tIns="0" bIns="0">
            <a:spAutoFit/>
          </a:bodyPr>
          <a:lstStyle/>
          <a:p>
            <a:pPr algn="ctr"/>
            <a:r>
              <a:rPr lang="en-US" sz="1600">
                <a:solidFill>
                  <a:schemeClr val="tx1"/>
                </a:solidFill>
              </a:rPr>
              <a:t>pdf</a:t>
            </a:r>
          </a:p>
        </p:txBody>
      </p:sp>
      <p:pic>
        <p:nvPicPr>
          <p:cNvPr id="95241" name="Picture 9" descr="Templ_HistEQpdfLUT3"/>
          <p:cNvPicPr>
            <a:picLocks noChangeAspect="1" noChangeArrowheads="1"/>
          </p:cNvPicPr>
          <p:nvPr/>
        </p:nvPicPr>
        <p:blipFill>
          <a:blip r:embed="rId3" cstate="print"/>
          <a:srcRect l="1712" r="1712" b="4274"/>
          <a:stretch>
            <a:fillRect/>
          </a:stretch>
        </p:blipFill>
        <p:spPr bwMode="auto">
          <a:xfrm>
            <a:off x="3290888" y="3962400"/>
            <a:ext cx="5145087" cy="2043113"/>
          </a:xfrm>
          <a:prstGeom prst="rect">
            <a:avLst/>
          </a:prstGeom>
          <a:noFill/>
          <a:ln w="9525">
            <a:noFill/>
            <a:miter lim="800000"/>
            <a:headEnd/>
            <a:tailEnd/>
          </a:ln>
        </p:spPr>
      </p:pic>
      <p:grpSp>
        <p:nvGrpSpPr>
          <p:cNvPr id="95235" name="Group 3"/>
          <p:cNvGrpSpPr>
            <a:grpSpLocks/>
          </p:cNvGrpSpPr>
          <p:nvPr/>
        </p:nvGrpSpPr>
        <p:grpSpPr bwMode="auto">
          <a:xfrm>
            <a:off x="457200" y="2085975"/>
            <a:ext cx="2382838" cy="3813175"/>
            <a:chOff x="288" y="1104"/>
            <a:chExt cx="1501" cy="2402"/>
          </a:xfrm>
        </p:grpSpPr>
        <p:pic>
          <p:nvPicPr>
            <p:cNvPr id="95236" name="Picture 4" descr="templ075"/>
            <p:cNvPicPr>
              <a:picLocks noChangeAspect="1" noChangeArrowheads="1"/>
            </p:cNvPicPr>
            <p:nvPr/>
          </p:nvPicPr>
          <p:blipFill>
            <a:blip r:embed="rId4" cstate="print"/>
            <a:srcRect/>
            <a:stretch>
              <a:fillRect/>
            </a:stretch>
          </p:blipFill>
          <p:spPr bwMode="auto">
            <a:xfrm>
              <a:off x="288" y="1104"/>
              <a:ext cx="1499" cy="1004"/>
            </a:xfrm>
            <a:prstGeom prst="rect">
              <a:avLst/>
            </a:prstGeom>
            <a:noFill/>
            <a:ln w="9525">
              <a:solidFill>
                <a:schemeClr val="tx1"/>
              </a:solidFill>
              <a:miter lim="800000"/>
              <a:headEnd/>
              <a:tailEnd/>
            </a:ln>
          </p:spPr>
        </p:pic>
        <p:pic>
          <p:nvPicPr>
            <p:cNvPr id="95237" name="Picture 5" descr="templ075_HistEQ"/>
            <p:cNvPicPr>
              <a:picLocks noChangeAspect="1" noChangeArrowheads="1"/>
            </p:cNvPicPr>
            <p:nvPr/>
          </p:nvPicPr>
          <p:blipFill>
            <a:blip r:embed="rId5" cstate="print"/>
            <a:srcRect/>
            <a:stretch>
              <a:fillRect/>
            </a:stretch>
          </p:blipFill>
          <p:spPr bwMode="auto">
            <a:xfrm>
              <a:off x="288" y="2500"/>
              <a:ext cx="1501" cy="1006"/>
            </a:xfrm>
            <a:prstGeom prst="rect">
              <a:avLst/>
            </a:prstGeom>
            <a:noFill/>
            <a:ln w="9525">
              <a:solidFill>
                <a:schemeClr val="tx1"/>
              </a:solidFill>
              <a:miter lim="800000"/>
              <a:headEnd/>
              <a:tailEnd/>
            </a:ln>
          </p:spPr>
        </p:pic>
      </p:grpSp>
      <p:sp>
        <p:nvSpPr>
          <p:cNvPr id="95238" name="Rectangle 6"/>
          <p:cNvSpPr>
            <a:spLocks noGrp="1" noChangeArrowheads="1"/>
          </p:cNvSpPr>
          <p:nvPr>
            <p:ph type="title"/>
          </p:nvPr>
        </p:nvSpPr>
        <p:spPr>
          <a:xfrm>
            <a:off x="228600" y="1187450"/>
            <a:ext cx="2895600" cy="641350"/>
          </a:xfrm>
        </p:spPr>
        <p:txBody>
          <a:bodyPr>
            <a:spAutoFit/>
          </a:bodyPr>
          <a:lstStyle/>
          <a:p>
            <a:pPr algn="ctr"/>
            <a:r>
              <a:rPr lang="en-US" sz="3600"/>
              <a:t>Histogram EQ</a:t>
            </a:r>
          </a:p>
        </p:txBody>
      </p:sp>
      <p:sp>
        <p:nvSpPr>
          <p:cNvPr id="95243" name="Text Box 11"/>
          <p:cNvSpPr txBox="1">
            <a:spLocks noChangeArrowheads="1"/>
          </p:cNvSpPr>
          <p:nvPr/>
        </p:nvSpPr>
        <p:spPr bwMode="auto">
          <a:xfrm>
            <a:off x="6172200" y="1295400"/>
            <a:ext cx="2819400" cy="1006475"/>
          </a:xfrm>
          <a:prstGeom prst="rect">
            <a:avLst/>
          </a:prstGeom>
          <a:solidFill>
            <a:srgbClr val="FFFF99"/>
          </a:solidFill>
          <a:ln w="9525">
            <a:noFill/>
            <a:miter lim="800000"/>
            <a:headEnd/>
            <a:tailEnd/>
          </a:ln>
          <a:effectLst>
            <a:outerShdw dist="107763" dir="8100000" algn="ctr" rotWithShape="0">
              <a:srgbClr val="646464">
                <a:alpha val="50000"/>
              </a:srgbClr>
            </a:outerShdw>
          </a:effectLst>
        </p:spPr>
        <p:txBody>
          <a:bodyPr>
            <a:spAutoFit/>
          </a:bodyPr>
          <a:lstStyle/>
          <a:p>
            <a:r>
              <a:rPr lang="en-US" sz="2000">
                <a:solidFill>
                  <a:schemeClr val="tx1"/>
                </a:solidFill>
                <a:latin typeface="Comic Sans MS" pitchFamily="66" charset="0"/>
              </a:rPr>
              <a:t>The CDF (cummulative distribution) is the LUT for remapping.</a:t>
            </a:r>
          </a:p>
        </p:txBody>
      </p:sp>
      <p:sp>
        <p:nvSpPr>
          <p:cNvPr id="95245" name="Text Box 13"/>
          <p:cNvSpPr txBox="1">
            <a:spLocks noChangeArrowheads="1"/>
          </p:cNvSpPr>
          <p:nvPr/>
        </p:nvSpPr>
        <p:spPr bwMode="auto">
          <a:xfrm>
            <a:off x="5654675" y="3886200"/>
            <a:ext cx="566738" cy="336550"/>
          </a:xfrm>
          <a:prstGeom prst="rect">
            <a:avLst/>
          </a:prstGeom>
          <a:solidFill>
            <a:schemeClr val="bg1"/>
          </a:solidFill>
          <a:ln w="9525">
            <a:noFill/>
            <a:miter lim="800000"/>
            <a:headEnd/>
            <a:tailEnd/>
          </a:ln>
          <a:effectLst/>
        </p:spPr>
        <p:txBody>
          <a:bodyPr wrap="none">
            <a:spAutoFit/>
          </a:bodyPr>
          <a:lstStyle/>
          <a:p>
            <a:pPr algn="ctr"/>
            <a:r>
              <a:rPr lang="en-US" sz="1600">
                <a:solidFill>
                  <a:schemeClr val="tx1"/>
                </a:solidFill>
              </a:rPr>
              <a:t>LUT</a:t>
            </a:r>
          </a:p>
        </p:txBody>
      </p:sp>
    </p:spTree>
    <p:extLst>
      <p:ext uri="{BB962C8B-B14F-4D97-AF65-F5344CB8AC3E}">
        <p14:creationId xmlns:p14="http://schemas.microsoft.com/office/powerpoint/2010/main" val="37704752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3" name="Group 3"/>
          <p:cNvGrpSpPr>
            <a:grpSpLocks/>
          </p:cNvGrpSpPr>
          <p:nvPr/>
        </p:nvGrpSpPr>
        <p:grpSpPr bwMode="auto">
          <a:xfrm>
            <a:off x="457200" y="2085975"/>
            <a:ext cx="2382838" cy="3813175"/>
            <a:chOff x="288" y="1104"/>
            <a:chExt cx="1501" cy="2402"/>
          </a:xfrm>
        </p:grpSpPr>
        <p:pic>
          <p:nvPicPr>
            <p:cNvPr id="56324" name="Picture 4" descr="templ075"/>
            <p:cNvPicPr>
              <a:picLocks noChangeAspect="1" noChangeArrowheads="1"/>
            </p:cNvPicPr>
            <p:nvPr/>
          </p:nvPicPr>
          <p:blipFill>
            <a:blip r:embed="rId2" cstate="print"/>
            <a:srcRect/>
            <a:stretch>
              <a:fillRect/>
            </a:stretch>
          </p:blipFill>
          <p:spPr bwMode="auto">
            <a:xfrm>
              <a:off x="288" y="1104"/>
              <a:ext cx="1499" cy="1004"/>
            </a:xfrm>
            <a:prstGeom prst="rect">
              <a:avLst/>
            </a:prstGeom>
            <a:noFill/>
            <a:ln w="9525">
              <a:solidFill>
                <a:schemeClr val="tx1"/>
              </a:solidFill>
              <a:miter lim="800000"/>
              <a:headEnd/>
              <a:tailEnd/>
            </a:ln>
          </p:spPr>
        </p:pic>
        <p:pic>
          <p:nvPicPr>
            <p:cNvPr id="56325" name="Picture 5" descr="templ075_HistEQ"/>
            <p:cNvPicPr>
              <a:picLocks noChangeAspect="1" noChangeArrowheads="1"/>
            </p:cNvPicPr>
            <p:nvPr/>
          </p:nvPicPr>
          <p:blipFill>
            <a:blip r:embed="rId3" cstate="print"/>
            <a:srcRect/>
            <a:stretch>
              <a:fillRect/>
            </a:stretch>
          </p:blipFill>
          <p:spPr bwMode="auto">
            <a:xfrm>
              <a:off x="288" y="2500"/>
              <a:ext cx="1501" cy="1006"/>
            </a:xfrm>
            <a:prstGeom prst="rect">
              <a:avLst/>
            </a:prstGeom>
            <a:noFill/>
            <a:ln w="9525">
              <a:solidFill>
                <a:schemeClr val="tx1"/>
              </a:solidFill>
              <a:miter lim="800000"/>
              <a:headEnd/>
              <a:tailEnd/>
            </a:ln>
          </p:spPr>
        </p:pic>
      </p:grpSp>
      <p:sp>
        <p:nvSpPr>
          <p:cNvPr id="56326" name="Rectangle 6"/>
          <p:cNvSpPr>
            <a:spLocks noGrp="1" noChangeArrowheads="1"/>
          </p:cNvSpPr>
          <p:nvPr>
            <p:ph type="title"/>
          </p:nvPr>
        </p:nvSpPr>
        <p:spPr>
          <a:xfrm>
            <a:off x="228600" y="1187450"/>
            <a:ext cx="2895600" cy="641350"/>
          </a:xfrm>
        </p:spPr>
        <p:txBody>
          <a:bodyPr>
            <a:spAutoFit/>
          </a:bodyPr>
          <a:lstStyle/>
          <a:p>
            <a:pPr algn="ctr"/>
            <a:r>
              <a:rPr lang="en-US" sz="3600"/>
              <a:t>Histogram EQ</a:t>
            </a:r>
          </a:p>
        </p:txBody>
      </p:sp>
      <p:pic>
        <p:nvPicPr>
          <p:cNvPr id="56328" name="Picture 8" descr="Templ_HistofHistEQ"/>
          <p:cNvPicPr>
            <a:picLocks noChangeAspect="1" noChangeArrowheads="1"/>
          </p:cNvPicPr>
          <p:nvPr/>
        </p:nvPicPr>
        <p:blipFill>
          <a:blip r:embed="rId4" cstate="print"/>
          <a:srcRect t="1048" b="1048"/>
          <a:stretch>
            <a:fillRect/>
          </a:stretch>
        </p:blipFill>
        <p:spPr bwMode="auto">
          <a:xfrm>
            <a:off x="3200400" y="1828800"/>
            <a:ext cx="5289550" cy="4270375"/>
          </a:xfrm>
          <a:prstGeom prst="rect">
            <a:avLst/>
          </a:prstGeom>
          <a:noFill/>
          <a:ln w="9525">
            <a:solidFill>
              <a:schemeClr val="tx1"/>
            </a:solidFill>
            <a:miter lim="800000"/>
            <a:headEnd/>
            <a:tailEnd/>
          </a:ln>
          <a:effectLst>
            <a:outerShdw dist="107763" dir="8100000" algn="ctr" rotWithShape="0">
              <a:schemeClr val="bg2"/>
            </a:outerShdw>
          </a:effectLst>
        </p:spPr>
      </p:pic>
    </p:spTree>
    <p:extLst>
      <p:ext uri="{BB962C8B-B14F-4D97-AF65-F5344CB8AC3E}">
        <p14:creationId xmlns:p14="http://schemas.microsoft.com/office/powerpoint/2010/main" val="17996693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1181100"/>
            <a:ext cx="7772400" cy="723900"/>
          </a:xfrm>
        </p:spPr>
        <p:txBody>
          <a:bodyPr/>
          <a:lstStyle/>
          <a:p>
            <a:r>
              <a:rPr lang="en-US" sz="3600"/>
              <a:t>Point Processes:  Histogram Equalization</a:t>
            </a:r>
          </a:p>
        </p:txBody>
      </p:sp>
      <p:graphicFrame>
        <p:nvGraphicFramePr>
          <p:cNvPr id="17412" name="Object 4"/>
          <p:cNvGraphicFramePr>
            <a:graphicFrameLocks noChangeAspect="1"/>
          </p:cNvGraphicFramePr>
          <p:nvPr/>
        </p:nvGraphicFramePr>
        <p:xfrm>
          <a:off x="2209800" y="4879975"/>
          <a:ext cx="6400800" cy="900113"/>
        </p:xfrm>
        <a:graphic>
          <a:graphicData uri="http://schemas.openxmlformats.org/presentationml/2006/ole">
            <mc:AlternateContent xmlns:mc="http://schemas.openxmlformats.org/markup-compatibility/2006">
              <mc:Choice xmlns:v="urn:schemas-microsoft-com:vml" Requires="v">
                <p:oleObj spid="_x0000_s112660" name="Equation" r:id="rId3" imgW="3060700" imgH="431800" progId="Equation.3">
                  <p:embed/>
                </p:oleObj>
              </mc:Choice>
              <mc:Fallback>
                <p:oleObj name="Equation" r:id="rId3" imgW="3060700" imgH="431800" progId="Equation.3">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879975"/>
                        <a:ext cx="6400800" cy="90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3" name="Text Box 5"/>
          <p:cNvSpPr txBox="1">
            <a:spLocks noChangeArrowheads="1"/>
          </p:cNvSpPr>
          <p:nvPr/>
        </p:nvSpPr>
        <p:spPr bwMode="auto">
          <a:xfrm>
            <a:off x="528638" y="1905000"/>
            <a:ext cx="8005762" cy="1187450"/>
          </a:xfrm>
          <a:prstGeom prst="rect">
            <a:avLst/>
          </a:prstGeom>
          <a:noFill/>
          <a:ln w="9525">
            <a:noFill/>
            <a:miter lim="800000"/>
            <a:headEnd/>
            <a:tailEnd/>
          </a:ln>
          <a:effectLst/>
        </p:spPr>
        <p:txBody>
          <a:bodyPr>
            <a:spAutoFit/>
          </a:bodyPr>
          <a:lstStyle/>
          <a:p>
            <a:r>
              <a:rPr lang="en-US" sz="2400">
                <a:solidFill>
                  <a:schemeClr val="tx1"/>
                </a:solidFill>
                <a:latin typeface="Times New Roman" pitchFamily="18" charset="0"/>
              </a:rPr>
              <a:t>Task:  remap image </a:t>
            </a:r>
            <a:r>
              <a:rPr lang="en-US" sz="2400" i="1">
                <a:solidFill>
                  <a:schemeClr val="tx1"/>
                </a:solidFill>
                <a:latin typeface="Times New Roman" pitchFamily="18" charset="0"/>
              </a:rPr>
              <a:t>I </a:t>
            </a:r>
            <a:r>
              <a:rPr lang="en-US" sz="2400">
                <a:solidFill>
                  <a:schemeClr val="tx1"/>
                </a:solidFill>
                <a:latin typeface="Times New Roman" pitchFamily="18" charset="0"/>
              </a:rPr>
              <a:t> with min = </a:t>
            </a:r>
            <a:r>
              <a:rPr lang="en-US" sz="2400" i="1">
                <a:solidFill>
                  <a:schemeClr val="tx1"/>
                </a:solidFill>
                <a:latin typeface="Times New Roman" pitchFamily="18" charset="0"/>
              </a:rPr>
              <a:t>m</a:t>
            </a:r>
            <a:r>
              <a:rPr lang="en-US" sz="2400" i="1" baseline="-25000">
                <a:solidFill>
                  <a:schemeClr val="tx1"/>
                </a:solidFill>
                <a:latin typeface="Times New Roman" pitchFamily="18" charset="0"/>
              </a:rPr>
              <a:t>I</a:t>
            </a:r>
            <a:r>
              <a:rPr lang="en-US" sz="2400">
                <a:solidFill>
                  <a:schemeClr val="tx1"/>
                </a:solidFill>
                <a:latin typeface="Times New Roman" pitchFamily="18" charset="0"/>
              </a:rPr>
              <a:t> and max = </a:t>
            </a:r>
            <a:r>
              <a:rPr lang="en-US" sz="2400" i="1">
                <a:solidFill>
                  <a:schemeClr val="tx1"/>
                </a:solidFill>
                <a:latin typeface="Times New Roman" pitchFamily="18" charset="0"/>
              </a:rPr>
              <a:t>M</a:t>
            </a:r>
            <a:r>
              <a:rPr lang="en-US" sz="2400" i="1" baseline="-25000">
                <a:solidFill>
                  <a:schemeClr val="tx1"/>
                </a:solidFill>
                <a:latin typeface="Times New Roman" pitchFamily="18" charset="0"/>
              </a:rPr>
              <a:t>I</a:t>
            </a:r>
            <a:r>
              <a:rPr lang="en-US" sz="2400">
                <a:solidFill>
                  <a:schemeClr val="tx1"/>
                </a:solidFill>
                <a:latin typeface="Times New Roman" pitchFamily="18" charset="0"/>
              </a:rPr>
              <a:t> so that its histogram is as close to constant as possible and has min = </a:t>
            </a:r>
            <a:r>
              <a:rPr lang="en-US" sz="2400" i="1">
                <a:solidFill>
                  <a:schemeClr val="tx1"/>
                </a:solidFill>
                <a:latin typeface="Times New Roman" pitchFamily="18" charset="0"/>
              </a:rPr>
              <a:t>m</a:t>
            </a:r>
            <a:r>
              <a:rPr lang="en-US" sz="2400" i="1" baseline="-25000">
                <a:solidFill>
                  <a:schemeClr val="tx1"/>
                </a:solidFill>
                <a:latin typeface="Times New Roman" pitchFamily="18" charset="0"/>
              </a:rPr>
              <a:t>J</a:t>
            </a:r>
            <a:r>
              <a:rPr lang="en-US" sz="2400">
                <a:solidFill>
                  <a:schemeClr val="tx1"/>
                </a:solidFill>
                <a:latin typeface="Times New Roman" pitchFamily="18" charset="0"/>
              </a:rPr>
              <a:t> and max = </a:t>
            </a:r>
            <a:r>
              <a:rPr lang="en-US" sz="2400" i="1">
                <a:solidFill>
                  <a:schemeClr val="tx1"/>
                </a:solidFill>
                <a:latin typeface="Times New Roman" pitchFamily="18" charset="0"/>
              </a:rPr>
              <a:t>M</a:t>
            </a:r>
            <a:r>
              <a:rPr lang="en-US" sz="2400" i="1" baseline="-25000">
                <a:solidFill>
                  <a:schemeClr val="tx1"/>
                </a:solidFill>
                <a:latin typeface="Times New Roman" pitchFamily="18" charset="0"/>
              </a:rPr>
              <a:t>J </a:t>
            </a:r>
            <a:r>
              <a:rPr lang="en-US" sz="2400" i="1">
                <a:solidFill>
                  <a:schemeClr val="tx1"/>
                </a:solidFill>
                <a:latin typeface="Times New Roman" pitchFamily="18" charset="0"/>
              </a:rPr>
              <a:t>.</a:t>
            </a:r>
            <a:endParaRPr lang="en-US" sz="2400">
              <a:solidFill>
                <a:schemeClr val="tx1"/>
              </a:solidFill>
              <a:latin typeface="Times New Roman" pitchFamily="18" charset="0"/>
            </a:endParaRPr>
          </a:p>
        </p:txBody>
      </p:sp>
      <p:sp>
        <p:nvSpPr>
          <p:cNvPr id="17414" name="Text Box 6"/>
          <p:cNvSpPr txBox="1">
            <a:spLocks noChangeArrowheads="1"/>
          </p:cNvSpPr>
          <p:nvPr/>
        </p:nvSpPr>
        <p:spPr bwMode="auto">
          <a:xfrm>
            <a:off x="528638" y="4191000"/>
            <a:ext cx="8153400" cy="457200"/>
          </a:xfrm>
          <a:prstGeom prst="rect">
            <a:avLst/>
          </a:prstGeom>
          <a:noFill/>
          <a:ln w="9525">
            <a:noFill/>
            <a:miter lim="800000"/>
            <a:headEnd/>
            <a:tailEnd/>
          </a:ln>
          <a:effectLst/>
        </p:spPr>
        <p:txBody>
          <a:bodyPr>
            <a:spAutoFit/>
          </a:bodyPr>
          <a:lstStyle/>
          <a:p>
            <a:r>
              <a:rPr lang="en-US" sz="2400">
                <a:solidFill>
                  <a:schemeClr val="tx1"/>
                </a:solidFill>
                <a:latin typeface="Times New Roman" pitchFamily="18" charset="0"/>
              </a:rPr>
              <a:t>Then </a:t>
            </a:r>
            <a:r>
              <a:rPr lang="en-US" sz="2400" i="1">
                <a:solidFill>
                  <a:schemeClr val="tx1"/>
                </a:solidFill>
                <a:latin typeface="Times New Roman" pitchFamily="18" charset="0"/>
              </a:rPr>
              <a:t>J </a:t>
            </a:r>
            <a:r>
              <a:rPr lang="en-US" sz="2400">
                <a:solidFill>
                  <a:schemeClr val="tx1"/>
                </a:solidFill>
                <a:latin typeface="Times New Roman" pitchFamily="18" charset="0"/>
              </a:rPr>
              <a:t>has</a:t>
            </a:r>
            <a:r>
              <a:rPr lang="en-US" sz="2400" i="1">
                <a:solidFill>
                  <a:schemeClr val="tx1"/>
                </a:solidFill>
                <a:latin typeface="Times New Roman" pitchFamily="18" charset="0"/>
              </a:rPr>
              <a:t>, </a:t>
            </a:r>
            <a:r>
              <a:rPr lang="en-US" sz="2400">
                <a:solidFill>
                  <a:schemeClr val="tx1"/>
                </a:solidFill>
                <a:latin typeface="Times New Roman" pitchFamily="18" charset="0"/>
              </a:rPr>
              <a:t>as closely as possible, the correct histogram if</a:t>
            </a:r>
          </a:p>
        </p:txBody>
      </p:sp>
      <p:sp>
        <p:nvSpPr>
          <p:cNvPr id="17415" name="Text Box 7"/>
          <p:cNvSpPr txBox="1">
            <a:spLocks noChangeArrowheads="1"/>
          </p:cNvSpPr>
          <p:nvPr/>
        </p:nvSpPr>
        <p:spPr bwMode="auto">
          <a:xfrm>
            <a:off x="381000" y="4800600"/>
            <a:ext cx="1524000" cy="1196975"/>
          </a:xfrm>
          <a:prstGeom prst="rect">
            <a:avLst/>
          </a:prstGeom>
          <a:solidFill>
            <a:srgbClr val="FFFF99"/>
          </a:solidFill>
          <a:ln w="9525">
            <a:solidFill>
              <a:schemeClr val="tx1"/>
            </a:solidFill>
            <a:miter lim="800000"/>
            <a:headEnd/>
            <a:tailEnd/>
          </a:ln>
          <a:effectLst>
            <a:outerShdw dist="107763" dir="18900000" algn="ctr" rotWithShape="0">
              <a:schemeClr val="tx1">
                <a:alpha val="50000"/>
              </a:schemeClr>
            </a:outerShdw>
          </a:effectLst>
        </p:spPr>
        <p:txBody>
          <a:bodyPr anchor="ctr">
            <a:spAutoFit/>
          </a:bodyPr>
          <a:lstStyle/>
          <a:p>
            <a:r>
              <a:rPr lang="en-US" sz="2400">
                <a:solidFill>
                  <a:schemeClr val="tx1"/>
                </a:solidFill>
                <a:latin typeface="Comic Sans MS" pitchFamily="66" charset="0"/>
              </a:rPr>
              <a:t>Using intensity extrema</a:t>
            </a:r>
          </a:p>
        </p:txBody>
      </p:sp>
      <p:graphicFrame>
        <p:nvGraphicFramePr>
          <p:cNvPr id="17416" name="Object 8"/>
          <p:cNvGraphicFramePr>
            <a:graphicFrameLocks noChangeAspect="1"/>
          </p:cNvGraphicFramePr>
          <p:nvPr/>
        </p:nvGraphicFramePr>
        <p:xfrm>
          <a:off x="593725" y="3276600"/>
          <a:ext cx="1616075" cy="407988"/>
        </p:xfrm>
        <a:graphic>
          <a:graphicData uri="http://schemas.openxmlformats.org/presentationml/2006/ole">
            <mc:AlternateContent xmlns:mc="http://schemas.openxmlformats.org/markup-compatibility/2006">
              <mc:Choice xmlns:v="urn:schemas-microsoft-com:vml" Requires="v">
                <p:oleObj spid="_x0000_s112661" name="Equation" r:id="rId5" imgW="850531" imgH="215806" progId="Equation.3">
                  <p:embed/>
                </p:oleObj>
              </mc:Choice>
              <mc:Fallback>
                <p:oleObj name="Equation" r:id="rId5" imgW="850531" imgH="215806" progId="Equation.3">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725" y="3276600"/>
                        <a:ext cx="1616075"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7" name="Text Box 9"/>
          <p:cNvSpPr txBox="1">
            <a:spLocks noChangeArrowheads="1"/>
          </p:cNvSpPr>
          <p:nvPr/>
        </p:nvSpPr>
        <p:spPr bwMode="auto">
          <a:xfrm>
            <a:off x="528638" y="3581400"/>
            <a:ext cx="7315200" cy="457200"/>
          </a:xfrm>
          <a:prstGeom prst="rect">
            <a:avLst/>
          </a:prstGeom>
          <a:noFill/>
          <a:ln w="9525">
            <a:noFill/>
            <a:miter lim="800000"/>
            <a:headEnd/>
            <a:tailEnd/>
          </a:ln>
          <a:effectLst/>
        </p:spPr>
        <p:txBody>
          <a:bodyPr>
            <a:spAutoFit/>
          </a:bodyPr>
          <a:lstStyle/>
          <a:p>
            <a:r>
              <a:rPr lang="en-US" sz="2400">
                <a:solidFill>
                  <a:schemeClr val="tx1"/>
                </a:solidFill>
                <a:latin typeface="Times New Roman" pitchFamily="18" charset="0"/>
              </a:rPr>
              <a:t>be the cumulative (probability) distribution function of  </a:t>
            </a:r>
            <a:r>
              <a:rPr lang="en-US" sz="2400" i="1">
                <a:solidFill>
                  <a:schemeClr val="tx1"/>
                </a:solidFill>
                <a:latin typeface="Times New Roman" pitchFamily="18" charset="0"/>
              </a:rPr>
              <a:t>I</a:t>
            </a:r>
            <a:r>
              <a:rPr lang="en-US" sz="2400">
                <a:solidFill>
                  <a:schemeClr val="tx1"/>
                </a:solidFill>
                <a:latin typeface="Times New Roman" pitchFamily="18" charset="0"/>
              </a:rPr>
              <a:t>.</a:t>
            </a:r>
          </a:p>
        </p:txBody>
      </p:sp>
    </p:spTree>
    <p:extLst>
      <p:ext uri="{BB962C8B-B14F-4D97-AF65-F5344CB8AC3E}">
        <p14:creationId xmlns:p14="http://schemas.microsoft.com/office/powerpoint/2010/main" val="8826545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1143000"/>
            <a:ext cx="8153400" cy="723900"/>
          </a:xfrm>
        </p:spPr>
        <p:txBody>
          <a:bodyPr>
            <a:normAutofit fontScale="90000"/>
          </a:bodyPr>
          <a:lstStyle/>
          <a:p>
            <a:r>
              <a:rPr lang="en-US" dirty="0"/>
              <a:t>Point Processes:  Histogram Matching</a:t>
            </a:r>
          </a:p>
        </p:txBody>
      </p:sp>
      <p:sp>
        <p:nvSpPr>
          <p:cNvPr id="16390" name="Text Box 6"/>
          <p:cNvSpPr txBox="1">
            <a:spLocks noChangeArrowheads="1"/>
          </p:cNvSpPr>
          <p:nvPr/>
        </p:nvSpPr>
        <p:spPr bwMode="auto">
          <a:xfrm>
            <a:off x="152400" y="2190133"/>
            <a:ext cx="8229600" cy="946150"/>
          </a:xfrm>
          <a:prstGeom prst="rect">
            <a:avLst/>
          </a:prstGeom>
          <a:solidFill>
            <a:schemeClr val="bg1"/>
          </a:solidFill>
          <a:ln w="9525">
            <a:noFill/>
            <a:miter lim="800000"/>
            <a:headEnd/>
            <a:tailEnd/>
          </a:ln>
          <a:effectLst/>
        </p:spPr>
        <p:txBody>
          <a:bodyPr>
            <a:spAutoFit/>
          </a:bodyPr>
          <a:lstStyle/>
          <a:p>
            <a:r>
              <a:rPr lang="en-US" sz="2800" dirty="0">
                <a:solidFill>
                  <a:schemeClr val="tx1"/>
                </a:solidFill>
                <a:latin typeface="Times New Roman" pitchFamily="18" charset="0"/>
              </a:rPr>
              <a:t>Task:  remap image </a:t>
            </a:r>
            <a:r>
              <a:rPr lang="en-US" sz="2800" i="1" dirty="0">
                <a:solidFill>
                  <a:schemeClr val="tx1"/>
                </a:solidFill>
                <a:latin typeface="Times New Roman" pitchFamily="18" charset="0"/>
              </a:rPr>
              <a:t>I </a:t>
            </a:r>
            <a:r>
              <a:rPr lang="en-US" sz="2800" dirty="0">
                <a:solidFill>
                  <a:schemeClr val="tx1"/>
                </a:solidFill>
                <a:latin typeface="Times New Roman" pitchFamily="18" charset="0"/>
              </a:rPr>
              <a:t>so that it has, as closely as possible, the same histogram as image </a:t>
            </a:r>
            <a:r>
              <a:rPr lang="en-US" sz="2800" i="1" dirty="0">
                <a:solidFill>
                  <a:schemeClr val="tx1"/>
                </a:solidFill>
                <a:latin typeface="Times New Roman" pitchFamily="18" charset="0"/>
              </a:rPr>
              <a:t>J.  </a:t>
            </a:r>
          </a:p>
        </p:txBody>
      </p:sp>
      <p:grpSp>
        <p:nvGrpSpPr>
          <p:cNvPr id="16400" name="Group 16"/>
          <p:cNvGrpSpPr>
            <a:grpSpLocks/>
          </p:cNvGrpSpPr>
          <p:nvPr/>
        </p:nvGrpSpPr>
        <p:grpSpPr bwMode="auto">
          <a:xfrm>
            <a:off x="152400" y="3463308"/>
            <a:ext cx="8153400" cy="946150"/>
            <a:chOff x="336" y="2193"/>
            <a:chExt cx="5136" cy="596"/>
          </a:xfrm>
        </p:grpSpPr>
        <p:sp>
          <p:nvSpPr>
            <p:cNvPr id="16393" name="Text Box 9"/>
            <p:cNvSpPr txBox="1">
              <a:spLocks noChangeArrowheads="1"/>
            </p:cNvSpPr>
            <p:nvPr/>
          </p:nvSpPr>
          <p:spPr bwMode="auto">
            <a:xfrm>
              <a:off x="336" y="2193"/>
              <a:ext cx="5136" cy="596"/>
            </a:xfrm>
            <a:prstGeom prst="rect">
              <a:avLst/>
            </a:prstGeom>
            <a:solidFill>
              <a:schemeClr val="bg1"/>
            </a:solidFill>
            <a:ln w="9525">
              <a:noFill/>
              <a:miter lim="800000"/>
              <a:headEnd/>
              <a:tailEnd/>
            </a:ln>
            <a:effectLst/>
          </p:spPr>
          <p:txBody>
            <a:bodyPr>
              <a:spAutoFit/>
            </a:bodyPr>
            <a:lstStyle/>
            <a:p>
              <a:r>
                <a:rPr lang="en-US" sz="2800">
                  <a:solidFill>
                    <a:schemeClr val="tx1"/>
                  </a:solidFill>
                  <a:latin typeface="Times New Roman" pitchFamily="18" charset="0"/>
                </a:rPr>
                <a:t>Because the images are digital it is not, in general, possible to make</a:t>
              </a:r>
              <a:r>
                <a:rPr lang="en-US" sz="2800" i="1">
                  <a:solidFill>
                    <a:schemeClr val="tx1"/>
                  </a:solidFill>
                  <a:latin typeface="Times New Roman" pitchFamily="18" charset="0"/>
                </a:rPr>
                <a:t> h</a:t>
              </a:r>
              <a:r>
                <a:rPr lang="en-US" sz="2800" i="1" baseline="-25000">
                  <a:solidFill>
                    <a:schemeClr val="tx1"/>
                  </a:solidFill>
                  <a:latin typeface="Times New Roman" pitchFamily="18" charset="0"/>
                </a:rPr>
                <a:t>I</a:t>
              </a:r>
              <a:r>
                <a:rPr lang="en-US" sz="2800">
                  <a:solidFill>
                    <a:schemeClr val="tx1"/>
                  </a:solidFill>
                  <a:latin typeface="Times New Roman" pitchFamily="18" charset="0"/>
                </a:rPr>
                <a:t> </a:t>
              </a:r>
              <a:r>
                <a:rPr lang="en-US" sz="2800">
                  <a:solidFill>
                    <a:schemeClr val="tx1"/>
                  </a:solidFill>
                  <a:latin typeface="Times New Roman" pitchFamily="18" charset="0"/>
                  <a:sym typeface="Symbol" pitchFamily="18" charset="2"/>
                </a:rPr>
                <a:t> </a:t>
              </a:r>
              <a:r>
                <a:rPr lang="en-US" sz="2800" i="1">
                  <a:solidFill>
                    <a:schemeClr val="tx1"/>
                  </a:solidFill>
                  <a:latin typeface="Times New Roman" pitchFamily="18" charset="0"/>
                  <a:sym typeface="Symbol" pitchFamily="18" charset="2"/>
                </a:rPr>
                <a:t>h</a:t>
              </a:r>
              <a:r>
                <a:rPr lang="en-US" sz="2800" i="1" baseline="-25000">
                  <a:solidFill>
                    <a:schemeClr val="tx1"/>
                  </a:solidFill>
                  <a:latin typeface="Times New Roman" pitchFamily="18" charset="0"/>
                  <a:sym typeface="Symbol" pitchFamily="18" charset="2"/>
                </a:rPr>
                <a:t>J</a:t>
              </a:r>
              <a:r>
                <a:rPr lang="en-US" sz="2800" i="1">
                  <a:solidFill>
                    <a:schemeClr val="tx1"/>
                  </a:solidFill>
                  <a:latin typeface="Times New Roman" pitchFamily="18" charset="0"/>
                  <a:sym typeface="Symbol" pitchFamily="18" charset="2"/>
                </a:rPr>
                <a:t> . </a:t>
              </a:r>
              <a:r>
                <a:rPr lang="en-US" sz="2800">
                  <a:solidFill>
                    <a:schemeClr val="tx1"/>
                  </a:solidFill>
                  <a:latin typeface="Times New Roman" pitchFamily="18" charset="0"/>
                  <a:sym typeface="Symbol" pitchFamily="18" charset="2"/>
                </a:rPr>
                <a:t>Therefore, </a:t>
              </a:r>
              <a:r>
                <a:rPr lang="en-US" sz="2800" i="1">
                  <a:solidFill>
                    <a:schemeClr val="tx1"/>
                  </a:solidFill>
                  <a:latin typeface="Times New Roman" pitchFamily="18" charset="0"/>
                </a:rPr>
                <a:t>p</a:t>
              </a:r>
              <a:r>
                <a:rPr lang="en-US" sz="2800" i="1" baseline="-25000">
                  <a:solidFill>
                    <a:schemeClr val="tx1"/>
                  </a:solidFill>
                  <a:latin typeface="Times New Roman" pitchFamily="18" charset="0"/>
                </a:rPr>
                <a:t>I</a:t>
              </a:r>
              <a:r>
                <a:rPr lang="en-US" sz="2800">
                  <a:solidFill>
                    <a:schemeClr val="tx1"/>
                  </a:solidFill>
                  <a:latin typeface="Times New Roman" pitchFamily="18" charset="0"/>
                </a:rPr>
                <a:t> </a:t>
              </a:r>
              <a:r>
                <a:rPr lang="en-US" sz="2800">
                  <a:solidFill>
                    <a:schemeClr val="tx1"/>
                  </a:solidFill>
                  <a:latin typeface="Times New Roman" pitchFamily="18" charset="0"/>
                  <a:sym typeface="Symbol" pitchFamily="18" charset="2"/>
                </a:rPr>
                <a:t> </a:t>
              </a:r>
              <a:r>
                <a:rPr lang="en-US" sz="2800" i="1">
                  <a:solidFill>
                    <a:schemeClr val="tx1"/>
                  </a:solidFill>
                  <a:latin typeface="Times New Roman" pitchFamily="18" charset="0"/>
                  <a:sym typeface="Symbol" pitchFamily="18" charset="2"/>
                </a:rPr>
                <a:t>p</a:t>
              </a:r>
              <a:r>
                <a:rPr lang="en-US" sz="2800" i="1" baseline="-25000">
                  <a:solidFill>
                    <a:schemeClr val="tx1"/>
                  </a:solidFill>
                  <a:latin typeface="Times New Roman" pitchFamily="18" charset="0"/>
                  <a:sym typeface="Symbol" pitchFamily="18" charset="2"/>
                </a:rPr>
                <a:t>J</a:t>
              </a:r>
              <a:r>
                <a:rPr lang="en-US" sz="2800" i="1">
                  <a:solidFill>
                    <a:schemeClr val="tx1"/>
                  </a:solidFill>
                  <a:latin typeface="Times New Roman" pitchFamily="18" charset="0"/>
                  <a:sym typeface="Symbol" pitchFamily="18" charset="2"/>
                </a:rPr>
                <a:t> . </a:t>
              </a:r>
            </a:p>
          </p:txBody>
        </p:sp>
        <p:sp>
          <p:nvSpPr>
            <p:cNvPr id="16395" name="Line 11"/>
            <p:cNvSpPr>
              <a:spLocks noChangeShapeType="1"/>
            </p:cNvSpPr>
            <p:nvPr/>
          </p:nvSpPr>
          <p:spPr bwMode="auto">
            <a:xfrm flipH="1">
              <a:off x="3944" y="2582"/>
              <a:ext cx="50" cy="157"/>
            </a:xfrm>
            <a:prstGeom prst="line">
              <a:avLst/>
            </a:prstGeom>
            <a:noFill/>
            <a:ln w="12700">
              <a:solidFill>
                <a:schemeClr val="tx1"/>
              </a:solidFill>
              <a:round/>
              <a:headEnd/>
              <a:tailEnd/>
            </a:ln>
            <a:effectLst/>
          </p:spPr>
          <p:txBody>
            <a:bodyPr anchor="ctr">
              <a:spAutoFit/>
            </a:bodyPr>
            <a:lstStyle/>
            <a:p>
              <a:endParaRPr lang="en-US"/>
            </a:p>
          </p:txBody>
        </p:sp>
      </p:grpSp>
      <p:sp>
        <p:nvSpPr>
          <p:cNvPr id="16399" name="Text Box 15"/>
          <p:cNvSpPr txBox="1">
            <a:spLocks noChangeArrowheads="1"/>
          </p:cNvSpPr>
          <p:nvPr/>
        </p:nvSpPr>
        <p:spPr bwMode="auto">
          <a:xfrm>
            <a:off x="533400" y="4802188"/>
            <a:ext cx="6161088" cy="946150"/>
          </a:xfrm>
          <a:prstGeom prst="rect">
            <a:avLst/>
          </a:prstGeom>
          <a:noFill/>
          <a:ln w="9525">
            <a:noFill/>
            <a:miter lim="800000"/>
            <a:headEnd/>
            <a:tailEnd/>
          </a:ln>
          <a:effectLst/>
        </p:spPr>
        <p:txBody>
          <a:bodyPr wrap="none">
            <a:spAutoFit/>
          </a:bodyPr>
          <a:lstStyle/>
          <a:p>
            <a:r>
              <a:rPr lang="en-US" sz="2800">
                <a:solidFill>
                  <a:schemeClr val="tx1"/>
                </a:solidFill>
                <a:latin typeface="Times New Roman" pitchFamily="18" charset="0"/>
                <a:sym typeface="Symbol" pitchFamily="18" charset="2"/>
              </a:rPr>
              <a:t>Q:  How, then, can the matching be done?</a:t>
            </a:r>
            <a:endParaRPr lang="en-US" sz="2800">
              <a:solidFill>
                <a:schemeClr val="tx1"/>
              </a:solidFill>
              <a:latin typeface="Times New Roman" pitchFamily="18" charset="0"/>
            </a:endParaRPr>
          </a:p>
          <a:p>
            <a:r>
              <a:rPr lang="en-US" sz="2800">
                <a:solidFill>
                  <a:schemeClr val="tx1"/>
                </a:solidFill>
                <a:latin typeface="Times New Roman" pitchFamily="18" charset="0"/>
              </a:rPr>
              <a:t>A:  By matching percentiles.</a:t>
            </a:r>
          </a:p>
        </p:txBody>
      </p:sp>
    </p:spTree>
    <p:extLst>
      <p:ext uri="{BB962C8B-B14F-4D97-AF65-F5344CB8AC3E}">
        <p14:creationId xmlns:p14="http://schemas.microsoft.com/office/powerpoint/2010/main" val="40075893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 y="228600"/>
            <a:ext cx="7772400" cy="723900"/>
          </a:xfrm>
        </p:spPr>
        <p:txBody>
          <a:bodyPr/>
          <a:lstStyle/>
          <a:p>
            <a:r>
              <a:rPr lang="en-US" sz="3600" dirty="0"/>
              <a:t>Matching Percentiles</a:t>
            </a:r>
          </a:p>
        </p:txBody>
      </p:sp>
      <p:sp>
        <p:nvSpPr>
          <p:cNvPr id="40032" name="Text Box 96"/>
          <p:cNvSpPr txBox="1">
            <a:spLocks noChangeArrowheads="1"/>
          </p:cNvSpPr>
          <p:nvPr/>
        </p:nvSpPr>
        <p:spPr bwMode="auto">
          <a:xfrm>
            <a:off x="381000" y="2087563"/>
            <a:ext cx="8610600" cy="2179637"/>
          </a:xfrm>
          <a:prstGeom prst="rect">
            <a:avLst/>
          </a:prstGeom>
          <a:noFill/>
          <a:ln w="9525">
            <a:noFill/>
            <a:miter lim="800000"/>
            <a:headEnd/>
            <a:tailEnd/>
          </a:ln>
          <a:effectLst/>
        </p:spPr>
        <p:txBody>
          <a:bodyPr>
            <a:spAutoFit/>
          </a:bodyPr>
          <a:lstStyle/>
          <a:p>
            <a:pPr marL="228600" indent="-228600">
              <a:lnSpc>
                <a:spcPct val="105000"/>
              </a:lnSpc>
              <a:spcAft>
                <a:spcPct val="15000"/>
              </a:spcAft>
            </a:pPr>
            <a:r>
              <a:rPr lang="en-US" sz="2400">
                <a:solidFill>
                  <a:schemeClr val="tx1"/>
                </a:solidFill>
                <a:latin typeface="Times New Roman" pitchFamily="18" charset="0"/>
              </a:rPr>
              <a:t>Recall:  </a:t>
            </a:r>
          </a:p>
          <a:p>
            <a:pPr marL="228600" indent="-228600">
              <a:lnSpc>
                <a:spcPct val="105000"/>
              </a:lnSpc>
              <a:spcAft>
                <a:spcPct val="15000"/>
              </a:spcAft>
              <a:buFontTx/>
              <a:buChar char="•"/>
            </a:pPr>
            <a:r>
              <a:rPr lang="en-US" sz="2400">
                <a:solidFill>
                  <a:schemeClr val="tx1"/>
                </a:solidFill>
                <a:latin typeface="Times New Roman" pitchFamily="18" charset="0"/>
              </a:rPr>
              <a:t>The CDF of image </a:t>
            </a:r>
            <a:r>
              <a:rPr lang="en-US" sz="2400" i="1">
                <a:solidFill>
                  <a:schemeClr val="tx1"/>
                </a:solidFill>
                <a:latin typeface="Times New Roman" pitchFamily="18" charset="0"/>
              </a:rPr>
              <a:t>I </a:t>
            </a:r>
            <a:r>
              <a:rPr lang="en-US" sz="2400">
                <a:solidFill>
                  <a:schemeClr val="tx1"/>
                </a:solidFill>
                <a:latin typeface="Times New Roman" pitchFamily="18" charset="0"/>
              </a:rPr>
              <a:t>is such that 0 </a:t>
            </a:r>
            <a:r>
              <a:rPr lang="en-US" sz="2400">
                <a:solidFill>
                  <a:schemeClr val="tx1"/>
                </a:solidFill>
                <a:latin typeface="Times New Roman" pitchFamily="18" charset="0"/>
                <a:sym typeface="Symbol" pitchFamily="18" charset="2"/>
              </a:rPr>
              <a:t> </a:t>
            </a:r>
            <a:r>
              <a:rPr lang="en-US" sz="2400" i="1">
                <a:solidFill>
                  <a:schemeClr val="tx1"/>
                </a:solidFill>
                <a:latin typeface="Times New Roman" pitchFamily="18" charset="0"/>
              </a:rPr>
              <a:t>P</a:t>
            </a:r>
            <a:r>
              <a:rPr lang="en-US" sz="2400" i="1" baseline="-25000">
                <a:solidFill>
                  <a:schemeClr val="tx1"/>
                </a:solidFill>
                <a:latin typeface="Times New Roman" pitchFamily="18" charset="0"/>
              </a:rPr>
              <a:t>I </a:t>
            </a:r>
            <a:r>
              <a:rPr lang="en-US" sz="2400">
                <a:solidFill>
                  <a:schemeClr val="tx1"/>
                </a:solidFill>
                <a:latin typeface="Times New Roman" pitchFamily="18" charset="0"/>
              </a:rPr>
              <a:t>( </a:t>
            </a:r>
            <a:r>
              <a:rPr lang="en-US" sz="2400" i="1">
                <a:solidFill>
                  <a:schemeClr val="tx1"/>
                </a:solidFill>
                <a:latin typeface="Times New Roman" pitchFamily="18" charset="0"/>
              </a:rPr>
              <a:t>g</a:t>
            </a:r>
            <a:r>
              <a:rPr lang="en-US" sz="2400" i="1" baseline="-25000">
                <a:solidFill>
                  <a:schemeClr val="tx1"/>
                </a:solidFill>
                <a:latin typeface="Times New Roman" pitchFamily="18" charset="0"/>
              </a:rPr>
              <a:t>I </a:t>
            </a:r>
            <a:r>
              <a:rPr lang="en-US" sz="2400">
                <a:solidFill>
                  <a:schemeClr val="tx1"/>
                </a:solidFill>
                <a:latin typeface="Times New Roman" pitchFamily="18" charset="0"/>
              </a:rPr>
              <a:t>) </a:t>
            </a:r>
            <a:r>
              <a:rPr lang="en-US" sz="2400">
                <a:solidFill>
                  <a:schemeClr val="tx1"/>
                </a:solidFill>
                <a:latin typeface="Times New Roman" pitchFamily="18" charset="0"/>
                <a:sym typeface="Symbol" pitchFamily="18" charset="2"/>
              </a:rPr>
              <a:t> 1</a:t>
            </a:r>
            <a:r>
              <a:rPr lang="en-US" sz="2400">
                <a:solidFill>
                  <a:schemeClr val="tx1"/>
                </a:solidFill>
                <a:latin typeface="Times New Roman" pitchFamily="18" charset="0"/>
              </a:rPr>
              <a:t>.  </a:t>
            </a:r>
          </a:p>
          <a:p>
            <a:pPr marL="228600" indent="-228600">
              <a:lnSpc>
                <a:spcPct val="105000"/>
              </a:lnSpc>
              <a:spcAft>
                <a:spcPct val="15000"/>
              </a:spcAft>
              <a:buFontTx/>
              <a:buChar char="•"/>
            </a:pPr>
            <a:r>
              <a:rPr lang="en-US" sz="2400" i="1">
                <a:solidFill>
                  <a:schemeClr val="tx1"/>
                </a:solidFill>
                <a:latin typeface="Times New Roman" pitchFamily="18" charset="0"/>
              </a:rPr>
              <a:t>P</a:t>
            </a:r>
            <a:r>
              <a:rPr lang="en-US" sz="2400" i="1" baseline="-25000">
                <a:solidFill>
                  <a:schemeClr val="tx1"/>
                </a:solidFill>
                <a:latin typeface="Times New Roman" pitchFamily="18" charset="0"/>
              </a:rPr>
              <a:t>I </a:t>
            </a:r>
            <a:r>
              <a:rPr lang="en-US" sz="2400">
                <a:solidFill>
                  <a:schemeClr val="tx1"/>
                </a:solidFill>
                <a:latin typeface="Times New Roman" pitchFamily="18" charset="0"/>
              </a:rPr>
              <a:t>( </a:t>
            </a:r>
            <a:r>
              <a:rPr lang="en-US" sz="2400" i="1">
                <a:solidFill>
                  <a:schemeClr val="tx1"/>
                </a:solidFill>
                <a:latin typeface="Times New Roman" pitchFamily="18" charset="0"/>
              </a:rPr>
              <a:t>g</a:t>
            </a:r>
            <a:r>
              <a:rPr lang="en-US" sz="2400" i="1" baseline="-25000">
                <a:solidFill>
                  <a:schemeClr val="tx1"/>
                </a:solidFill>
                <a:latin typeface="Times New Roman" pitchFamily="18" charset="0"/>
              </a:rPr>
              <a:t>I </a:t>
            </a:r>
            <a:r>
              <a:rPr lang="en-US" sz="2400">
                <a:solidFill>
                  <a:schemeClr val="tx1"/>
                </a:solidFill>
                <a:latin typeface="Times New Roman" pitchFamily="18" charset="0"/>
              </a:rPr>
              <a:t>+1) = </a:t>
            </a:r>
            <a:r>
              <a:rPr lang="en-US" sz="2400" i="1">
                <a:solidFill>
                  <a:schemeClr val="tx1"/>
                </a:solidFill>
                <a:latin typeface="Times New Roman" pitchFamily="18" charset="0"/>
              </a:rPr>
              <a:t>c </a:t>
            </a:r>
            <a:r>
              <a:rPr lang="en-US" sz="2400">
                <a:solidFill>
                  <a:schemeClr val="tx1"/>
                </a:solidFill>
                <a:latin typeface="Times New Roman" pitchFamily="18" charset="0"/>
              </a:rPr>
              <a:t>means that </a:t>
            </a:r>
            <a:r>
              <a:rPr lang="en-US" sz="2400" i="1">
                <a:solidFill>
                  <a:schemeClr val="tx1"/>
                </a:solidFill>
                <a:latin typeface="Times New Roman" pitchFamily="18" charset="0"/>
              </a:rPr>
              <a:t>c </a:t>
            </a:r>
            <a:r>
              <a:rPr lang="en-US" sz="2400">
                <a:solidFill>
                  <a:schemeClr val="tx1"/>
                </a:solidFill>
                <a:latin typeface="Times New Roman" pitchFamily="18" charset="0"/>
              </a:rPr>
              <a:t>is</a:t>
            </a:r>
            <a:r>
              <a:rPr lang="en-US" sz="2400" i="1">
                <a:solidFill>
                  <a:schemeClr val="tx1"/>
                </a:solidFill>
                <a:latin typeface="Times New Roman" pitchFamily="18" charset="0"/>
              </a:rPr>
              <a:t> </a:t>
            </a:r>
            <a:r>
              <a:rPr lang="en-US" sz="2400">
                <a:solidFill>
                  <a:schemeClr val="tx1"/>
                </a:solidFill>
                <a:latin typeface="Times New Roman" pitchFamily="18" charset="0"/>
              </a:rPr>
              <a:t>the fraction of pixels in </a:t>
            </a:r>
            <a:r>
              <a:rPr lang="en-US" sz="2400" i="1">
                <a:solidFill>
                  <a:schemeClr val="tx1"/>
                </a:solidFill>
                <a:latin typeface="Times New Roman" pitchFamily="18" charset="0"/>
              </a:rPr>
              <a:t>I </a:t>
            </a:r>
            <a:r>
              <a:rPr lang="en-US" sz="2400">
                <a:solidFill>
                  <a:schemeClr val="tx1"/>
                </a:solidFill>
                <a:latin typeface="Times New Roman" pitchFamily="18" charset="0"/>
              </a:rPr>
              <a:t>that have a value less than or equal to </a:t>
            </a:r>
            <a:r>
              <a:rPr lang="en-US" sz="2400" i="1">
                <a:solidFill>
                  <a:schemeClr val="tx1"/>
                </a:solidFill>
                <a:latin typeface="Times New Roman" pitchFamily="18" charset="0"/>
              </a:rPr>
              <a:t>g</a:t>
            </a:r>
            <a:r>
              <a:rPr lang="en-US" sz="2400" i="1" baseline="-25000">
                <a:solidFill>
                  <a:schemeClr val="tx1"/>
                </a:solidFill>
                <a:latin typeface="Times New Roman" pitchFamily="18" charset="0"/>
              </a:rPr>
              <a:t>I </a:t>
            </a:r>
            <a:r>
              <a:rPr lang="en-US" sz="2400">
                <a:solidFill>
                  <a:schemeClr val="tx1"/>
                </a:solidFill>
                <a:latin typeface="Times New Roman" pitchFamily="18" charset="0"/>
              </a:rPr>
              <a:t>.  </a:t>
            </a:r>
          </a:p>
          <a:p>
            <a:pPr marL="228600" indent="-228600">
              <a:lnSpc>
                <a:spcPct val="105000"/>
              </a:lnSpc>
              <a:spcAft>
                <a:spcPct val="15000"/>
              </a:spcAft>
              <a:buFontTx/>
              <a:buChar char="•"/>
            </a:pPr>
            <a:r>
              <a:rPr lang="en-US" sz="2400">
                <a:solidFill>
                  <a:schemeClr val="tx1"/>
                </a:solidFill>
                <a:latin typeface="Times New Roman" pitchFamily="18" charset="0"/>
              </a:rPr>
              <a:t>100</a:t>
            </a:r>
            <a:r>
              <a:rPr lang="en-US" sz="2400" i="1">
                <a:solidFill>
                  <a:schemeClr val="tx1"/>
                </a:solidFill>
                <a:latin typeface="Times New Roman" pitchFamily="18" charset="0"/>
              </a:rPr>
              <a:t>c</a:t>
            </a:r>
            <a:r>
              <a:rPr lang="en-US" sz="2400">
                <a:solidFill>
                  <a:schemeClr val="tx1"/>
                </a:solidFill>
                <a:latin typeface="Times New Roman" pitchFamily="18" charset="0"/>
              </a:rPr>
              <a:t> is the </a:t>
            </a:r>
            <a:r>
              <a:rPr lang="en-US" sz="2400" i="1">
                <a:solidFill>
                  <a:schemeClr val="tx1"/>
                </a:solidFill>
                <a:latin typeface="Times New Roman" pitchFamily="18" charset="0"/>
              </a:rPr>
              <a:t>percentile</a:t>
            </a:r>
            <a:r>
              <a:rPr lang="en-US" sz="2400">
                <a:solidFill>
                  <a:schemeClr val="tx1"/>
                </a:solidFill>
                <a:latin typeface="Times New Roman" pitchFamily="18" charset="0"/>
              </a:rPr>
              <a:t> of pixels in </a:t>
            </a:r>
            <a:r>
              <a:rPr lang="en-US" sz="2400" i="1">
                <a:solidFill>
                  <a:schemeClr val="tx1"/>
                </a:solidFill>
                <a:latin typeface="Times New Roman" pitchFamily="18" charset="0"/>
              </a:rPr>
              <a:t>I </a:t>
            </a:r>
            <a:r>
              <a:rPr lang="en-US" sz="2400">
                <a:solidFill>
                  <a:schemeClr val="tx1"/>
                </a:solidFill>
                <a:latin typeface="Times New Roman" pitchFamily="18" charset="0"/>
              </a:rPr>
              <a:t>that are less than or equal to </a:t>
            </a:r>
            <a:r>
              <a:rPr lang="en-US" sz="2400" i="1">
                <a:solidFill>
                  <a:schemeClr val="tx1"/>
                </a:solidFill>
                <a:latin typeface="Times New Roman" pitchFamily="18" charset="0"/>
              </a:rPr>
              <a:t>g</a:t>
            </a:r>
            <a:r>
              <a:rPr lang="en-US" sz="2400" i="1" baseline="-25000">
                <a:solidFill>
                  <a:schemeClr val="tx1"/>
                </a:solidFill>
                <a:latin typeface="Times New Roman" pitchFamily="18" charset="0"/>
              </a:rPr>
              <a:t>I </a:t>
            </a:r>
            <a:r>
              <a:rPr lang="en-US" sz="2400" i="1">
                <a:solidFill>
                  <a:schemeClr val="tx1"/>
                </a:solidFill>
                <a:latin typeface="Times New Roman" pitchFamily="18" charset="0"/>
              </a:rPr>
              <a:t>.</a:t>
            </a:r>
          </a:p>
        </p:txBody>
      </p:sp>
      <p:sp>
        <p:nvSpPr>
          <p:cNvPr id="40033" name="Text Box 97"/>
          <p:cNvSpPr txBox="1">
            <a:spLocks noChangeArrowheads="1"/>
          </p:cNvSpPr>
          <p:nvPr/>
        </p:nvSpPr>
        <p:spPr bwMode="auto">
          <a:xfrm>
            <a:off x="381000" y="4572000"/>
            <a:ext cx="8229600" cy="1336675"/>
          </a:xfrm>
          <a:prstGeom prst="rect">
            <a:avLst/>
          </a:prstGeom>
          <a:solidFill>
            <a:srgbClr val="E6ECFF"/>
          </a:solidFill>
          <a:ln w="9525">
            <a:noFill/>
            <a:miter lim="800000"/>
            <a:headEnd/>
            <a:tailEnd/>
          </a:ln>
          <a:effectLst>
            <a:outerShdw dist="107763" dir="2700000" algn="ctr" rotWithShape="0">
              <a:schemeClr val="bg2">
                <a:alpha val="50000"/>
              </a:schemeClr>
            </a:outerShdw>
          </a:effectLst>
        </p:spPr>
        <p:txBody>
          <a:bodyPr tIns="91440" bIns="91440">
            <a:spAutoFit/>
          </a:bodyPr>
          <a:lstStyle/>
          <a:p>
            <a:pPr>
              <a:lnSpc>
                <a:spcPct val="105000"/>
              </a:lnSpc>
            </a:pPr>
            <a:r>
              <a:rPr lang="en-US" sz="2400" dirty="0">
                <a:solidFill>
                  <a:schemeClr val="tx1"/>
                </a:solidFill>
                <a:latin typeface="Times New Roman" pitchFamily="18" charset="0"/>
              </a:rPr>
              <a:t>To match percentiles, replace all occurrences of value </a:t>
            </a:r>
            <a:r>
              <a:rPr lang="en-US" sz="2400" i="1" dirty="0" err="1">
                <a:solidFill>
                  <a:schemeClr val="tx1"/>
                </a:solidFill>
                <a:latin typeface="Times New Roman" pitchFamily="18" charset="0"/>
              </a:rPr>
              <a:t>g</a:t>
            </a:r>
            <a:r>
              <a:rPr lang="en-US" sz="2400" i="1" baseline="-25000" dirty="0" err="1">
                <a:solidFill>
                  <a:schemeClr val="tx1"/>
                </a:solidFill>
                <a:latin typeface="Times New Roman" pitchFamily="18" charset="0"/>
              </a:rPr>
              <a:t>I</a:t>
            </a:r>
            <a:r>
              <a:rPr lang="en-US" sz="2400" dirty="0">
                <a:solidFill>
                  <a:schemeClr val="tx1"/>
                </a:solidFill>
                <a:latin typeface="Times New Roman" pitchFamily="18" charset="0"/>
              </a:rPr>
              <a:t> in image </a:t>
            </a:r>
            <a:r>
              <a:rPr lang="en-US" sz="2400" i="1" dirty="0">
                <a:solidFill>
                  <a:schemeClr val="tx1"/>
                </a:solidFill>
                <a:latin typeface="Times New Roman" pitchFamily="18" charset="0"/>
              </a:rPr>
              <a:t>I </a:t>
            </a:r>
            <a:r>
              <a:rPr lang="en-US" sz="2400" dirty="0">
                <a:solidFill>
                  <a:schemeClr val="tx1"/>
                </a:solidFill>
                <a:latin typeface="Times New Roman" pitchFamily="18" charset="0"/>
              </a:rPr>
              <a:t>with the value, </a:t>
            </a:r>
            <a:r>
              <a:rPr lang="en-US" sz="2400" i="1" dirty="0" err="1">
                <a:solidFill>
                  <a:schemeClr val="tx1"/>
                </a:solidFill>
                <a:latin typeface="Times New Roman" pitchFamily="18" charset="0"/>
              </a:rPr>
              <a:t>g</a:t>
            </a:r>
            <a:r>
              <a:rPr lang="en-US" sz="2400" i="1" baseline="-25000" dirty="0" err="1">
                <a:solidFill>
                  <a:schemeClr val="tx1"/>
                </a:solidFill>
                <a:latin typeface="Times New Roman" pitchFamily="18" charset="0"/>
              </a:rPr>
              <a:t>J</a:t>
            </a:r>
            <a:r>
              <a:rPr lang="en-US" sz="2400" dirty="0">
                <a:solidFill>
                  <a:schemeClr val="tx1"/>
                </a:solidFill>
                <a:latin typeface="Times New Roman" pitchFamily="18" charset="0"/>
              </a:rPr>
              <a:t>, from image </a:t>
            </a:r>
            <a:r>
              <a:rPr lang="en-US" sz="2400" i="1" dirty="0">
                <a:solidFill>
                  <a:schemeClr val="tx1"/>
                </a:solidFill>
                <a:latin typeface="Times New Roman" pitchFamily="18" charset="0"/>
              </a:rPr>
              <a:t>J </a:t>
            </a:r>
            <a:r>
              <a:rPr lang="en-US" sz="2400" dirty="0">
                <a:solidFill>
                  <a:schemeClr val="tx1"/>
                </a:solidFill>
                <a:latin typeface="Times New Roman" pitchFamily="18" charset="0"/>
              </a:rPr>
              <a:t>whose percentile in </a:t>
            </a:r>
            <a:r>
              <a:rPr lang="en-US" sz="2400" i="1" dirty="0">
                <a:solidFill>
                  <a:schemeClr val="tx1"/>
                </a:solidFill>
                <a:latin typeface="Times New Roman" pitchFamily="18" charset="0"/>
              </a:rPr>
              <a:t>J</a:t>
            </a:r>
            <a:r>
              <a:rPr lang="en-US" sz="2400" dirty="0">
                <a:solidFill>
                  <a:schemeClr val="tx1"/>
                </a:solidFill>
                <a:latin typeface="Times New Roman" pitchFamily="18" charset="0"/>
              </a:rPr>
              <a:t> most closely matches the percentile of </a:t>
            </a:r>
            <a:r>
              <a:rPr lang="en-US" sz="2400" i="1" dirty="0" err="1">
                <a:solidFill>
                  <a:schemeClr val="tx1"/>
                </a:solidFill>
                <a:latin typeface="Times New Roman" pitchFamily="18" charset="0"/>
              </a:rPr>
              <a:t>g</a:t>
            </a:r>
            <a:r>
              <a:rPr lang="en-US" sz="2400" i="1" baseline="-25000" dirty="0" err="1">
                <a:solidFill>
                  <a:schemeClr val="tx1"/>
                </a:solidFill>
                <a:latin typeface="Times New Roman" pitchFamily="18" charset="0"/>
              </a:rPr>
              <a:t>I</a:t>
            </a:r>
            <a:r>
              <a:rPr lang="en-US" sz="2400" dirty="0">
                <a:solidFill>
                  <a:schemeClr val="tx1"/>
                </a:solidFill>
                <a:latin typeface="Times New Roman" pitchFamily="18" charset="0"/>
              </a:rPr>
              <a:t> in image </a:t>
            </a:r>
            <a:r>
              <a:rPr lang="en-US" sz="2400" i="1" dirty="0">
                <a:solidFill>
                  <a:schemeClr val="tx1"/>
                </a:solidFill>
                <a:latin typeface="Times New Roman" pitchFamily="18" charset="0"/>
              </a:rPr>
              <a:t>I</a:t>
            </a:r>
            <a:r>
              <a:rPr lang="en-US" sz="2400" dirty="0">
                <a:solidFill>
                  <a:schemeClr val="tx1"/>
                </a:solidFill>
                <a:latin typeface="Times New Roman" pitchFamily="18" charset="0"/>
              </a:rPr>
              <a:t>. </a:t>
            </a:r>
          </a:p>
        </p:txBody>
      </p:sp>
      <p:sp>
        <p:nvSpPr>
          <p:cNvPr id="40034" name="Text Box 98"/>
          <p:cNvSpPr txBox="1">
            <a:spLocks noChangeArrowheads="1"/>
          </p:cNvSpPr>
          <p:nvPr/>
        </p:nvSpPr>
        <p:spPr bwMode="auto">
          <a:xfrm>
            <a:off x="6172200" y="1295400"/>
            <a:ext cx="2590800" cy="925513"/>
          </a:xfrm>
          <a:prstGeom prst="rect">
            <a:avLst/>
          </a:prstGeom>
          <a:solidFill>
            <a:srgbClr val="FFFF99"/>
          </a:solidFill>
          <a:ln w="9525">
            <a:solidFill>
              <a:schemeClr val="tx1"/>
            </a:solidFill>
            <a:miter lim="800000"/>
            <a:headEnd/>
            <a:tailEnd/>
          </a:ln>
          <a:effectLst>
            <a:outerShdw dist="107763" dir="8100000" algn="ctr" rotWithShape="0">
              <a:schemeClr val="tx1">
                <a:alpha val="50000"/>
              </a:schemeClr>
            </a:outerShdw>
          </a:effectLst>
        </p:spPr>
        <p:txBody>
          <a:bodyPr anchor="ctr">
            <a:spAutoFit/>
          </a:bodyPr>
          <a:lstStyle/>
          <a:p>
            <a:r>
              <a:rPr lang="en-US" sz="1800">
                <a:solidFill>
                  <a:schemeClr val="tx1"/>
                </a:solidFill>
                <a:latin typeface="Comic Sans MS" pitchFamily="66" charset="0"/>
              </a:rPr>
              <a:t>… assuming a 1-band image or a single band of a color image.</a:t>
            </a:r>
          </a:p>
        </p:txBody>
      </p:sp>
    </p:spTree>
    <p:extLst>
      <p:ext uri="{BB962C8B-B14F-4D97-AF65-F5344CB8AC3E}">
        <p14:creationId xmlns:p14="http://schemas.microsoft.com/office/powerpoint/2010/main" val="19333942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181100"/>
            <a:ext cx="3657600" cy="723900"/>
          </a:xfrm>
        </p:spPr>
        <p:txBody>
          <a:bodyPr/>
          <a:lstStyle/>
          <a:p>
            <a:r>
              <a:rPr lang="en-US" sz="3200" dirty="0"/>
              <a:t>Matching Percentiles</a:t>
            </a:r>
          </a:p>
        </p:txBody>
      </p:sp>
      <p:sp>
        <p:nvSpPr>
          <p:cNvPr id="40965" name="Text Box 5"/>
          <p:cNvSpPr txBox="1">
            <a:spLocks noChangeArrowheads="1"/>
          </p:cNvSpPr>
          <p:nvPr/>
        </p:nvSpPr>
        <p:spPr bwMode="auto">
          <a:xfrm>
            <a:off x="425450" y="2820988"/>
            <a:ext cx="5508625" cy="488950"/>
          </a:xfrm>
          <a:prstGeom prst="rect">
            <a:avLst/>
          </a:prstGeom>
          <a:noFill/>
          <a:ln w="9525">
            <a:noFill/>
            <a:miter lim="800000"/>
            <a:headEnd/>
            <a:tailEnd/>
          </a:ln>
          <a:effectLst/>
        </p:spPr>
        <p:txBody>
          <a:bodyPr wrap="none" tIns="91440" bIns="91440">
            <a:spAutoFit/>
          </a:bodyPr>
          <a:lstStyle/>
          <a:p>
            <a:r>
              <a:rPr lang="en-US" sz="2000">
                <a:solidFill>
                  <a:schemeClr val="tx1"/>
                </a:solidFill>
                <a:latin typeface="Times New Roman" pitchFamily="18" charset="0"/>
              </a:rPr>
              <a:t>If </a:t>
            </a:r>
            <a:r>
              <a:rPr lang="en-US" sz="2000" i="1">
                <a:solidFill>
                  <a:schemeClr val="tx1"/>
                </a:solidFill>
                <a:latin typeface="Times New Roman" pitchFamily="18" charset="0"/>
              </a:rPr>
              <a:t>I</a:t>
            </a:r>
            <a:r>
              <a:rPr lang="en-US" sz="2000">
                <a:solidFill>
                  <a:schemeClr val="tx1"/>
                </a:solidFill>
                <a:latin typeface="Times New Roman" pitchFamily="18" charset="0"/>
              </a:rPr>
              <a:t>(</a:t>
            </a:r>
            <a:r>
              <a:rPr lang="en-US" sz="2000" i="1">
                <a:solidFill>
                  <a:schemeClr val="tx1"/>
                </a:solidFill>
                <a:latin typeface="Times New Roman" pitchFamily="18" charset="0"/>
              </a:rPr>
              <a:t>r,c</a:t>
            </a:r>
            <a:r>
              <a:rPr lang="en-US" sz="2000">
                <a:solidFill>
                  <a:schemeClr val="tx1"/>
                </a:solidFill>
                <a:latin typeface="Times New Roman" pitchFamily="18" charset="0"/>
              </a:rPr>
              <a:t>) = </a:t>
            </a:r>
            <a:r>
              <a:rPr lang="en-US" sz="2000" i="1">
                <a:solidFill>
                  <a:schemeClr val="tx1"/>
                </a:solidFill>
                <a:latin typeface="Times New Roman" pitchFamily="18" charset="0"/>
              </a:rPr>
              <a:t>g</a:t>
            </a:r>
            <a:r>
              <a:rPr lang="en-US" sz="2000" i="1" baseline="-25000">
                <a:solidFill>
                  <a:schemeClr val="tx1"/>
                </a:solidFill>
                <a:latin typeface="Times New Roman" pitchFamily="18" charset="0"/>
              </a:rPr>
              <a:t>I</a:t>
            </a:r>
            <a:r>
              <a:rPr lang="en-US" sz="2000">
                <a:solidFill>
                  <a:schemeClr val="tx1"/>
                </a:solidFill>
                <a:latin typeface="Times New Roman" pitchFamily="18" charset="0"/>
              </a:rPr>
              <a:t> then let </a:t>
            </a:r>
            <a:r>
              <a:rPr lang="en-US" sz="2000" i="1">
                <a:solidFill>
                  <a:schemeClr val="tx1"/>
                </a:solidFill>
                <a:latin typeface="Times New Roman" pitchFamily="18" charset="0"/>
              </a:rPr>
              <a:t>K</a:t>
            </a:r>
            <a:r>
              <a:rPr lang="en-US" sz="2000">
                <a:solidFill>
                  <a:schemeClr val="tx1"/>
                </a:solidFill>
                <a:latin typeface="Times New Roman" pitchFamily="18" charset="0"/>
              </a:rPr>
              <a:t>(</a:t>
            </a:r>
            <a:r>
              <a:rPr lang="en-US" sz="2000" i="1">
                <a:solidFill>
                  <a:schemeClr val="tx1"/>
                </a:solidFill>
                <a:latin typeface="Times New Roman" pitchFamily="18" charset="0"/>
              </a:rPr>
              <a:t>r,c</a:t>
            </a:r>
            <a:r>
              <a:rPr lang="en-US" sz="2000">
                <a:solidFill>
                  <a:schemeClr val="tx1"/>
                </a:solidFill>
                <a:latin typeface="Times New Roman" pitchFamily="18" charset="0"/>
              </a:rPr>
              <a:t>) = </a:t>
            </a:r>
            <a:r>
              <a:rPr lang="en-US" sz="2000" i="1">
                <a:solidFill>
                  <a:schemeClr val="tx1"/>
                </a:solidFill>
                <a:latin typeface="Times New Roman" pitchFamily="18" charset="0"/>
              </a:rPr>
              <a:t>g</a:t>
            </a:r>
            <a:r>
              <a:rPr lang="en-US" sz="2000" i="1" baseline="-25000">
                <a:solidFill>
                  <a:schemeClr val="tx1"/>
                </a:solidFill>
                <a:latin typeface="Times New Roman" pitchFamily="18" charset="0"/>
              </a:rPr>
              <a:t>J</a:t>
            </a:r>
            <a:r>
              <a:rPr lang="en-US" sz="2000">
                <a:solidFill>
                  <a:schemeClr val="tx1"/>
                </a:solidFill>
                <a:latin typeface="Times New Roman" pitchFamily="18" charset="0"/>
              </a:rPr>
              <a:t> where </a:t>
            </a:r>
            <a:r>
              <a:rPr lang="en-US" sz="2000" i="1">
                <a:solidFill>
                  <a:schemeClr val="tx1"/>
                </a:solidFill>
                <a:latin typeface="Times New Roman" pitchFamily="18" charset="0"/>
              </a:rPr>
              <a:t>g</a:t>
            </a:r>
            <a:r>
              <a:rPr lang="en-US" sz="2000" i="1" baseline="-25000">
                <a:solidFill>
                  <a:schemeClr val="tx1"/>
                </a:solidFill>
                <a:latin typeface="Times New Roman" pitchFamily="18" charset="0"/>
              </a:rPr>
              <a:t>J</a:t>
            </a:r>
            <a:r>
              <a:rPr lang="en-US" sz="2000">
                <a:solidFill>
                  <a:schemeClr val="tx1"/>
                </a:solidFill>
                <a:latin typeface="Times New Roman" pitchFamily="18" charset="0"/>
              </a:rPr>
              <a:t> is such that</a:t>
            </a:r>
          </a:p>
        </p:txBody>
      </p:sp>
      <p:sp>
        <p:nvSpPr>
          <p:cNvPr id="40966" name="Text Box 6"/>
          <p:cNvSpPr txBox="1">
            <a:spLocks noChangeArrowheads="1"/>
          </p:cNvSpPr>
          <p:nvPr/>
        </p:nvSpPr>
        <p:spPr bwMode="auto">
          <a:xfrm>
            <a:off x="425450" y="3424238"/>
            <a:ext cx="4325938" cy="488950"/>
          </a:xfrm>
          <a:prstGeom prst="rect">
            <a:avLst/>
          </a:prstGeom>
          <a:noFill/>
          <a:ln w="9525">
            <a:noFill/>
            <a:miter lim="800000"/>
            <a:headEnd/>
            <a:tailEnd/>
          </a:ln>
          <a:effectLst/>
        </p:spPr>
        <p:txBody>
          <a:bodyPr wrap="none" tIns="91440" bIns="91440">
            <a:spAutoFit/>
          </a:bodyPr>
          <a:lstStyle/>
          <a:p>
            <a:pPr algn="ctr"/>
            <a:r>
              <a:rPr lang="en-US" sz="2000" i="1">
                <a:solidFill>
                  <a:schemeClr val="tx1"/>
                </a:solidFill>
                <a:latin typeface="Times New Roman" pitchFamily="18" charset="0"/>
              </a:rPr>
              <a:t>P</a:t>
            </a:r>
            <a:r>
              <a:rPr lang="en-US" sz="2000" i="1" baseline="-25000">
                <a:solidFill>
                  <a:schemeClr val="tx1"/>
                </a:solidFill>
                <a:latin typeface="Times New Roman" pitchFamily="18" charset="0"/>
              </a:rPr>
              <a:t>I </a:t>
            </a:r>
            <a:r>
              <a:rPr lang="en-US" sz="2000">
                <a:solidFill>
                  <a:schemeClr val="tx1"/>
                </a:solidFill>
                <a:latin typeface="Times New Roman" pitchFamily="18" charset="0"/>
              </a:rPr>
              <a:t>(</a:t>
            </a:r>
            <a:r>
              <a:rPr lang="en-US" sz="2000" i="1">
                <a:solidFill>
                  <a:schemeClr val="tx1"/>
                </a:solidFill>
                <a:latin typeface="Times New Roman" pitchFamily="18" charset="0"/>
              </a:rPr>
              <a:t>g</a:t>
            </a:r>
            <a:r>
              <a:rPr lang="en-US" sz="2000" i="1" baseline="-25000">
                <a:solidFill>
                  <a:schemeClr val="tx1"/>
                </a:solidFill>
                <a:latin typeface="Times New Roman" pitchFamily="18" charset="0"/>
              </a:rPr>
              <a:t>I</a:t>
            </a:r>
            <a:r>
              <a:rPr lang="en-US" sz="2000">
                <a:solidFill>
                  <a:schemeClr val="tx1"/>
                </a:solidFill>
                <a:latin typeface="Times New Roman" pitchFamily="18" charset="0"/>
              </a:rPr>
              <a:t>) &gt; </a:t>
            </a:r>
            <a:r>
              <a:rPr lang="en-US" sz="2000" i="1">
                <a:solidFill>
                  <a:schemeClr val="tx1"/>
                </a:solidFill>
                <a:latin typeface="Times New Roman" pitchFamily="18" charset="0"/>
              </a:rPr>
              <a:t>P</a:t>
            </a:r>
            <a:r>
              <a:rPr lang="en-US" sz="2000" i="1" baseline="-25000">
                <a:solidFill>
                  <a:schemeClr val="tx1"/>
                </a:solidFill>
                <a:latin typeface="Times New Roman" pitchFamily="18" charset="0"/>
              </a:rPr>
              <a:t>J </a:t>
            </a:r>
            <a:r>
              <a:rPr lang="en-US" sz="2000">
                <a:solidFill>
                  <a:schemeClr val="tx1"/>
                </a:solidFill>
                <a:latin typeface="Times New Roman" pitchFamily="18" charset="0"/>
              </a:rPr>
              <a:t>(</a:t>
            </a:r>
            <a:r>
              <a:rPr lang="en-US" sz="2000" i="1">
                <a:solidFill>
                  <a:schemeClr val="tx1"/>
                </a:solidFill>
                <a:latin typeface="Times New Roman" pitchFamily="18" charset="0"/>
              </a:rPr>
              <a:t>g</a:t>
            </a:r>
            <a:r>
              <a:rPr lang="en-US" sz="2000" i="1" baseline="-25000">
                <a:solidFill>
                  <a:schemeClr val="tx1"/>
                </a:solidFill>
                <a:latin typeface="Times New Roman" pitchFamily="18" charset="0"/>
              </a:rPr>
              <a:t>J </a:t>
            </a:r>
            <a:r>
              <a:rPr lang="en-US" sz="2000" i="1">
                <a:solidFill>
                  <a:schemeClr val="tx1"/>
                </a:solidFill>
                <a:latin typeface="Times New Roman" pitchFamily="18" charset="0"/>
              </a:rPr>
              <a:t>-1</a:t>
            </a:r>
            <a:r>
              <a:rPr lang="en-US" sz="2000">
                <a:solidFill>
                  <a:schemeClr val="tx1"/>
                </a:solidFill>
                <a:latin typeface="Times New Roman" pitchFamily="18" charset="0"/>
              </a:rPr>
              <a:t>)  AND  </a:t>
            </a:r>
            <a:r>
              <a:rPr lang="en-US" sz="2000" i="1">
                <a:solidFill>
                  <a:schemeClr val="tx1"/>
                </a:solidFill>
                <a:latin typeface="Times New Roman" pitchFamily="18" charset="0"/>
              </a:rPr>
              <a:t>P</a:t>
            </a:r>
            <a:r>
              <a:rPr lang="en-US" sz="2000" i="1" baseline="-25000">
                <a:solidFill>
                  <a:schemeClr val="tx1"/>
                </a:solidFill>
                <a:latin typeface="Times New Roman" pitchFamily="18" charset="0"/>
              </a:rPr>
              <a:t>I </a:t>
            </a:r>
            <a:r>
              <a:rPr lang="en-US" sz="2000">
                <a:solidFill>
                  <a:schemeClr val="tx1"/>
                </a:solidFill>
                <a:latin typeface="Times New Roman" pitchFamily="18" charset="0"/>
              </a:rPr>
              <a:t>(</a:t>
            </a:r>
            <a:r>
              <a:rPr lang="en-US" sz="2000" i="1">
                <a:solidFill>
                  <a:schemeClr val="tx1"/>
                </a:solidFill>
                <a:latin typeface="Times New Roman" pitchFamily="18" charset="0"/>
              </a:rPr>
              <a:t>g</a:t>
            </a:r>
            <a:r>
              <a:rPr lang="en-US" sz="2000" i="1" baseline="-25000">
                <a:solidFill>
                  <a:schemeClr val="tx1"/>
                </a:solidFill>
                <a:latin typeface="Times New Roman" pitchFamily="18" charset="0"/>
              </a:rPr>
              <a:t>I</a:t>
            </a:r>
            <a:r>
              <a:rPr lang="en-US" sz="2000">
                <a:solidFill>
                  <a:schemeClr val="tx1"/>
                </a:solidFill>
                <a:latin typeface="Times New Roman" pitchFamily="18" charset="0"/>
              </a:rPr>
              <a:t>) </a:t>
            </a:r>
            <a:r>
              <a:rPr lang="en-US" sz="2000">
                <a:solidFill>
                  <a:schemeClr val="tx1"/>
                </a:solidFill>
                <a:latin typeface="Times New Roman" pitchFamily="18" charset="0"/>
                <a:sym typeface="Symbol" pitchFamily="18" charset="2"/>
              </a:rPr>
              <a:t></a:t>
            </a:r>
            <a:r>
              <a:rPr lang="en-US" sz="2000">
                <a:solidFill>
                  <a:schemeClr val="tx1"/>
                </a:solidFill>
                <a:latin typeface="Times New Roman" pitchFamily="18" charset="0"/>
              </a:rPr>
              <a:t> </a:t>
            </a:r>
            <a:r>
              <a:rPr lang="en-US" sz="2000" i="1">
                <a:solidFill>
                  <a:schemeClr val="tx1"/>
                </a:solidFill>
                <a:latin typeface="Times New Roman" pitchFamily="18" charset="0"/>
              </a:rPr>
              <a:t>P</a:t>
            </a:r>
            <a:r>
              <a:rPr lang="en-US" sz="2000" i="1" baseline="-25000">
                <a:solidFill>
                  <a:schemeClr val="tx1"/>
                </a:solidFill>
                <a:latin typeface="Times New Roman" pitchFamily="18" charset="0"/>
              </a:rPr>
              <a:t>J </a:t>
            </a:r>
            <a:r>
              <a:rPr lang="en-US" sz="2000">
                <a:solidFill>
                  <a:schemeClr val="tx1"/>
                </a:solidFill>
                <a:latin typeface="Times New Roman" pitchFamily="18" charset="0"/>
              </a:rPr>
              <a:t>(</a:t>
            </a:r>
            <a:r>
              <a:rPr lang="en-US" sz="2000" i="1">
                <a:solidFill>
                  <a:schemeClr val="tx1"/>
                </a:solidFill>
                <a:latin typeface="Times New Roman" pitchFamily="18" charset="0"/>
              </a:rPr>
              <a:t>g</a:t>
            </a:r>
            <a:r>
              <a:rPr lang="en-US" sz="2000" i="1" baseline="-25000">
                <a:solidFill>
                  <a:schemeClr val="tx1"/>
                </a:solidFill>
                <a:latin typeface="Times New Roman" pitchFamily="18" charset="0"/>
              </a:rPr>
              <a:t>J</a:t>
            </a:r>
            <a:r>
              <a:rPr lang="en-US" sz="2000">
                <a:solidFill>
                  <a:schemeClr val="tx1"/>
                </a:solidFill>
                <a:latin typeface="Times New Roman" pitchFamily="18" charset="0"/>
              </a:rPr>
              <a:t>).</a:t>
            </a:r>
          </a:p>
        </p:txBody>
      </p:sp>
      <p:sp>
        <p:nvSpPr>
          <p:cNvPr id="40967" name="Text Box 7"/>
          <p:cNvSpPr txBox="1">
            <a:spLocks noChangeArrowheads="1"/>
          </p:cNvSpPr>
          <p:nvPr/>
        </p:nvSpPr>
        <p:spPr bwMode="auto">
          <a:xfrm>
            <a:off x="425450" y="1979613"/>
            <a:ext cx="5746750" cy="701675"/>
          </a:xfrm>
          <a:prstGeom prst="rect">
            <a:avLst/>
          </a:prstGeom>
          <a:noFill/>
          <a:ln w="9525">
            <a:noFill/>
            <a:miter lim="800000"/>
            <a:headEnd/>
            <a:tailEnd/>
          </a:ln>
          <a:effectLst/>
        </p:spPr>
        <p:txBody>
          <a:bodyPr>
            <a:spAutoFit/>
          </a:bodyPr>
          <a:lstStyle/>
          <a:p>
            <a:r>
              <a:rPr lang="en-US" sz="2000">
                <a:solidFill>
                  <a:schemeClr val="tx1"/>
                </a:solidFill>
                <a:latin typeface="Times New Roman" pitchFamily="18" charset="0"/>
              </a:rPr>
              <a:t>So, to create an image, </a:t>
            </a:r>
            <a:r>
              <a:rPr lang="en-US" sz="2000" i="1">
                <a:solidFill>
                  <a:schemeClr val="tx1"/>
                </a:solidFill>
                <a:latin typeface="Times New Roman" pitchFamily="18" charset="0"/>
              </a:rPr>
              <a:t>K</a:t>
            </a:r>
            <a:r>
              <a:rPr lang="en-US" sz="2000">
                <a:solidFill>
                  <a:schemeClr val="tx1"/>
                </a:solidFill>
                <a:latin typeface="Times New Roman" pitchFamily="18" charset="0"/>
              </a:rPr>
              <a:t>, from image </a:t>
            </a:r>
            <a:r>
              <a:rPr lang="en-US" sz="2000" i="1">
                <a:solidFill>
                  <a:schemeClr val="tx1"/>
                </a:solidFill>
                <a:latin typeface="Times New Roman" pitchFamily="18" charset="0"/>
              </a:rPr>
              <a:t>I</a:t>
            </a:r>
            <a:r>
              <a:rPr lang="en-US" sz="2000">
                <a:solidFill>
                  <a:schemeClr val="tx1"/>
                </a:solidFill>
                <a:latin typeface="Times New Roman" pitchFamily="18" charset="0"/>
              </a:rPr>
              <a:t> such that </a:t>
            </a:r>
            <a:r>
              <a:rPr lang="en-US" sz="2000" i="1">
                <a:solidFill>
                  <a:schemeClr val="tx1"/>
                </a:solidFill>
                <a:latin typeface="Times New Roman" pitchFamily="18" charset="0"/>
              </a:rPr>
              <a:t>K</a:t>
            </a:r>
            <a:r>
              <a:rPr lang="en-US" sz="2000">
                <a:solidFill>
                  <a:schemeClr val="tx1"/>
                </a:solidFill>
                <a:latin typeface="Times New Roman" pitchFamily="18" charset="0"/>
              </a:rPr>
              <a:t> has nearly the same CDF as image </a:t>
            </a:r>
            <a:r>
              <a:rPr lang="en-US" sz="2000" i="1">
                <a:solidFill>
                  <a:schemeClr val="tx1"/>
                </a:solidFill>
                <a:latin typeface="Times New Roman" pitchFamily="18" charset="0"/>
              </a:rPr>
              <a:t>J </a:t>
            </a:r>
            <a:r>
              <a:rPr lang="en-US" sz="2000">
                <a:solidFill>
                  <a:schemeClr val="tx1"/>
                </a:solidFill>
                <a:latin typeface="Times New Roman" pitchFamily="18" charset="0"/>
              </a:rPr>
              <a:t>do the following:</a:t>
            </a:r>
          </a:p>
        </p:txBody>
      </p:sp>
      <p:grpSp>
        <p:nvGrpSpPr>
          <p:cNvPr id="40985" name="Group 25"/>
          <p:cNvGrpSpPr>
            <a:grpSpLocks/>
          </p:cNvGrpSpPr>
          <p:nvPr/>
        </p:nvGrpSpPr>
        <p:grpSpPr bwMode="auto">
          <a:xfrm>
            <a:off x="455613" y="4191000"/>
            <a:ext cx="3733800" cy="1981200"/>
            <a:chOff x="287" y="2640"/>
            <a:chExt cx="2352" cy="1248"/>
          </a:xfrm>
        </p:grpSpPr>
        <p:pic>
          <p:nvPicPr>
            <p:cNvPr id="40968" name="Picture 8" descr="Image-PDF-Distribution"/>
            <p:cNvPicPr>
              <a:picLocks noChangeAspect="1" noChangeArrowheads="1"/>
            </p:cNvPicPr>
            <p:nvPr/>
          </p:nvPicPr>
          <p:blipFill>
            <a:blip r:embed="rId2" cstate="print"/>
            <a:srcRect/>
            <a:stretch>
              <a:fillRect/>
            </a:stretch>
          </p:blipFill>
          <p:spPr bwMode="auto">
            <a:xfrm>
              <a:off x="480" y="2640"/>
              <a:ext cx="2159" cy="1247"/>
            </a:xfrm>
            <a:prstGeom prst="rect">
              <a:avLst/>
            </a:prstGeom>
            <a:noFill/>
            <a:ln w="9525">
              <a:noFill/>
              <a:miter lim="800000"/>
              <a:headEnd/>
              <a:tailEnd/>
            </a:ln>
          </p:spPr>
        </p:pic>
        <p:sp>
          <p:nvSpPr>
            <p:cNvPr id="40971" name="Text Box 11"/>
            <p:cNvSpPr txBox="1">
              <a:spLocks noChangeArrowheads="1"/>
            </p:cNvSpPr>
            <p:nvPr/>
          </p:nvSpPr>
          <p:spPr bwMode="auto">
            <a:xfrm>
              <a:off x="2400" y="3676"/>
              <a:ext cx="209" cy="212"/>
            </a:xfrm>
            <a:prstGeom prst="rect">
              <a:avLst/>
            </a:prstGeom>
            <a:noFill/>
            <a:ln w="9525">
              <a:noFill/>
              <a:miter lim="800000"/>
              <a:headEnd/>
              <a:tailEnd/>
            </a:ln>
            <a:effectLst/>
          </p:spPr>
          <p:txBody>
            <a:bodyPr wrap="none">
              <a:spAutoFit/>
            </a:bodyPr>
            <a:lstStyle/>
            <a:p>
              <a:pPr algn="ctr"/>
              <a:r>
                <a:rPr lang="en-US" sz="1600" i="1">
                  <a:solidFill>
                    <a:schemeClr val="tx1"/>
                  </a:solidFill>
                  <a:latin typeface="Times New Roman" pitchFamily="18" charset="0"/>
                </a:rPr>
                <a:t>g</a:t>
              </a:r>
              <a:r>
                <a:rPr lang="en-US" sz="1600" i="1" baseline="-25000">
                  <a:solidFill>
                    <a:schemeClr val="tx1"/>
                  </a:solidFill>
                  <a:latin typeface="Times New Roman" pitchFamily="18" charset="0"/>
                </a:rPr>
                <a:t>I</a:t>
              </a:r>
            </a:p>
          </p:txBody>
        </p:sp>
        <p:sp>
          <p:nvSpPr>
            <p:cNvPr id="40975" name="Text Box 15"/>
            <p:cNvSpPr txBox="1">
              <a:spLocks noChangeArrowheads="1"/>
            </p:cNvSpPr>
            <p:nvPr/>
          </p:nvSpPr>
          <p:spPr bwMode="auto">
            <a:xfrm rot="-5400000">
              <a:off x="154" y="2773"/>
              <a:ext cx="478" cy="212"/>
            </a:xfrm>
            <a:prstGeom prst="rect">
              <a:avLst/>
            </a:prstGeom>
            <a:noFill/>
            <a:ln w="9525">
              <a:noFill/>
              <a:miter lim="800000"/>
              <a:headEnd/>
              <a:tailEnd/>
            </a:ln>
            <a:effectLst/>
          </p:spPr>
          <p:txBody>
            <a:bodyPr wrap="none">
              <a:spAutoFit/>
            </a:bodyPr>
            <a:lstStyle/>
            <a:p>
              <a:pPr algn="ctr"/>
              <a:r>
                <a:rPr lang="en-US" sz="1600" i="1">
                  <a:solidFill>
                    <a:schemeClr val="tx1"/>
                  </a:solidFill>
                  <a:latin typeface="Times New Roman" pitchFamily="18" charset="0"/>
                </a:rPr>
                <a:t>P</a:t>
              </a:r>
              <a:r>
                <a:rPr lang="en-US" sz="1600" i="1" baseline="-25000">
                  <a:solidFill>
                    <a:schemeClr val="tx1"/>
                  </a:solidFill>
                  <a:latin typeface="Times New Roman" pitchFamily="18" charset="0"/>
                </a:rPr>
                <a:t>I </a:t>
              </a:r>
              <a:r>
                <a:rPr lang="en-US" sz="1600">
                  <a:solidFill>
                    <a:schemeClr val="tx1"/>
                  </a:solidFill>
                  <a:latin typeface="Times New Roman" pitchFamily="18" charset="0"/>
                </a:rPr>
                <a:t>( </a:t>
              </a:r>
              <a:r>
                <a:rPr lang="en-US" sz="1600" i="1">
                  <a:solidFill>
                    <a:schemeClr val="tx1"/>
                  </a:solidFill>
                  <a:latin typeface="Times New Roman" pitchFamily="18" charset="0"/>
                </a:rPr>
                <a:t>g</a:t>
              </a:r>
              <a:r>
                <a:rPr lang="en-US" sz="1600" i="1" baseline="-25000">
                  <a:solidFill>
                    <a:schemeClr val="tx1"/>
                  </a:solidFill>
                  <a:latin typeface="Times New Roman" pitchFamily="18" charset="0"/>
                </a:rPr>
                <a:t>I </a:t>
              </a:r>
              <a:r>
                <a:rPr lang="en-US" sz="1600">
                  <a:solidFill>
                    <a:schemeClr val="tx1"/>
                  </a:solidFill>
                  <a:latin typeface="Times New Roman" pitchFamily="18" charset="0"/>
                </a:rPr>
                <a:t>)</a:t>
              </a:r>
            </a:p>
          </p:txBody>
        </p:sp>
      </p:grpSp>
      <p:grpSp>
        <p:nvGrpSpPr>
          <p:cNvPr id="40980" name="Group 20"/>
          <p:cNvGrpSpPr>
            <a:grpSpLocks/>
          </p:cNvGrpSpPr>
          <p:nvPr/>
        </p:nvGrpSpPr>
        <p:grpSpPr bwMode="auto">
          <a:xfrm>
            <a:off x="4265613" y="4191000"/>
            <a:ext cx="3733800" cy="1981200"/>
            <a:chOff x="2687" y="2496"/>
            <a:chExt cx="2352" cy="1248"/>
          </a:xfrm>
        </p:grpSpPr>
        <p:pic>
          <p:nvPicPr>
            <p:cNvPr id="40969" name="Picture 9" descr="Target-PDF-Distribution"/>
            <p:cNvPicPr>
              <a:picLocks noChangeAspect="1" noChangeArrowheads="1"/>
            </p:cNvPicPr>
            <p:nvPr/>
          </p:nvPicPr>
          <p:blipFill>
            <a:blip r:embed="rId3" cstate="print"/>
            <a:srcRect/>
            <a:stretch>
              <a:fillRect/>
            </a:stretch>
          </p:blipFill>
          <p:spPr bwMode="auto">
            <a:xfrm>
              <a:off x="2880" y="2496"/>
              <a:ext cx="2159" cy="1247"/>
            </a:xfrm>
            <a:prstGeom prst="rect">
              <a:avLst/>
            </a:prstGeom>
            <a:noFill/>
          </p:spPr>
        </p:pic>
        <p:sp>
          <p:nvSpPr>
            <p:cNvPr id="40972" name="Text Box 12"/>
            <p:cNvSpPr txBox="1">
              <a:spLocks noChangeArrowheads="1"/>
            </p:cNvSpPr>
            <p:nvPr/>
          </p:nvSpPr>
          <p:spPr bwMode="auto">
            <a:xfrm>
              <a:off x="4800" y="3532"/>
              <a:ext cx="219" cy="212"/>
            </a:xfrm>
            <a:prstGeom prst="rect">
              <a:avLst/>
            </a:prstGeom>
            <a:noFill/>
            <a:ln w="9525">
              <a:noFill/>
              <a:miter lim="800000"/>
              <a:headEnd/>
              <a:tailEnd/>
            </a:ln>
            <a:effectLst/>
          </p:spPr>
          <p:txBody>
            <a:bodyPr wrap="none">
              <a:spAutoFit/>
            </a:bodyPr>
            <a:lstStyle/>
            <a:p>
              <a:pPr algn="ctr"/>
              <a:r>
                <a:rPr lang="en-US" sz="1600" i="1">
                  <a:solidFill>
                    <a:schemeClr val="tx1"/>
                  </a:solidFill>
                  <a:latin typeface="Times New Roman" pitchFamily="18" charset="0"/>
                </a:rPr>
                <a:t>g</a:t>
              </a:r>
              <a:r>
                <a:rPr lang="en-US" sz="1600" i="1" baseline="-25000">
                  <a:solidFill>
                    <a:schemeClr val="tx1"/>
                  </a:solidFill>
                  <a:latin typeface="Times New Roman" pitchFamily="18" charset="0"/>
                </a:rPr>
                <a:t>J</a:t>
              </a:r>
            </a:p>
          </p:txBody>
        </p:sp>
        <p:sp>
          <p:nvSpPr>
            <p:cNvPr id="40976" name="Text Box 16"/>
            <p:cNvSpPr txBox="1">
              <a:spLocks noChangeArrowheads="1"/>
            </p:cNvSpPr>
            <p:nvPr/>
          </p:nvSpPr>
          <p:spPr bwMode="auto">
            <a:xfrm rot="-5400000">
              <a:off x="2544" y="2639"/>
              <a:ext cx="498" cy="212"/>
            </a:xfrm>
            <a:prstGeom prst="rect">
              <a:avLst/>
            </a:prstGeom>
            <a:noFill/>
            <a:ln w="9525">
              <a:noFill/>
              <a:miter lim="800000"/>
              <a:headEnd/>
              <a:tailEnd/>
            </a:ln>
            <a:effectLst/>
          </p:spPr>
          <p:txBody>
            <a:bodyPr wrap="none">
              <a:spAutoFit/>
            </a:bodyPr>
            <a:lstStyle/>
            <a:p>
              <a:pPr algn="ctr"/>
              <a:r>
                <a:rPr lang="en-US" sz="1600" i="1">
                  <a:solidFill>
                    <a:schemeClr val="tx1"/>
                  </a:solidFill>
                  <a:latin typeface="Times New Roman" pitchFamily="18" charset="0"/>
                </a:rPr>
                <a:t>P</a:t>
              </a:r>
              <a:r>
                <a:rPr lang="en-US" sz="1600" i="1" baseline="-25000">
                  <a:solidFill>
                    <a:schemeClr val="tx1"/>
                  </a:solidFill>
                  <a:latin typeface="Times New Roman" pitchFamily="18" charset="0"/>
                </a:rPr>
                <a:t>J </a:t>
              </a:r>
              <a:r>
                <a:rPr lang="en-US" sz="1600">
                  <a:solidFill>
                    <a:schemeClr val="tx1"/>
                  </a:solidFill>
                  <a:latin typeface="Times New Roman" pitchFamily="18" charset="0"/>
                </a:rPr>
                <a:t>( </a:t>
              </a:r>
              <a:r>
                <a:rPr lang="en-US" sz="1600" i="1">
                  <a:solidFill>
                    <a:schemeClr val="tx1"/>
                  </a:solidFill>
                  <a:latin typeface="Times New Roman" pitchFamily="18" charset="0"/>
                </a:rPr>
                <a:t>g</a:t>
              </a:r>
              <a:r>
                <a:rPr lang="en-US" sz="1600" i="1" baseline="-25000">
                  <a:solidFill>
                    <a:schemeClr val="tx1"/>
                  </a:solidFill>
                  <a:latin typeface="Times New Roman" pitchFamily="18" charset="0"/>
                </a:rPr>
                <a:t>J </a:t>
              </a:r>
              <a:r>
                <a:rPr lang="en-US" sz="1600">
                  <a:solidFill>
                    <a:schemeClr val="tx1"/>
                  </a:solidFill>
                  <a:latin typeface="Times New Roman" pitchFamily="18" charset="0"/>
                </a:rPr>
                <a:t>)</a:t>
              </a:r>
            </a:p>
          </p:txBody>
        </p:sp>
      </p:grpSp>
      <p:sp>
        <p:nvSpPr>
          <p:cNvPr id="40981" name="Line 21"/>
          <p:cNvSpPr>
            <a:spLocks noChangeShapeType="1"/>
          </p:cNvSpPr>
          <p:nvPr/>
        </p:nvSpPr>
        <p:spPr bwMode="auto">
          <a:xfrm>
            <a:off x="1022350" y="4883150"/>
            <a:ext cx="6858000" cy="0"/>
          </a:xfrm>
          <a:prstGeom prst="line">
            <a:avLst/>
          </a:prstGeom>
          <a:noFill/>
          <a:ln w="19050">
            <a:solidFill>
              <a:srgbClr val="FF5050"/>
            </a:solidFill>
            <a:round/>
            <a:headEnd/>
            <a:tailEnd/>
          </a:ln>
          <a:effectLst/>
        </p:spPr>
        <p:txBody>
          <a:bodyPr anchor="ctr">
            <a:spAutoFit/>
          </a:bodyPr>
          <a:lstStyle/>
          <a:p>
            <a:endParaRPr lang="en-US"/>
          </a:p>
        </p:txBody>
      </p:sp>
      <p:sp>
        <p:nvSpPr>
          <p:cNvPr id="40982" name="Text Box 22"/>
          <p:cNvSpPr txBox="1">
            <a:spLocks noChangeArrowheads="1"/>
          </p:cNvSpPr>
          <p:nvPr/>
        </p:nvSpPr>
        <p:spPr bwMode="auto">
          <a:xfrm>
            <a:off x="7162800" y="2514600"/>
            <a:ext cx="1316038" cy="1558925"/>
          </a:xfrm>
          <a:prstGeom prst="rect">
            <a:avLst/>
          </a:prstGeom>
          <a:solidFill>
            <a:srgbClr val="DDDDDD"/>
          </a:solidFill>
          <a:ln w="9525">
            <a:noFill/>
            <a:miter lim="800000"/>
            <a:headEnd/>
            <a:tailEnd/>
          </a:ln>
          <a:effectLst>
            <a:outerShdw dist="107763" dir="8100000" algn="ctr" rotWithShape="0">
              <a:schemeClr val="bg2">
                <a:alpha val="50000"/>
              </a:schemeClr>
            </a:outerShdw>
          </a:effectLst>
        </p:spPr>
        <p:txBody>
          <a:bodyPr wrap="none">
            <a:spAutoFit/>
          </a:bodyPr>
          <a:lstStyle/>
          <a:p>
            <a:r>
              <a:rPr lang="en-US" sz="1600">
                <a:solidFill>
                  <a:schemeClr val="tx1"/>
                </a:solidFill>
              </a:rPr>
              <a:t>Example:</a:t>
            </a:r>
          </a:p>
          <a:p>
            <a:r>
              <a:rPr lang="en-US" sz="1600" i="1">
                <a:solidFill>
                  <a:schemeClr val="tx1"/>
                </a:solidFill>
                <a:latin typeface="Times New Roman" pitchFamily="18" charset="0"/>
              </a:rPr>
              <a:t>I</a:t>
            </a:r>
            <a:r>
              <a:rPr lang="en-US" sz="1600">
                <a:solidFill>
                  <a:schemeClr val="tx1"/>
                </a:solidFill>
                <a:latin typeface="Times New Roman" pitchFamily="18" charset="0"/>
              </a:rPr>
              <a:t>(</a:t>
            </a:r>
            <a:r>
              <a:rPr lang="en-US" sz="1600" i="1">
                <a:solidFill>
                  <a:schemeClr val="tx1"/>
                </a:solidFill>
                <a:latin typeface="Times New Roman" pitchFamily="18" charset="0"/>
              </a:rPr>
              <a:t>r,c</a:t>
            </a:r>
            <a:r>
              <a:rPr lang="en-US" sz="1600">
                <a:solidFill>
                  <a:schemeClr val="tx1"/>
                </a:solidFill>
                <a:latin typeface="Times New Roman" pitchFamily="18" charset="0"/>
              </a:rPr>
              <a:t>) = 5</a:t>
            </a:r>
          </a:p>
          <a:p>
            <a:r>
              <a:rPr lang="en-US" sz="1600" i="1">
                <a:solidFill>
                  <a:schemeClr val="tx1"/>
                </a:solidFill>
                <a:latin typeface="Times New Roman" pitchFamily="18" charset="0"/>
              </a:rPr>
              <a:t>P</a:t>
            </a:r>
            <a:r>
              <a:rPr lang="en-US" sz="1600" i="1" baseline="-25000">
                <a:solidFill>
                  <a:schemeClr val="tx1"/>
                </a:solidFill>
                <a:latin typeface="Times New Roman" pitchFamily="18" charset="0"/>
              </a:rPr>
              <a:t>I </a:t>
            </a:r>
            <a:r>
              <a:rPr lang="en-US" sz="1600">
                <a:solidFill>
                  <a:schemeClr val="tx1"/>
                </a:solidFill>
                <a:latin typeface="Times New Roman" pitchFamily="18" charset="0"/>
              </a:rPr>
              <a:t>(5) = 0.65</a:t>
            </a:r>
          </a:p>
          <a:p>
            <a:r>
              <a:rPr lang="en-US" sz="1600" i="1">
                <a:solidFill>
                  <a:schemeClr val="tx1"/>
                </a:solidFill>
                <a:latin typeface="Times New Roman" pitchFamily="18" charset="0"/>
              </a:rPr>
              <a:t>P</a:t>
            </a:r>
            <a:r>
              <a:rPr lang="en-US" sz="1600" i="1" baseline="-25000">
                <a:solidFill>
                  <a:schemeClr val="tx1"/>
                </a:solidFill>
                <a:latin typeface="Times New Roman" pitchFamily="18" charset="0"/>
              </a:rPr>
              <a:t>J </a:t>
            </a:r>
            <a:r>
              <a:rPr lang="en-US" sz="1600">
                <a:solidFill>
                  <a:schemeClr val="tx1"/>
                </a:solidFill>
                <a:latin typeface="Times New Roman" pitchFamily="18" charset="0"/>
              </a:rPr>
              <a:t>(9) = 0.56</a:t>
            </a:r>
          </a:p>
          <a:p>
            <a:r>
              <a:rPr lang="en-US" sz="1600" i="1">
                <a:solidFill>
                  <a:schemeClr val="tx1"/>
                </a:solidFill>
                <a:latin typeface="Times New Roman" pitchFamily="18" charset="0"/>
              </a:rPr>
              <a:t>P</a:t>
            </a:r>
            <a:r>
              <a:rPr lang="en-US" sz="1600" i="1" baseline="-25000">
                <a:solidFill>
                  <a:schemeClr val="tx1"/>
                </a:solidFill>
                <a:latin typeface="Times New Roman" pitchFamily="18" charset="0"/>
              </a:rPr>
              <a:t>J </a:t>
            </a:r>
            <a:r>
              <a:rPr lang="en-US" sz="1600">
                <a:solidFill>
                  <a:schemeClr val="tx1"/>
                </a:solidFill>
                <a:latin typeface="Times New Roman" pitchFamily="18" charset="0"/>
              </a:rPr>
              <a:t>(10) = 0.67</a:t>
            </a:r>
          </a:p>
          <a:p>
            <a:r>
              <a:rPr lang="en-US" sz="1600" i="1">
                <a:solidFill>
                  <a:schemeClr val="tx1"/>
                </a:solidFill>
                <a:latin typeface="Times New Roman" pitchFamily="18" charset="0"/>
              </a:rPr>
              <a:t>K</a:t>
            </a:r>
            <a:r>
              <a:rPr lang="en-US" sz="1600">
                <a:solidFill>
                  <a:schemeClr val="tx1"/>
                </a:solidFill>
                <a:latin typeface="Times New Roman" pitchFamily="18" charset="0"/>
              </a:rPr>
              <a:t>(</a:t>
            </a:r>
            <a:r>
              <a:rPr lang="en-US" sz="1600" i="1">
                <a:solidFill>
                  <a:schemeClr val="tx1"/>
                </a:solidFill>
                <a:latin typeface="Times New Roman" pitchFamily="18" charset="0"/>
              </a:rPr>
              <a:t>r,c</a:t>
            </a:r>
            <a:r>
              <a:rPr lang="en-US" sz="1600">
                <a:solidFill>
                  <a:schemeClr val="tx1"/>
                </a:solidFill>
                <a:latin typeface="Times New Roman" pitchFamily="18" charset="0"/>
              </a:rPr>
              <a:t>) = 10</a:t>
            </a:r>
          </a:p>
        </p:txBody>
      </p:sp>
      <p:sp>
        <p:nvSpPr>
          <p:cNvPr id="40983" name="Rectangle 23"/>
          <p:cNvSpPr>
            <a:spLocks noChangeArrowheads="1"/>
          </p:cNvSpPr>
          <p:nvPr/>
        </p:nvSpPr>
        <p:spPr bwMode="auto">
          <a:xfrm>
            <a:off x="2108200" y="4724400"/>
            <a:ext cx="146050" cy="1454150"/>
          </a:xfrm>
          <a:prstGeom prst="rect">
            <a:avLst/>
          </a:prstGeom>
          <a:noFill/>
          <a:ln w="19050">
            <a:solidFill>
              <a:srgbClr val="FF5050"/>
            </a:solidFill>
            <a:miter lim="800000"/>
            <a:headEnd/>
            <a:tailEnd/>
          </a:ln>
          <a:effectLst/>
        </p:spPr>
        <p:txBody>
          <a:bodyPr anchor="ctr">
            <a:spAutoFit/>
          </a:bodyPr>
          <a:lstStyle/>
          <a:p>
            <a:endParaRPr lang="en-US"/>
          </a:p>
        </p:txBody>
      </p:sp>
      <p:sp>
        <p:nvSpPr>
          <p:cNvPr id="40984" name="Rectangle 24"/>
          <p:cNvSpPr>
            <a:spLocks noChangeArrowheads="1"/>
          </p:cNvSpPr>
          <p:nvPr/>
        </p:nvSpPr>
        <p:spPr bwMode="auto">
          <a:xfrm>
            <a:off x="6692900" y="4724400"/>
            <a:ext cx="146050" cy="1454150"/>
          </a:xfrm>
          <a:prstGeom prst="rect">
            <a:avLst/>
          </a:prstGeom>
          <a:noFill/>
          <a:ln w="19050">
            <a:solidFill>
              <a:srgbClr val="FF5050"/>
            </a:solidFill>
            <a:miter lim="800000"/>
            <a:headEnd/>
            <a:tailEnd/>
          </a:ln>
          <a:effectLst/>
        </p:spPr>
        <p:txBody>
          <a:bodyPr anchor="ctr">
            <a:spAutoFit/>
          </a:bodyPr>
          <a:lstStyle/>
          <a:p>
            <a:endParaRPr lang="en-US"/>
          </a:p>
        </p:txBody>
      </p:sp>
      <p:sp>
        <p:nvSpPr>
          <p:cNvPr id="40987" name="Text Box 27"/>
          <p:cNvSpPr txBox="1">
            <a:spLocks noChangeArrowheads="1"/>
          </p:cNvSpPr>
          <p:nvPr/>
        </p:nvSpPr>
        <p:spPr bwMode="auto">
          <a:xfrm>
            <a:off x="6477000" y="1143000"/>
            <a:ext cx="2209800" cy="739775"/>
          </a:xfrm>
          <a:prstGeom prst="rect">
            <a:avLst/>
          </a:prstGeom>
          <a:solidFill>
            <a:srgbClr val="FFFF99"/>
          </a:solidFill>
          <a:ln w="9525">
            <a:solidFill>
              <a:schemeClr val="tx1"/>
            </a:solidFill>
            <a:miter lim="800000"/>
            <a:headEnd/>
            <a:tailEnd/>
          </a:ln>
          <a:effectLst>
            <a:outerShdw dist="107763" dir="2700000" algn="ctr" rotWithShape="0">
              <a:schemeClr val="tx1">
                <a:alpha val="50000"/>
              </a:schemeClr>
            </a:outerShdw>
          </a:effectLst>
        </p:spPr>
        <p:txBody>
          <a:bodyPr anchor="ctr">
            <a:spAutoFit/>
          </a:bodyPr>
          <a:lstStyle/>
          <a:p>
            <a:r>
              <a:rPr lang="en-US" sz="1400">
                <a:solidFill>
                  <a:schemeClr val="tx1"/>
                </a:solidFill>
                <a:latin typeface="Comic Sans MS" pitchFamily="66" charset="0"/>
              </a:rPr>
              <a:t>… assuming a 1-band image or a single band of a color image.</a:t>
            </a:r>
          </a:p>
        </p:txBody>
      </p:sp>
    </p:spTree>
    <p:extLst>
      <p:ext uri="{BB962C8B-B14F-4D97-AF65-F5344CB8AC3E}">
        <p14:creationId xmlns:p14="http://schemas.microsoft.com/office/powerpoint/2010/main" val="11689844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1143000"/>
            <a:ext cx="5410200" cy="723900"/>
          </a:xfrm>
        </p:spPr>
        <p:txBody>
          <a:bodyPr/>
          <a:lstStyle/>
          <a:p>
            <a:pPr algn="just"/>
            <a:r>
              <a:rPr lang="en-US" sz="3200"/>
              <a:t>Histogram Matching Algorithm</a:t>
            </a:r>
          </a:p>
        </p:txBody>
      </p:sp>
      <p:graphicFrame>
        <p:nvGraphicFramePr>
          <p:cNvPr id="103424" name="Object 1024"/>
          <p:cNvGraphicFramePr>
            <a:graphicFrameLocks noChangeAspect="1"/>
          </p:cNvGraphicFramePr>
          <p:nvPr/>
        </p:nvGraphicFramePr>
        <p:xfrm>
          <a:off x="6057900" y="3087688"/>
          <a:ext cx="2379663" cy="757237"/>
        </p:xfrm>
        <a:graphic>
          <a:graphicData uri="http://schemas.openxmlformats.org/presentationml/2006/ole">
            <mc:AlternateContent xmlns:mc="http://schemas.openxmlformats.org/markup-compatibility/2006">
              <mc:Choice xmlns:v="urn:schemas-microsoft-com:vml" Requires="v">
                <p:oleObj spid="_x0000_s113711" name="Equation" r:id="rId3" imgW="1587500" imgH="508000" progId="">
                  <p:embed/>
                </p:oleObj>
              </mc:Choice>
              <mc:Fallback>
                <p:oleObj name="Equation" r:id="rId3" imgW="1587500" imgH="508000" progId="">
                  <p:embed/>
                  <p:pic>
                    <p:nvPicPr>
                      <p:cNvPr id="0"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900" y="3087688"/>
                        <a:ext cx="2379663" cy="757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25" name="Object 1025"/>
          <p:cNvGraphicFramePr>
            <a:graphicFrameLocks noChangeAspect="1"/>
          </p:cNvGraphicFramePr>
          <p:nvPr/>
        </p:nvGraphicFramePr>
        <p:xfrm>
          <a:off x="6670675" y="3833813"/>
          <a:ext cx="1563688" cy="1373187"/>
        </p:xfrm>
        <a:graphic>
          <a:graphicData uri="http://schemas.openxmlformats.org/presentationml/2006/ole">
            <mc:AlternateContent xmlns:mc="http://schemas.openxmlformats.org/markup-compatibility/2006">
              <mc:Choice xmlns:v="urn:schemas-microsoft-com:vml" Requires="v">
                <p:oleObj spid="_x0000_s113712" name="Equation" r:id="rId5" imgW="1041400" imgH="914400" progId="">
                  <p:embed/>
                </p:oleObj>
              </mc:Choice>
              <mc:Fallback>
                <p:oleObj name="Equation" r:id="rId5" imgW="1041400" imgH="914400" progId="">
                  <p:embed/>
                  <p:pic>
                    <p:nvPicPr>
                      <p:cNvPr id="0" name="Picture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0675" y="3833813"/>
                        <a:ext cx="1563688" cy="1373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04" name="Rectangle 32"/>
          <p:cNvSpPr>
            <a:spLocks noChangeArrowheads="1"/>
          </p:cNvSpPr>
          <p:nvPr/>
        </p:nvSpPr>
        <p:spPr bwMode="auto">
          <a:xfrm>
            <a:off x="533400" y="2149475"/>
            <a:ext cx="4953000" cy="3810000"/>
          </a:xfrm>
          <a:prstGeom prst="rect">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txBody>
          <a:bodyPr anchor="ctr">
            <a:spAutoFit/>
          </a:bodyPr>
          <a:lstStyle/>
          <a:p>
            <a:endParaRPr lang="en-US"/>
          </a:p>
        </p:txBody>
      </p:sp>
      <p:sp>
        <p:nvSpPr>
          <p:cNvPr id="28685" name="Text Box 13"/>
          <p:cNvSpPr txBox="1">
            <a:spLocks noChangeArrowheads="1"/>
          </p:cNvSpPr>
          <p:nvPr/>
        </p:nvSpPr>
        <p:spPr bwMode="auto">
          <a:xfrm>
            <a:off x="609600" y="3200400"/>
            <a:ext cx="3505200" cy="762000"/>
          </a:xfrm>
          <a:prstGeom prst="rect">
            <a:avLst/>
          </a:prstGeom>
          <a:noFill/>
          <a:ln w="9525">
            <a:noFill/>
            <a:miter lim="800000"/>
            <a:headEnd/>
            <a:tailEnd/>
          </a:ln>
          <a:effectLst/>
        </p:spPr>
        <p:txBody>
          <a:bodyPr anchor="ctr">
            <a:spAutoFit/>
          </a:bodyPr>
          <a:lstStyle/>
          <a:p>
            <a:pPr>
              <a:spcBef>
                <a:spcPct val="20000"/>
              </a:spcBef>
            </a:pPr>
            <a:r>
              <a:rPr lang="en-US" sz="2000">
                <a:solidFill>
                  <a:schemeClr val="accent1"/>
                </a:solidFill>
                <a:latin typeface="Courier New" pitchFamily="49" charset="0"/>
              </a:rPr>
              <a:t>for</a:t>
            </a:r>
            <a:r>
              <a:rPr lang="en-US" sz="2000">
                <a:solidFill>
                  <a:schemeClr val="tx1"/>
                </a:solidFill>
                <a:latin typeface="Courier New" pitchFamily="49" charset="0"/>
              </a:rPr>
              <a:t> </a:t>
            </a:r>
            <a:r>
              <a:rPr lang="en-US" sz="2000" i="1">
                <a:solidFill>
                  <a:schemeClr val="tx1"/>
                </a:solidFill>
                <a:latin typeface="Times New Roman" pitchFamily="18" charset="0"/>
              </a:rPr>
              <a:t>g</a:t>
            </a:r>
            <a:r>
              <a:rPr lang="en-US" sz="2000" i="1" baseline="-25000">
                <a:solidFill>
                  <a:schemeClr val="tx1"/>
                </a:solidFill>
                <a:latin typeface="Times New Roman" pitchFamily="18" charset="0"/>
              </a:rPr>
              <a:t>I</a:t>
            </a:r>
            <a:r>
              <a:rPr lang="en-US" sz="2000">
                <a:solidFill>
                  <a:schemeClr val="tx1"/>
                </a:solidFill>
                <a:latin typeface="Times New Roman" pitchFamily="18" charset="0"/>
              </a:rPr>
              <a:t>  </a:t>
            </a:r>
            <a:r>
              <a:rPr lang="en-US" sz="2000">
                <a:solidFill>
                  <a:schemeClr val="tx1"/>
                </a:solidFill>
                <a:latin typeface="Courier New" pitchFamily="49" charset="0"/>
              </a:rPr>
              <a:t>= </a:t>
            </a:r>
            <a:r>
              <a:rPr lang="en-US" sz="2000" i="1">
                <a:solidFill>
                  <a:schemeClr val="tx1"/>
                </a:solidFill>
                <a:latin typeface="Times New Roman" pitchFamily="18" charset="0"/>
              </a:rPr>
              <a:t>m</a:t>
            </a:r>
            <a:r>
              <a:rPr lang="en-US" sz="2000" i="1" baseline="-25000">
                <a:solidFill>
                  <a:schemeClr val="tx1"/>
                </a:solidFill>
                <a:latin typeface="Times New Roman" pitchFamily="18" charset="0"/>
              </a:rPr>
              <a:t>I</a:t>
            </a:r>
            <a:r>
              <a:rPr lang="en-US" sz="2000" i="1">
                <a:solidFill>
                  <a:schemeClr val="tx1"/>
                </a:solidFill>
                <a:latin typeface="Times New Roman" pitchFamily="18" charset="0"/>
              </a:rPr>
              <a:t>  </a:t>
            </a:r>
            <a:r>
              <a:rPr lang="en-US" sz="2000">
                <a:solidFill>
                  <a:schemeClr val="tx1"/>
                </a:solidFill>
                <a:latin typeface="Courier New" pitchFamily="49" charset="0"/>
              </a:rPr>
              <a:t>to </a:t>
            </a:r>
            <a:r>
              <a:rPr lang="en-US" sz="2000" i="1">
                <a:solidFill>
                  <a:schemeClr val="tx1"/>
                </a:solidFill>
                <a:latin typeface="Times New Roman" pitchFamily="18" charset="0"/>
              </a:rPr>
              <a:t>M</a:t>
            </a:r>
            <a:r>
              <a:rPr lang="en-US" sz="2000" i="1" baseline="-25000">
                <a:solidFill>
                  <a:schemeClr val="tx1"/>
                </a:solidFill>
                <a:latin typeface="Times New Roman" pitchFamily="18" charset="0"/>
              </a:rPr>
              <a:t>I</a:t>
            </a:r>
            <a:r>
              <a:rPr lang="en-US" sz="2000" i="1">
                <a:solidFill>
                  <a:schemeClr val="tx1"/>
                </a:solidFill>
                <a:latin typeface="Times New Roman" pitchFamily="18" charset="0"/>
              </a:rPr>
              <a:t> </a:t>
            </a:r>
          </a:p>
          <a:p>
            <a:pPr>
              <a:spcBef>
                <a:spcPct val="20000"/>
              </a:spcBef>
            </a:pPr>
            <a:r>
              <a:rPr lang="en-US" sz="2000" i="1">
                <a:solidFill>
                  <a:schemeClr val="tx1"/>
                </a:solidFill>
                <a:latin typeface="Courier New" pitchFamily="49" charset="0"/>
              </a:rPr>
              <a:t>   </a:t>
            </a:r>
            <a:r>
              <a:rPr lang="en-US" sz="2000">
                <a:solidFill>
                  <a:schemeClr val="accent1"/>
                </a:solidFill>
                <a:latin typeface="Courier New" pitchFamily="49" charset="0"/>
              </a:rPr>
              <a:t>while</a:t>
            </a:r>
            <a:r>
              <a:rPr lang="en-US" sz="2000">
                <a:solidFill>
                  <a:schemeClr val="tx1"/>
                </a:solidFill>
                <a:latin typeface="Courier New" pitchFamily="49" charset="0"/>
              </a:rPr>
              <a:t> </a:t>
            </a:r>
            <a:endParaRPr lang="en-US" sz="2000">
              <a:solidFill>
                <a:schemeClr val="tx1"/>
              </a:solidFill>
              <a:latin typeface="Times New Roman" pitchFamily="18" charset="0"/>
            </a:endParaRPr>
          </a:p>
        </p:txBody>
      </p:sp>
      <p:graphicFrame>
        <p:nvGraphicFramePr>
          <p:cNvPr id="103426" name="Object 1026"/>
          <p:cNvGraphicFramePr>
            <a:graphicFrameLocks noChangeAspect="1"/>
          </p:cNvGraphicFramePr>
          <p:nvPr/>
        </p:nvGraphicFramePr>
        <p:xfrm>
          <a:off x="2057400" y="3657600"/>
          <a:ext cx="3248025" cy="665163"/>
        </p:xfrm>
        <a:graphic>
          <a:graphicData uri="http://schemas.openxmlformats.org/presentationml/2006/ole">
            <mc:AlternateContent xmlns:mc="http://schemas.openxmlformats.org/markup-compatibility/2006">
              <mc:Choice xmlns:v="urn:schemas-microsoft-com:vml" Requires="v">
                <p:oleObj spid="_x0000_s113713" name="Equation" r:id="rId7" imgW="2209800" imgH="457200" progId="Equation.3">
                  <p:embed/>
                </p:oleObj>
              </mc:Choice>
              <mc:Fallback>
                <p:oleObj name="Equation" r:id="rId7" imgW="2209800" imgH="457200" progId="Equation.3">
                  <p:embed/>
                  <p:pic>
                    <p:nvPicPr>
                      <p:cNvPr id="0"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3657600"/>
                        <a:ext cx="3248025" cy="665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27" name="Object 1027"/>
          <p:cNvGraphicFramePr>
            <a:graphicFrameLocks noChangeAspect="1"/>
          </p:cNvGraphicFramePr>
          <p:nvPr/>
        </p:nvGraphicFramePr>
        <p:xfrm>
          <a:off x="1676400" y="4343400"/>
          <a:ext cx="1257300" cy="330200"/>
        </p:xfrm>
        <a:graphic>
          <a:graphicData uri="http://schemas.openxmlformats.org/presentationml/2006/ole">
            <mc:AlternateContent xmlns:mc="http://schemas.openxmlformats.org/markup-compatibility/2006">
              <mc:Choice xmlns:v="urn:schemas-microsoft-com:vml" Requires="v">
                <p:oleObj spid="_x0000_s113714" name="Equation" r:id="rId9" imgW="1257300" imgH="330200" progId="Equation.3">
                  <p:embed/>
                </p:oleObj>
              </mc:Choice>
              <mc:Fallback>
                <p:oleObj name="Equation" r:id="rId9" imgW="1257300" imgH="330200" progId="Equation.3">
                  <p:embed/>
                  <p:pic>
                    <p:nvPicPr>
                      <p:cNvPr id="0" name="Pictur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4343400"/>
                        <a:ext cx="12573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9" name="Text Box 17"/>
          <p:cNvSpPr txBox="1">
            <a:spLocks noChangeArrowheads="1"/>
          </p:cNvSpPr>
          <p:nvPr/>
        </p:nvSpPr>
        <p:spPr bwMode="auto">
          <a:xfrm>
            <a:off x="1066800" y="4724400"/>
            <a:ext cx="641350" cy="396875"/>
          </a:xfrm>
          <a:prstGeom prst="rect">
            <a:avLst/>
          </a:prstGeom>
          <a:noFill/>
          <a:ln w="9525">
            <a:noFill/>
            <a:miter lim="800000"/>
            <a:headEnd/>
            <a:tailEnd/>
          </a:ln>
          <a:effectLst/>
        </p:spPr>
        <p:txBody>
          <a:bodyPr wrap="none" anchor="ctr">
            <a:spAutoFit/>
          </a:bodyPr>
          <a:lstStyle/>
          <a:p>
            <a:pPr algn="ctr"/>
            <a:r>
              <a:rPr lang="en-US" sz="2000">
                <a:solidFill>
                  <a:schemeClr val="accent1"/>
                </a:solidFill>
                <a:latin typeface="Courier New" pitchFamily="49" charset="0"/>
              </a:rPr>
              <a:t>end</a:t>
            </a:r>
          </a:p>
        </p:txBody>
      </p:sp>
      <p:sp>
        <p:nvSpPr>
          <p:cNvPr id="28697" name="Text Box 25"/>
          <p:cNvSpPr txBox="1">
            <a:spLocks noChangeArrowheads="1"/>
          </p:cNvSpPr>
          <p:nvPr/>
        </p:nvSpPr>
        <p:spPr bwMode="auto">
          <a:xfrm>
            <a:off x="609600" y="5410200"/>
            <a:ext cx="641350" cy="396875"/>
          </a:xfrm>
          <a:prstGeom prst="rect">
            <a:avLst/>
          </a:prstGeom>
          <a:noFill/>
          <a:ln w="9525">
            <a:noFill/>
            <a:miter lim="800000"/>
            <a:headEnd/>
            <a:tailEnd/>
          </a:ln>
          <a:effectLst/>
        </p:spPr>
        <p:txBody>
          <a:bodyPr wrap="none" anchor="ctr">
            <a:spAutoFit/>
          </a:bodyPr>
          <a:lstStyle/>
          <a:p>
            <a:pPr algn="ctr"/>
            <a:r>
              <a:rPr lang="en-US" sz="2000">
                <a:solidFill>
                  <a:schemeClr val="accent1"/>
                </a:solidFill>
                <a:latin typeface="Courier New" pitchFamily="49" charset="0"/>
              </a:rPr>
              <a:t>end</a:t>
            </a:r>
          </a:p>
        </p:txBody>
      </p:sp>
      <p:sp>
        <p:nvSpPr>
          <p:cNvPr id="28698" name="Text Box 26"/>
          <p:cNvSpPr txBox="1">
            <a:spLocks noChangeArrowheads="1"/>
          </p:cNvSpPr>
          <p:nvPr/>
        </p:nvSpPr>
        <p:spPr bwMode="auto">
          <a:xfrm>
            <a:off x="609600" y="2209800"/>
            <a:ext cx="2320925" cy="1006475"/>
          </a:xfrm>
          <a:prstGeom prst="rect">
            <a:avLst/>
          </a:prstGeom>
          <a:noFill/>
          <a:ln w="9525">
            <a:noFill/>
            <a:miter lim="800000"/>
            <a:headEnd/>
            <a:tailEnd/>
          </a:ln>
          <a:effectLst/>
        </p:spPr>
        <p:txBody>
          <a:bodyPr wrap="none" anchor="ctr">
            <a:spAutoFit/>
          </a:bodyPr>
          <a:lstStyle/>
          <a:p>
            <a:r>
              <a:rPr lang="en-US" sz="2000">
                <a:solidFill>
                  <a:schemeClr val="tx1"/>
                </a:solidFill>
                <a:latin typeface="Courier New" pitchFamily="49" charset="0"/>
              </a:rPr>
              <a:t>[</a:t>
            </a:r>
            <a:r>
              <a:rPr lang="en-US" sz="2000" i="1">
                <a:solidFill>
                  <a:schemeClr val="tx1"/>
                </a:solidFill>
                <a:latin typeface="Times New Roman" pitchFamily="18" charset="0"/>
              </a:rPr>
              <a:t>R,C</a:t>
            </a:r>
            <a:r>
              <a:rPr lang="en-US" sz="2000">
                <a:solidFill>
                  <a:schemeClr val="tx1"/>
                </a:solidFill>
                <a:latin typeface="Courier New" pitchFamily="49" charset="0"/>
              </a:rPr>
              <a:t>]</a:t>
            </a:r>
            <a:r>
              <a:rPr lang="en-US" sz="2000">
                <a:solidFill>
                  <a:schemeClr val="tx1"/>
                </a:solidFill>
                <a:latin typeface="Times New Roman" pitchFamily="18" charset="0"/>
              </a:rPr>
              <a:t> = </a:t>
            </a:r>
            <a:r>
              <a:rPr lang="en-US" sz="2000">
                <a:solidFill>
                  <a:schemeClr val="tx1"/>
                </a:solidFill>
                <a:latin typeface="Courier New" pitchFamily="49" charset="0"/>
              </a:rPr>
              <a:t>size(</a:t>
            </a:r>
            <a:r>
              <a:rPr lang="en-US" sz="2000" i="1">
                <a:solidFill>
                  <a:schemeClr val="tx1"/>
                </a:solidFill>
                <a:latin typeface="Times New Roman" pitchFamily="18" charset="0"/>
              </a:rPr>
              <a:t>I</a:t>
            </a:r>
            <a:r>
              <a:rPr lang="en-US" sz="2000">
                <a:solidFill>
                  <a:schemeClr val="tx1"/>
                </a:solidFill>
                <a:latin typeface="Courier New" pitchFamily="49" charset="0"/>
              </a:rPr>
              <a:t>);</a:t>
            </a:r>
          </a:p>
          <a:p>
            <a:r>
              <a:rPr lang="en-US" sz="2000" i="1">
                <a:solidFill>
                  <a:schemeClr val="tx1"/>
                </a:solidFill>
                <a:latin typeface="Times New Roman" pitchFamily="18" charset="0"/>
              </a:rPr>
              <a:t>K </a:t>
            </a:r>
            <a:r>
              <a:rPr lang="en-US" sz="2000">
                <a:solidFill>
                  <a:schemeClr val="tx1"/>
                </a:solidFill>
                <a:latin typeface="Times New Roman" pitchFamily="18" charset="0"/>
              </a:rPr>
              <a:t>= </a:t>
            </a:r>
            <a:r>
              <a:rPr lang="en-US" sz="2000">
                <a:solidFill>
                  <a:schemeClr val="tx1"/>
                </a:solidFill>
                <a:latin typeface="Courier New" pitchFamily="49" charset="0"/>
              </a:rPr>
              <a:t>zeros(</a:t>
            </a:r>
            <a:r>
              <a:rPr lang="en-US" sz="2000" i="1">
                <a:solidFill>
                  <a:schemeClr val="tx1"/>
                </a:solidFill>
                <a:latin typeface="Times New Roman" pitchFamily="18" charset="0"/>
              </a:rPr>
              <a:t>R</a:t>
            </a:r>
            <a:r>
              <a:rPr lang="en-US" sz="2000">
                <a:solidFill>
                  <a:schemeClr val="tx1"/>
                </a:solidFill>
                <a:latin typeface="Courier New" pitchFamily="49" charset="0"/>
              </a:rPr>
              <a:t>,</a:t>
            </a:r>
            <a:r>
              <a:rPr lang="en-US" sz="2000" i="1">
                <a:solidFill>
                  <a:schemeClr val="tx1"/>
                </a:solidFill>
                <a:latin typeface="Times New Roman" pitchFamily="18" charset="0"/>
              </a:rPr>
              <a:t>C</a:t>
            </a:r>
            <a:r>
              <a:rPr lang="en-US" sz="2000">
                <a:solidFill>
                  <a:schemeClr val="tx1"/>
                </a:solidFill>
                <a:latin typeface="Courier New" pitchFamily="49" charset="0"/>
              </a:rPr>
              <a:t>);</a:t>
            </a:r>
            <a:endParaRPr lang="en-US" sz="2000" i="1">
              <a:solidFill>
                <a:schemeClr val="tx1"/>
              </a:solidFill>
              <a:latin typeface="Times New Roman" pitchFamily="18" charset="0"/>
            </a:endParaRPr>
          </a:p>
          <a:p>
            <a:r>
              <a:rPr lang="en-US" sz="2000" i="1">
                <a:solidFill>
                  <a:schemeClr val="tx1"/>
                </a:solidFill>
                <a:latin typeface="Times New Roman" pitchFamily="18" charset="0"/>
              </a:rPr>
              <a:t>g</a:t>
            </a:r>
            <a:r>
              <a:rPr lang="en-US" sz="2000" i="1" baseline="-25000">
                <a:solidFill>
                  <a:schemeClr val="tx1"/>
                </a:solidFill>
                <a:latin typeface="Times New Roman" pitchFamily="18" charset="0"/>
              </a:rPr>
              <a:t>J</a:t>
            </a:r>
            <a:r>
              <a:rPr lang="en-US" sz="2000">
                <a:solidFill>
                  <a:schemeClr val="tx1"/>
                </a:solidFill>
                <a:latin typeface="Times New Roman" pitchFamily="18" charset="0"/>
              </a:rPr>
              <a:t>  </a:t>
            </a:r>
            <a:r>
              <a:rPr lang="en-US" sz="2000">
                <a:solidFill>
                  <a:schemeClr val="tx1"/>
                </a:solidFill>
                <a:latin typeface="Courier New" pitchFamily="49" charset="0"/>
              </a:rPr>
              <a:t>= </a:t>
            </a:r>
            <a:r>
              <a:rPr lang="en-US" sz="2000" i="1">
                <a:solidFill>
                  <a:schemeClr val="tx1"/>
                </a:solidFill>
                <a:latin typeface="Times New Roman" pitchFamily="18" charset="0"/>
              </a:rPr>
              <a:t>m</a:t>
            </a:r>
            <a:r>
              <a:rPr lang="en-US" sz="2000" i="1" baseline="-25000">
                <a:solidFill>
                  <a:schemeClr val="tx1"/>
                </a:solidFill>
                <a:latin typeface="Times New Roman" pitchFamily="18" charset="0"/>
              </a:rPr>
              <a:t>J;</a:t>
            </a:r>
            <a:endParaRPr lang="en-US" sz="2000">
              <a:solidFill>
                <a:schemeClr val="tx1"/>
              </a:solidFill>
              <a:latin typeface="Courier New" pitchFamily="49" charset="0"/>
            </a:endParaRPr>
          </a:p>
        </p:txBody>
      </p:sp>
      <p:graphicFrame>
        <p:nvGraphicFramePr>
          <p:cNvPr id="103428" name="Object 1028"/>
          <p:cNvGraphicFramePr>
            <a:graphicFrameLocks noChangeAspect="1"/>
          </p:cNvGraphicFramePr>
          <p:nvPr/>
        </p:nvGraphicFramePr>
        <p:xfrm>
          <a:off x="1143000" y="5105400"/>
          <a:ext cx="2482850" cy="365125"/>
        </p:xfrm>
        <a:graphic>
          <a:graphicData uri="http://schemas.openxmlformats.org/presentationml/2006/ole">
            <mc:AlternateContent xmlns:mc="http://schemas.openxmlformats.org/markup-compatibility/2006">
              <mc:Choice xmlns:v="urn:schemas-microsoft-com:vml" Requires="v">
                <p:oleObj spid="_x0000_s113715" name="Equation" r:id="rId11" imgW="1562100" imgH="228600" progId="Equation.3">
                  <p:embed/>
                </p:oleObj>
              </mc:Choice>
              <mc:Fallback>
                <p:oleObj name="Equation" r:id="rId11" imgW="1562100" imgH="228600" progId="Equation.3">
                  <p:embed/>
                  <p:pic>
                    <p:nvPicPr>
                      <p:cNvPr id="0" name="Picture 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5105400"/>
                        <a:ext cx="248285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12" name="Text Box 40"/>
          <p:cNvSpPr txBox="1">
            <a:spLocks noChangeArrowheads="1"/>
          </p:cNvSpPr>
          <p:nvPr/>
        </p:nvSpPr>
        <p:spPr bwMode="auto">
          <a:xfrm>
            <a:off x="5884863" y="2157413"/>
            <a:ext cx="2786062" cy="762000"/>
          </a:xfrm>
          <a:prstGeom prst="rect">
            <a:avLst/>
          </a:prstGeom>
          <a:solidFill>
            <a:srgbClr val="FFFF99"/>
          </a:solidFill>
          <a:ln w="9525">
            <a:noFill/>
            <a:miter lim="800000"/>
            <a:headEnd/>
            <a:tailEnd/>
          </a:ln>
          <a:effectLst>
            <a:outerShdw dist="107763" dir="2700000" algn="ctr" rotWithShape="0">
              <a:schemeClr val="tx2">
                <a:alpha val="50000"/>
              </a:schemeClr>
            </a:outerShdw>
          </a:effectLst>
        </p:spPr>
        <p:txBody>
          <a:bodyPr>
            <a:spAutoFit/>
          </a:bodyPr>
          <a:lstStyle/>
          <a:p>
            <a:r>
              <a:rPr lang="en-US" sz="2000">
                <a:solidFill>
                  <a:schemeClr val="tx1"/>
                </a:solidFill>
                <a:latin typeface="Comic Sans MS" pitchFamily="66" charset="0"/>
              </a:rPr>
              <a:t>This directly matches image</a:t>
            </a:r>
            <a:r>
              <a:rPr lang="en-US" sz="2400">
                <a:solidFill>
                  <a:schemeClr val="tx1"/>
                </a:solidFill>
                <a:latin typeface="Comic Sans MS" pitchFamily="66" charset="0"/>
              </a:rPr>
              <a:t> </a:t>
            </a:r>
            <a:r>
              <a:rPr lang="en-US" sz="2400" i="1">
                <a:solidFill>
                  <a:schemeClr val="tx1"/>
                </a:solidFill>
                <a:latin typeface="Times New Roman" pitchFamily="18" charset="0"/>
              </a:rPr>
              <a:t>I</a:t>
            </a:r>
            <a:r>
              <a:rPr lang="en-US" sz="2000">
                <a:solidFill>
                  <a:schemeClr val="tx1"/>
                </a:solidFill>
                <a:latin typeface="Comic Sans MS" pitchFamily="66" charset="0"/>
              </a:rPr>
              <a:t> to image </a:t>
            </a:r>
            <a:r>
              <a:rPr lang="en-US" sz="2400" i="1">
                <a:solidFill>
                  <a:schemeClr val="tx1"/>
                </a:solidFill>
                <a:latin typeface="Times New Roman" pitchFamily="18" charset="0"/>
              </a:rPr>
              <a:t>J</a:t>
            </a:r>
            <a:r>
              <a:rPr lang="en-US" sz="2000">
                <a:solidFill>
                  <a:schemeClr val="tx1"/>
                </a:solidFill>
                <a:latin typeface="Comic Sans MS" pitchFamily="66" charset="0"/>
              </a:rPr>
              <a:t>.</a:t>
            </a:r>
          </a:p>
        </p:txBody>
      </p:sp>
      <p:sp>
        <p:nvSpPr>
          <p:cNvPr id="28714" name="Text Box 42"/>
          <p:cNvSpPr txBox="1">
            <a:spLocks noChangeArrowheads="1"/>
          </p:cNvSpPr>
          <p:nvPr/>
        </p:nvSpPr>
        <p:spPr bwMode="auto">
          <a:xfrm>
            <a:off x="5883275" y="5257800"/>
            <a:ext cx="2786063" cy="701675"/>
          </a:xfrm>
          <a:prstGeom prst="rect">
            <a:avLst/>
          </a:prstGeom>
          <a:solidFill>
            <a:srgbClr val="FFFF99"/>
          </a:solidFill>
          <a:ln w="9525">
            <a:noFill/>
            <a:miter lim="800000"/>
            <a:headEnd/>
            <a:tailEnd/>
          </a:ln>
          <a:effectLst>
            <a:outerShdw dist="107763" dir="2700000" algn="ctr" rotWithShape="0">
              <a:schemeClr val="tx2">
                <a:alpha val="50000"/>
              </a:schemeClr>
            </a:outerShdw>
          </a:effectLst>
        </p:spPr>
        <p:txBody>
          <a:bodyPr>
            <a:spAutoFit/>
          </a:bodyPr>
          <a:lstStyle/>
          <a:p>
            <a:r>
              <a:rPr lang="en-US" sz="2000">
                <a:solidFill>
                  <a:schemeClr val="tx1"/>
                </a:solidFill>
                <a:latin typeface="Comic Sans MS" pitchFamily="66" charset="0"/>
              </a:rPr>
              <a:t>Better to use a LUT. See slide </a:t>
            </a:r>
            <a:r>
              <a:rPr lang="en-US" sz="2000">
                <a:solidFill>
                  <a:schemeClr val="tx1"/>
                </a:solidFill>
                <a:latin typeface="Comic Sans MS" pitchFamily="66" charset="0"/>
                <a:hlinkClick r:id="rId13" action="ppaction://hlinksldjump"/>
              </a:rPr>
              <a:t>54</a:t>
            </a:r>
            <a:r>
              <a:rPr lang="en-US" sz="2000">
                <a:solidFill>
                  <a:schemeClr val="tx1"/>
                </a:solidFill>
                <a:latin typeface="Comic Sans MS" pitchFamily="66" charset="0"/>
              </a:rPr>
              <a:t>.</a:t>
            </a:r>
          </a:p>
        </p:txBody>
      </p:sp>
      <p:sp>
        <p:nvSpPr>
          <p:cNvPr id="28716" name="Text Box 44"/>
          <p:cNvSpPr txBox="1">
            <a:spLocks noChangeArrowheads="1"/>
          </p:cNvSpPr>
          <p:nvPr/>
        </p:nvSpPr>
        <p:spPr bwMode="auto">
          <a:xfrm>
            <a:off x="6477000" y="1143000"/>
            <a:ext cx="2209800" cy="739775"/>
          </a:xfrm>
          <a:prstGeom prst="rect">
            <a:avLst/>
          </a:prstGeom>
          <a:solidFill>
            <a:srgbClr val="FFFF99"/>
          </a:solidFill>
          <a:ln w="9525">
            <a:solidFill>
              <a:schemeClr val="tx1"/>
            </a:solidFill>
            <a:miter lim="800000"/>
            <a:headEnd/>
            <a:tailEnd/>
          </a:ln>
          <a:effectLst>
            <a:outerShdw dist="107763" dir="2700000" algn="ctr" rotWithShape="0">
              <a:schemeClr val="tx1">
                <a:alpha val="50000"/>
              </a:schemeClr>
            </a:outerShdw>
          </a:effectLst>
        </p:spPr>
        <p:txBody>
          <a:bodyPr anchor="ctr">
            <a:spAutoFit/>
          </a:bodyPr>
          <a:lstStyle/>
          <a:p>
            <a:r>
              <a:rPr lang="en-US" sz="1400">
                <a:solidFill>
                  <a:schemeClr val="tx1"/>
                </a:solidFill>
                <a:latin typeface="Comic Sans MS" pitchFamily="66" charset="0"/>
              </a:rPr>
              <a:t>… assuming a 1-band image or a single band of a color image.</a:t>
            </a:r>
          </a:p>
        </p:txBody>
      </p:sp>
    </p:spTree>
    <p:extLst>
      <p:ext uri="{BB962C8B-B14F-4D97-AF65-F5344CB8AC3E}">
        <p14:creationId xmlns:p14="http://schemas.microsoft.com/office/powerpoint/2010/main" val="41549712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377950"/>
            <a:ext cx="4724400" cy="723900"/>
          </a:xfrm>
        </p:spPr>
        <p:txBody>
          <a:bodyPr/>
          <a:lstStyle/>
          <a:p>
            <a:r>
              <a:rPr lang="en-US" sz="2800"/>
              <a:t>Example: Histogram Matching</a:t>
            </a:r>
          </a:p>
        </p:txBody>
      </p:sp>
      <p:pic>
        <p:nvPicPr>
          <p:cNvPr id="33795" name="Picture 3" descr="Image16"/>
          <p:cNvPicPr>
            <a:picLocks noChangeAspect="1" noChangeArrowheads="1"/>
          </p:cNvPicPr>
          <p:nvPr/>
        </p:nvPicPr>
        <p:blipFill>
          <a:blip r:embed="rId2" cstate="print"/>
          <a:srcRect/>
          <a:stretch>
            <a:fillRect/>
          </a:stretch>
        </p:blipFill>
        <p:spPr bwMode="auto">
          <a:xfrm>
            <a:off x="5334000" y="1377950"/>
            <a:ext cx="3144838" cy="4565650"/>
          </a:xfrm>
          <a:prstGeom prst="rect">
            <a:avLst/>
          </a:prstGeom>
          <a:noFill/>
        </p:spPr>
      </p:pic>
      <p:pic>
        <p:nvPicPr>
          <p:cNvPr id="33797" name="Picture 5" descr="Image-pdf-density"/>
          <p:cNvPicPr>
            <a:picLocks noChangeAspect="1" noChangeArrowheads="1"/>
          </p:cNvPicPr>
          <p:nvPr/>
        </p:nvPicPr>
        <p:blipFill>
          <a:blip r:embed="rId3" cstate="print"/>
          <a:srcRect/>
          <a:stretch>
            <a:fillRect/>
          </a:stretch>
        </p:blipFill>
        <p:spPr bwMode="auto">
          <a:xfrm>
            <a:off x="533400" y="2978150"/>
            <a:ext cx="4570413" cy="2965450"/>
          </a:xfrm>
          <a:prstGeom prst="rect">
            <a:avLst/>
          </a:prstGeom>
          <a:noFill/>
        </p:spPr>
      </p:pic>
      <p:sp>
        <p:nvSpPr>
          <p:cNvPr id="33798" name="Rectangle 6"/>
          <p:cNvSpPr>
            <a:spLocks noChangeArrowheads="1"/>
          </p:cNvSpPr>
          <p:nvPr/>
        </p:nvSpPr>
        <p:spPr bwMode="auto">
          <a:xfrm>
            <a:off x="457200" y="2019300"/>
            <a:ext cx="1600200" cy="723900"/>
          </a:xfrm>
          <a:prstGeom prst="rect">
            <a:avLst/>
          </a:prstGeom>
          <a:noFill/>
          <a:ln w="9525">
            <a:noFill/>
            <a:miter lim="800000"/>
            <a:headEnd/>
            <a:tailEnd/>
          </a:ln>
          <a:effectLst/>
        </p:spPr>
        <p:txBody>
          <a:bodyPr lIns="92075" tIns="46038" rIns="92075" bIns="46038" anchor="ctr"/>
          <a:lstStyle/>
          <a:p>
            <a:r>
              <a:rPr lang="en-US" sz="2400">
                <a:latin typeface="Times New Roman" pitchFamily="18" charset="0"/>
              </a:rPr>
              <a:t>Image pdf</a:t>
            </a:r>
          </a:p>
        </p:txBody>
      </p:sp>
      <p:sp>
        <p:nvSpPr>
          <p:cNvPr id="33799" name="Text Box 7"/>
          <p:cNvSpPr txBox="1">
            <a:spLocks noChangeArrowheads="1"/>
          </p:cNvSpPr>
          <p:nvPr/>
        </p:nvSpPr>
        <p:spPr bwMode="auto">
          <a:xfrm>
            <a:off x="3505200" y="2193925"/>
            <a:ext cx="1573213" cy="1006475"/>
          </a:xfrm>
          <a:prstGeom prst="rect">
            <a:avLst/>
          </a:prstGeom>
          <a:solidFill>
            <a:srgbClr val="FFFF99"/>
          </a:solidFill>
          <a:ln w="9525">
            <a:noFill/>
            <a:miter lim="800000"/>
            <a:headEnd/>
            <a:tailEnd/>
          </a:ln>
          <a:effectLst>
            <a:outerShdw dist="107763" dir="2700000" algn="ctr" rotWithShape="0">
              <a:schemeClr val="bg2">
                <a:alpha val="50000"/>
              </a:schemeClr>
            </a:outerShdw>
          </a:effectLst>
        </p:spPr>
        <p:txBody>
          <a:bodyPr wrap="none">
            <a:spAutoFit/>
          </a:bodyPr>
          <a:lstStyle/>
          <a:p>
            <a:r>
              <a:rPr lang="en-US" sz="2000">
                <a:solidFill>
                  <a:schemeClr val="tx1"/>
                </a:solidFill>
                <a:latin typeface="Comic Sans MS" pitchFamily="66" charset="0"/>
              </a:rPr>
              <a:t>Image with</a:t>
            </a:r>
          </a:p>
          <a:p>
            <a:r>
              <a:rPr lang="en-US" sz="2000">
                <a:solidFill>
                  <a:schemeClr val="tx1"/>
                </a:solidFill>
                <a:latin typeface="Comic Sans MS" pitchFamily="66" charset="0"/>
              </a:rPr>
              <a:t>16 intensity</a:t>
            </a:r>
          </a:p>
          <a:p>
            <a:r>
              <a:rPr lang="en-US" sz="2000">
                <a:solidFill>
                  <a:schemeClr val="tx1"/>
                </a:solidFill>
                <a:latin typeface="Comic Sans MS" pitchFamily="66" charset="0"/>
              </a:rPr>
              <a:t>values</a:t>
            </a:r>
          </a:p>
        </p:txBody>
      </p:sp>
      <p:sp>
        <p:nvSpPr>
          <p:cNvPr id="33800" name="Text Box 8"/>
          <p:cNvSpPr txBox="1">
            <a:spLocks noChangeArrowheads="1"/>
          </p:cNvSpPr>
          <p:nvPr/>
        </p:nvSpPr>
        <p:spPr bwMode="auto">
          <a:xfrm>
            <a:off x="4806950" y="5562600"/>
            <a:ext cx="298450" cy="366713"/>
          </a:xfrm>
          <a:prstGeom prst="rect">
            <a:avLst/>
          </a:prstGeom>
          <a:noFill/>
          <a:ln w="9525">
            <a:noFill/>
            <a:miter lim="800000"/>
            <a:headEnd/>
            <a:tailEnd/>
          </a:ln>
          <a:effectLst/>
        </p:spPr>
        <p:txBody>
          <a:bodyPr wrap="none">
            <a:spAutoFit/>
          </a:bodyPr>
          <a:lstStyle/>
          <a:p>
            <a:pPr algn="ctr"/>
            <a:r>
              <a:rPr lang="en-US" sz="1800" i="1">
                <a:solidFill>
                  <a:schemeClr val="tx1"/>
                </a:solidFill>
                <a:latin typeface="Times New Roman" pitchFamily="18" charset="0"/>
              </a:rPr>
              <a:t>g</a:t>
            </a:r>
          </a:p>
        </p:txBody>
      </p:sp>
    </p:spTree>
    <p:extLst>
      <p:ext uri="{BB962C8B-B14F-4D97-AF65-F5344CB8AC3E}">
        <p14:creationId xmlns:p14="http://schemas.microsoft.com/office/powerpoint/2010/main" val="4207545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ChangeArrowheads="1"/>
          </p:cNvSpPr>
          <p:nvPr/>
        </p:nvSpPr>
        <p:spPr bwMode="auto">
          <a:xfrm>
            <a:off x="609600" y="1981200"/>
            <a:ext cx="7696200" cy="3124200"/>
          </a:xfrm>
          <a:prstGeom prst="rect">
            <a:avLst/>
          </a:prstGeom>
          <a:solidFill>
            <a:srgbClr val="94E4FF"/>
          </a:solidFill>
          <a:ln w="9525">
            <a:noFill/>
            <a:miter lim="800000"/>
            <a:headEnd/>
            <a:tailEnd/>
          </a:ln>
          <a:effectLst>
            <a:outerShdw dist="107763" dir="2700000" algn="ctr" rotWithShape="0">
              <a:schemeClr val="tx1">
                <a:alpha val="50000"/>
              </a:schemeClr>
            </a:outerShdw>
          </a:effectLst>
        </p:spPr>
        <p:txBody>
          <a:bodyPr lIns="92075" tIns="46038" rIns="92075" bIns="46038"/>
          <a:lstStyle/>
          <a:p>
            <a:pPr marL="342900" indent="-342900">
              <a:spcBef>
                <a:spcPct val="20000"/>
              </a:spcBef>
              <a:buClr>
                <a:schemeClr val="tx1"/>
              </a:buClr>
              <a:buSzPct val="50000"/>
              <a:buFont typeface="Monotype Sorts" pitchFamily="2" charset="2"/>
              <a:buChar char="l"/>
            </a:pPr>
            <a:r>
              <a:rPr lang="en-US" sz="2800" i="1" dirty="0" smtClean="0">
                <a:solidFill>
                  <a:schemeClr val="tx1"/>
                </a:solidFill>
                <a:latin typeface="Times New Roman" pitchFamily="18" charset="0"/>
              </a:rPr>
              <a:t>I</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adalah</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citra</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grayscale</a:t>
            </a:r>
            <a:r>
              <a:rPr lang="en-US" sz="2800" dirty="0" smtClean="0">
                <a:solidFill>
                  <a:schemeClr val="tx1"/>
                </a:solidFill>
                <a:latin typeface="Times New Roman" pitchFamily="18" charset="0"/>
              </a:rPr>
              <a:t>. </a:t>
            </a:r>
            <a:endParaRPr lang="en-US" sz="2800" dirty="0">
              <a:solidFill>
                <a:schemeClr val="tx1"/>
              </a:solidFill>
              <a:latin typeface="Times New Roman" pitchFamily="18" charset="0"/>
            </a:endParaRPr>
          </a:p>
          <a:p>
            <a:pPr marL="342900" indent="-342900">
              <a:spcBef>
                <a:spcPct val="20000"/>
              </a:spcBef>
              <a:buClr>
                <a:schemeClr val="tx1"/>
              </a:buClr>
              <a:buSzPct val="50000"/>
              <a:buFont typeface="Monotype Sorts" pitchFamily="2" charset="2"/>
              <a:buChar char="l"/>
            </a:pPr>
            <a:r>
              <a:rPr lang="en-US" sz="2800" i="1" dirty="0">
                <a:solidFill>
                  <a:schemeClr val="tx1"/>
                </a:solidFill>
                <a:latin typeface="Times New Roman" pitchFamily="18" charset="0"/>
              </a:rPr>
              <a:t>I</a:t>
            </a:r>
            <a:r>
              <a:rPr lang="en-US" sz="2800" dirty="0">
                <a:solidFill>
                  <a:schemeClr val="tx1"/>
                </a:solidFill>
                <a:latin typeface="Times New Roman" pitchFamily="18" charset="0"/>
              </a:rPr>
              <a:t>(</a:t>
            </a:r>
            <a:r>
              <a:rPr lang="en-US" sz="2800" i="1" dirty="0" err="1">
                <a:solidFill>
                  <a:schemeClr val="tx1"/>
                </a:solidFill>
                <a:latin typeface="Times New Roman" pitchFamily="18" charset="0"/>
              </a:rPr>
              <a:t>r</a:t>
            </a:r>
            <a:r>
              <a:rPr lang="en-US" sz="2800" dirty="0" err="1">
                <a:solidFill>
                  <a:schemeClr val="tx1"/>
                </a:solidFill>
                <a:latin typeface="Times New Roman" pitchFamily="18" charset="0"/>
              </a:rPr>
              <a:t>,</a:t>
            </a:r>
            <a:r>
              <a:rPr lang="en-US" sz="2800" i="1" dirty="0" err="1">
                <a:solidFill>
                  <a:schemeClr val="tx1"/>
                </a:solidFill>
                <a:latin typeface="Times New Roman" pitchFamily="18" charset="0"/>
              </a:rPr>
              <a:t>c</a:t>
            </a:r>
            <a:r>
              <a:rPr lang="en-US" sz="2800" dirty="0">
                <a:solidFill>
                  <a:schemeClr val="tx1"/>
                </a:solidFill>
                <a:latin typeface="Times New Roman" pitchFamily="18" charset="0"/>
              </a:rPr>
              <a:t>) </a:t>
            </a:r>
            <a:r>
              <a:rPr lang="en-US" sz="2800" dirty="0" err="1" smtClean="0">
                <a:solidFill>
                  <a:schemeClr val="tx1"/>
                </a:solidFill>
                <a:latin typeface="Times New Roman" pitchFamily="18" charset="0"/>
              </a:rPr>
              <a:t>adalah</a:t>
            </a:r>
            <a:r>
              <a:rPr lang="en-US" sz="2800" dirty="0" smtClean="0">
                <a:solidFill>
                  <a:schemeClr val="tx1"/>
                </a:solidFill>
                <a:latin typeface="Times New Roman" pitchFamily="18" charset="0"/>
              </a:rPr>
              <a:t> 8-bit </a:t>
            </a:r>
            <a:r>
              <a:rPr lang="en-US" sz="2800" dirty="0">
                <a:solidFill>
                  <a:schemeClr val="tx1"/>
                </a:solidFill>
                <a:latin typeface="Times New Roman" pitchFamily="18" charset="0"/>
              </a:rPr>
              <a:t>integer </a:t>
            </a:r>
            <a:r>
              <a:rPr lang="en-US" sz="2800" dirty="0" err="1" smtClean="0">
                <a:solidFill>
                  <a:schemeClr val="tx1"/>
                </a:solidFill>
                <a:latin typeface="Times New Roman" pitchFamily="18" charset="0"/>
              </a:rPr>
              <a:t>diantara</a:t>
            </a:r>
            <a:r>
              <a:rPr lang="en-US" sz="2800" dirty="0" smtClean="0">
                <a:solidFill>
                  <a:schemeClr val="tx1"/>
                </a:solidFill>
                <a:latin typeface="Times New Roman" pitchFamily="18" charset="0"/>
              </a:rPr>
              <a:t> 0 </a:t>
            </a:r>
            <a:r>
              <a:rPr lang="en-US" sz="2800" dirty="0" err="1" smtClean="0">
                <a:solidFill>
                  <a:schemeClr val="tx1"/>
                </a:solidFill>
                <a:latin typeface="Times New Roman" pitchFamily="18" charset="0"/>
              </a:rPr>
              <a:t>dan</a:t>
            </a:r>
            <a:r>
              <a:rPr lang="en-US" sz="2800" dirty="0" smtClean="0">
                <a:solidFill>
                  <a:schemeClr val="tx1"/>
                </a:solidFill>
                <a:latin typeface="Times New Roman" pitchFamily="18" charset="0"/>
              </a:rPr>
              <a:t> </a:t>
            </a:r>
            <a:r>
              <a:rPr lang="en-US" sz="2800" dirty="0">
                <a:solidFill>
                  <a:schemeClr val="tx1"/>
                </a:solidFill>
                <a:latin typeface="Times New Roman" pitchFamily="18" charset="0"/>
              </a:rPr>
              <a:t>255.</a:t>
            </a:r>
          </a:p>
          <a:p>
            <a:pPr marL="342900" indent="-342900">
              <a:spcBef>
                <a:spcPct val="20000"/>
              </a:spcBef>
              <a:buClr>
                <a:schemeClr val="tx1"/>
              </a:buClr>
              <a:buSzPct val="50000"/>
              <a:buFont typeface="Monotype Sorts" pitchFamily="2" charset="2"/>
              <a:buChar char="l"/>
            </a:pPr>
            <a:r>
              <a:rPr lang="en-US" sz="2800" dirty="0">
                <a:solidFill>
                  <a:schemeClr val="tx1"/>
                </a:solidFill>
                <a:latin typeface="Times New Roman" pitchFamily="18" charset="0"/>
              </a:rPr>
              <a:t>Histogram, </a:t>
            </a:r>
            <a:r>
              <a:rPr lang="en-US" sz="2800" i="1" dirty="0" err="1">
                <a:solidFill>
                  <a:schemeClr val="tx1"/>
                </a:solidFill>
                <a:latin typeface="Times New Roman" pitchFamily="18" charset="0"/>
              </a:rPr>
              <a:t>h</a:t>
            </a:r>
            <a:r>
              <a:rPr lang="en-US" sz="2800" i="1" baseline="-25000" dirty="0" err="1">
                <a:solidFill>
                  <a:schemeClr val="tx1"/>
                </a:solidFill>
                <a:latin typeface="Times New Roman" pitchFamily="18" charset="0"/>
              </a:rPr>
              <a:t>I</a:t>
            </a:r>
            <a:r>
              <a:rPr lang="en-US" sz="2800" dirty="0">
                <a:solidFill>
                  <a:schemeClr val="tx1"/>
                </a:solidFill>
                <a:latin typeface="Times New Roman" pitchFamily="18" charset="0"/>
              </a:rPr>
              <a:t>, </a:t>
            </a:r>
            <a:r>
              <a:rPr lang="en-US" sz="2800" dirty="0" err="1" smtClean="0">
                <a:solidFill>
                  <a:schemeClr val="tx1"/>
                </a:solidFill>
                <a:latin typeface="Times New Roman" pitchFamily="18" charset="0"/>
              </a:rPr>
              <a:t>dari</a:t>
            </a:r>
            <a:r>
              <a:rPr lang="en-US" sz="2800" dirty="0" smtClean="0">
                <a:solidFill>
                  <a:schemeClr val="tx1"/>
                </a:solidFill>
                <a:latin typeface="Times New Roman" pitchFamily="18" charset="0"/>
              </a:rPr>
              <a:t> </a:t>
            </a:r>
            <a:r>
              <a:rPr lang="en-US" sz="2800" i="1" dirty="0">
                <a:solidFill>
                  <a:schemeClr val="tx1"/>
                </a:solidFill>
                <a:latin typeface="Times New Roman" pitchFamily="18" charset="0"/>
              </a:rPr>
              <a:t>I:</a:t>
            </a:r>
            <a:r>
              <a:rPr lang="en-US" sz="2800" dirty="0">
                <a:solidFill>
                  <a:schemeClr val="tx1"/>
                </a:solidFill>
                <a:latin typeface="Times New Roman" pitchFamily="18" charset="0"/>
              </a:rPr>
              <a:t> </a:t>
            </a:r>
          </a:p>
          <a:p>
            <a:pPr marL="742950" lvl="1" indent="-285750">
              <a:spcBef>
                <a:spcPct val="20000"/>
              </a:spcBef>
              <a:buClr>
                <a:schemeClr val="tx1"/>
              </a:buClr>
              <a:buSzPct val="75000"/>
              <a:buFontTx/>
              <a:buChar char="–"/>
            </a:pPr>
            <a:r>
              <a:rPr lang="en-US" sz="2400" dirty="0" smtClean="0">
                <a:solidFill>
                  <a:schemeClr val="tx1"/>
                </a:solidFill>
                <a:latin typeface="Times New Roman" pitchFamily="18" charset="0"/>
              </a:rPr>
              <a:t> 256-element </a:t>
            </a:r>
            <a:r>
              <a:rPr lang="en-US" sz="2400" dirty="0">
                <a:solidFill>
                  <a:schemeClr val="tx1"/>
                </a:solidFill>
                <a:latin typeface="Times New Roman" pitchFamily="18" charset="0"/>
              </a:rPr>
              <a:t>array, </a:t>
            </a:r>
            <a:r>
              <a:rPr lang="en-US" sz="2400" i="1" dirty="0" err="1">
                <a:solidFill>
                  <a:schemeClr val="tx1"/>
                </a:solidFill>
                <a:latin typeface="Times New Roman" pitchFamily="18" charset="0"/>
              </a:rPr>
              <a:t>h</a:t>
            </a:r>
            <a:r>
              <a:rPr lang="en-US" sz="2400" i="1" baseline="-25000" dirty="0" err="1">
                <a:solidFill>
                  <a:schemeClr val="tx1"/>
                </a:solidFill>
                <a:latin typeface="Times New Roman" pitchFamily="18" charset="0"/>
              </a:rPr>
              <a:t>I</a:t>
            </a:r>
            <a:r>
              <a:rPr lang="en-US" sz="2400" dirty="0">
                <a:solidFill>
                  <a:schemeClr val="tx1"/>
                </a:solidFill>
                <a:latin typeface="Times New Roman" pitchFamily="18" charset="0"/>
              </a:rPr>
              <a:t> </a:t>
            </a:r>
          </a:p>
          <a:p>
            <a:pPr marL="742950" lvl="1" indent="-285750">
              <a:spcBef>
                <a:spcPct val="20000"/>
              </a:spcBef>
              <a:buClr>
                <a:schemeClr val="tx1"/>
              </a:buClr>
              <a:buSzPct val="75000"/>
              <a:buFontTx/>
              <a:buChar char="–"/>
            </a:pPr>
            <a:r>
              <a:rPr lang="en-US" sz="2400" dirty="0">
                <a:solidFill>
                  <a:schemeClr val="tx1"/>
                </a:solidFill>
                <a:latin typeface="Times New Roman" pitchFamily="18" charset="0"/>
              </a:rPr>
              <a:t> </a:t>
            </a:r>
            <a:r>
              <a:rPr lang="en-US" sz="2400" i="1" dirty="0" err="1">
                <a:solidFill>
                  <a:schemeClr val="tx1"/>
                </a:solidFill>
                <a:latin typeface="Times New Roman" pitchFamily="18" charset="0"/>
              </a:rPr>
              <a:t>h</a:t>
            </a:r>
            <a:r>
              <a:rPr lang="en-US" sz="2400" i="1" baseline="-25000" dirty="0" err="1">
                <a:solidFill>
                  <a:schemeClr val="tx1"/>
                </a:solidFill>
                <a:latin typeface="Times New Roman" pitchFamily="18" charset="0"/>
              </a:rPr>
              <a:t>I</a:t>
            </a:r>
            <a:r>
              <a:rPr lang="en-US" sz="2400" i="1" baseline="-25000" dirty="0">
                <a:solidFill>
                  <a:schemeClr val="tx1"/>
                </a:solidFill>
                <a:latin typeface="Times New Roman" pitchFamily="18" charset="0"/>
              </a:rPr>
              <a:t> </a:t>
            </a:r>
            <a:r>
              <a:rPr lang="en-US" sz="2400" dirty="0">
                <a:solidFill>
                  <a:schemeClr val="tx1"/>
                </a:solidFill>
                <a:latin typeface="Times New Roman" pitchFamily="18" charset="0"/>
              </a:rPr>
              <a:t>(</a:t>
            </a:r>
            <a:r>
              <a:rPr lang="en-US" sz="2400" i="1" dirty="0">
                <a:solidFill>
                  <a:schemeClr val="tx1"/>
                </a:solidFill>
                <a:latin typeface="Times New Roman" pitchFamily="18" charset="0"/>
              </a:rPr>
              <a:t>g</a:t>
            </a:r>
            <a:r>
              <a:rPr lang="en-US" sz="2400" dirty="0">
                <a:solidFill>
                  <a:schemeClr val="tx1"/>
                </a:solidFill>
                <a:latin typeface="Times New Roman" pitchFamily="18" charset="0"/>
              </a:rPr>
              <a:t>), </a:t>
            </a:r>
            <a:r>
              <a:rPr lang="en-US" sz="2400" dirty="0" err="1" smtClean="0">
                <a:solidFill>
                  <a:schemeClr val="tx1"/>
                </a:solidFill>
                <a:latin typeface="Times New Roman" pitchFamily="18" charset="0"/>
              </a:rPr>
              <a:t>untuk</a:t>
            </a:r>
            <a:r>
              <a:rPr lang="en-US" sz="2400" dirty="0" smtClean="0">
                <a:solidFill>
                  <a:schemeClr val="tx1"/>
                </a:solidFill>
                <a:latin typeface="Times New Roman" pitchFamily="18" charset="0"/>
              </a:rPr>
              <a:t> </a:t>
            </a:r>
            <a:r>
              <a:rPr lang="en-US" sz="2400" i="1" dirty="0">
                <a:solidFill>
                  <a:schemeClr val="tx1"/>
                </a:solidFill>
                <a:latin typeface="Times New Roman" pitchFamily="18" charset="0"/>
              </a:rPr>
              <a:t>g </a:t>
            </a:r>
            <a:r>
              <a:rPr lang="en-US" sz="2400" dirty="0">
                <a:solidFill>
                  <a:schemeClr val="tx1"/>
                </a:solidFill>
                <a:latin typeface="Times New Roman" pitchFamily="18" charset="0"/>
              </a:rPr>
              <a:t>= </a:t>
            </a:r>
            <a:r>
              <a:rPr lang="en-US" sz="2400" dirty="0" smtClean="0">
                <a:solidFill>
                  <a:schemeClr val="tx1"/>
                </a:solidFill>
                <a:latin typeface="Times New Roman" pitchFamily="18" charset="0"/>
              </a:rPr>
              <a:t>0, 1, 2, </a:t>
            </a:r>
            <a:r>
              <a:rPr lang="en-US" sz="2400" dirty="0">
                <a:solidFill>
                  <a:schemeClr val="tx1"/>
                </a:solidFill>
                <a:latin typeface="Times New Roman" pitchFamily="18" charset="0"/>
              </a:rPr>
              <a:t>…, </a:t>
            </a:r>
            <a:r>
              <a:rPr lang="en-US" sz="2400" dirty="0" smtClean="0">
                <a:solidFill>
                  <a:schemeClr val="tx1"/>
                </a:solidFill>
                <a:latin typeface="Times New Roman" pitchFamily="18" charset="0"/>
              </a:rPr>
              <a:t>255, </a:t>
            </a:r>
            <a:r>
              <a:rPr lang="en-US" sz="2400" dirty="0" err="1" smtClean="0">
                <a:solidFill>
                  <a:schemeClr val="tx1"/>
                </a:solidFill>
                <a:latin typeface="Times New Roman" pitchFamily="18" charset="0"/>
              </a:rPr>
              <a:t>adalah</a:t>
            </a:r>
            <a:r>
              <a:rPr lang="en-US" sz="2400" dirty="0" smtClean="0">
                <a:solidFill>
                  <a:schemeClr val="tx1"/>
                </a:solidFill>
                <a:latin typeface="Times New Roman" pitchFamily="18" charset="0"/>
              </a:rPr>
              <a:t> integer </a:t>
            </a:r>
            <a:endParaRPr lang="en-US" sz="2400" dirty="0">
              <a:solidFill>
                <a:schemeClr val="tx1"/>
              </a:solidFill>
              <a:latin typeface="Times New Roman" pitchFamily="18" charset="0"/>
            </a:endParaRPr>
          </a:p>
          <a:p>
            <a:pPr marL="742950" lvl="1" indent="-285750">
              <a:spcBef>
                <a:spcPct val="20000"/>
              </a:spcBef>
              <a:buClr>
                <a:schemeClr val="tx1"/>
              </a:buClr>
              <a:buSzPct val="75000"/>
              <a:buFontTx/>
              <a:buChar char="–"/>
            </a:pPr>
            <a:r>
              <a:rPr lang="en-US" sz="2400" i="1" dirty="0">
                <a:solidFill>
                  <a:schemeClr val="tx1"/>
                </a:solidFill>
                <a:latin typeface="Times New Roman" pitchFamily="18" charset="0"/>
              </a:rPr>
              <a:t> </a:t>
            </a:r>
            <a:r>
              <a:rPr lang="en-US" sz="2400" i="1" dirty="0" err="1">
                <a:solidFill>
                  <a:schemeClr val="tx1"/>
                </a:solidFill>
                <a:latin typeface="Times New Roman" pitchFamily="18" charset="0"/>
              </a:rPr>
              <a:t>h</a:t>
            </a:r>
            <a:r>
              <a:rPr lang="en-US" sz="2400" i="1" baseline="-25000" dirty="0" err="1">
                <a:solidFill>
                  <a:schemeClr val="tx1"/>
                </a:solidFill>
                <a:latin typeface="Times New Roman" pitchFamily="18" charset="0"/>
              </a:rPr>
              <a:t>I</a:t>
            </a:r>
            <a:r>
              <a:rPr lang="en-US" sz="2400" i="1" baseline="-25000" dirty="0">
                <a:solidFill>
                  <a:schemeClr val="tx1"/>
                </a:solidFill>
                <a:latin typeface="Times New Roman" pitchFamily="18" charset="0"/>
              </a:rPr>
              <a:t> </a:t>
            </a:r>
            <a:r>
              <a:rPr lang="en-US" sz="2400" dirty="0">
                <a:solidFill>
                  <a:schemeClr val="tx1"/>
                </a:solidFill>
                <a:latin typeface="Times New Roman" pitchFamily="18" charset="0"/>
              </a:rPr>
              <a:t>(</a:t>
            </a:r>
            <a:r>
              <a:rPr lang="en-US" sz="2400" i="1" dirty="0">
                <a:solidFill>
                  <a:schemeClr val="tx1"/>
                </a:solidFill>
                <a:latin typeface="Times New Roman" pitchFamily="18" charset="0"/>
              </a:rPr>
              <a:t>g</a:t>
            </a:r>
            <a:r>
              <a:rPr lang="en-US" sz="2400" dirty="0">
                <a:solidFill>
                  <a:schemeClr val="tx1"/>
                </a:solidFill>
                <a:latin typeface="Times New Roman" pitchFamily="18" charset="0"/>
              </a:rPr>
              <a:t>) = </a:t>
            </a:r>
            <a:r>
              <a:rPr lang="en-US" sz="2400" dirty="0" err="1" smtClean="0">
                <a:solidFill>
                  <a:schemeClr val="tx1"/>
                </a:solidFill>
                <a:latin typeface="Times New Roman" pitchFamily="18" charset="0"/>
              </a:rPr>
              <a:t>jumlah</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piksel</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pada</a:t>
            </a:r>
            <a:r>
              <a:rPr lang="en-US" sz="2400" dirty="0" smtClean="0">
                <a:solidFill>
                  <a:schemeClr val="tx1"/>
                </a:solidFill>
                <a:latin typeface="Times New Roman" pitchFamily="18" charset="0"/>
              </a:rPr>
              <a:t> </a:t>
            </a:r>
            <a:r>
              <a:rPr lang="en-US" sz="2400" i="1" dirty="0" smtClean="0">
                <a:solidFill>
                  <a:schemeClr val="tx1"/>
                </a:solidFill>
                <a:latin typeface="Times New Roman" pitchFamily="18" charset="0"/>
              </a:rPr>
              <a:t>I </a:t>
            </a:r>
            <a:r>
              <a:rPr lang="en-US" sz="2400" dirty="0" err="1" smtClean="0">
                <a:solidFill>
                  <a:schemeClr val="tx1"/>
                </a:solidFill>
                <a:latin typeface="Times New Roman" pitchFamily="18" charset="0"/>
              </a:rPr>
              <a:t>dengan</a:t>
            </a:r>
            <a:r>
              <a:rPr lang="en-US" sz="2400" dirty="0" smtClean="0">
                <a:solidFill>
                  <a:schemeClr val="tx1"/>
                </a:solidFill>
                <a:latin typeface="Times New Roman" pitchFamily="18" charset="0"/>
              </a:rPr>
              <a:t> </a:t>
            </a:r>
            <a:r>
              <a:rPr lang="en-US" sz="2400" dirty="0" err="1" smtClean="0">
                <a:solidFill>
                  <a:schemeClr val="tx1"/>
                </a:solidFill>
                <a:latin typeface="Times New Roman" pitchFamily="18" charset="0"/>
              </a:rPr>
              <a:t>nilai</a:t>
            </a:r>
            <a:r>
              <a:rPr lang="en-US" sz="2400" dirty="0" smtClean="0">
                <a:solidFill>
                  <a:schemeClr val="tx1"/>
                </a:solidFill>
                <a:latin typeface="Times New Roman" pitchFamily="18" charset="0"/>
              </a:rPr>
              <a:t> = </a:t>
            </a:r>
            <a:r>
              <a:rPr lang="en-US" sz="2400" i="1" dirty="0" smtClean="0">
                <a:solidFill>
                  <a:schemeClr val="tx1"/>
                </a:solidFill>
                <a:latin typeface="Times New Roman" pitchFamily="18" charset="0"/>
              </a:rPr>
              <a:t>g</a:t>
            </a:r>
            <a:r>
              <a:rPr lang="en-US" sz="2400" dirty="0" smtClean="0">
                <a:solidFill>
                  <a:schemeClr val="tx1"/>
                </a:solidFill>
                <a:latin typeface="Times New Roman" pitchFamily="18" charset="0"/>
              </a:rPr>
              <a:t>.</a:t>
            </a:r>
            <a:endParaRPr lang="en-US" sz="2400" dirty="0">
              <a:solidFill>
                <a:schemeClr val="tx1"/>
              </a:solidFill>
              <a:latin typeface="Times New Roman" pitchFamily="18" charset="0"/>
            </a:endParaRPr>
          </a:p>
        </p:txBody>
      </p:sp>
      <p:sp>
        <p:nvSpPr>
          <p:cNvPr id="71685" name="Rectangle 5"/>
          <p:cNvSpPr>
            <a:spLocks noGrp="1" noChangeArrowheads="1"/>
          </p:cNvSpPr>
          <p:nvPr>
            <p:ph type="title"/>
          </p:nvPr>
        </p:nvSpPr>
        <p:spPr>
          <a:xfrm>
            <a:off x="457200" y="1143000"/>
            <a:ext cx="7772400" cy="641350"/>
          </a:xfrm>
          <a:noFill/>
          <a:ln/>
        </p:spPr>
        <p:txBody>
          <a:bodyPr lIns="92075" tIns="46038" rIns="92075" bIns="46038">
            <a:spAutoFit/>
          </a:bodyPr>
          <a:lstStyle/>
          <a:p>
            <a:r>
              <a:rPr lang="en-US" sz="3600" dirty="0" smtClean="0"/>
              <a:t>Histogram Citra Gray Scale</a:t>
            </a:r>
            <a:endParaRPr lang="en-US" sz="3600" dirty="0"/>
          </a:p>
        </p:txBody>
      </p:sp>
    </p:spTree>
    <p:extLst>
      <p:ext uri="{BB962C8B-B14F-4D97-AF65-F5344CB8AC3E}">
        <p14:creationId xmlns:p14="http://schemas.microsoft.com/office/powerpoint/2010/main" val="16928102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6"/>
          <p:cNvSpPr>
            <a:spLocks noChangeArrowheads="1"/>
          </p:cNvSpPr>
          <p:nvPr/>
        </p:nvSpPr>
        <p:spPr bwMode="auto">
          <a:xfrm>
            <a:off x="457200" y="1377950"/>
            <a:ext cx="4724400" cy="723900"/>
          </a:xfrm>
          <a:prstGeom prst="rect">
            <a:avLst/>
          </a:prstGeom>
          <a:noFill/>
          <a:ln w="9525">
            <a:noFill/>
            <a:miter lim="800000"/>
            <a:headEnd/>
            <a:tailEnd/>
          </a:ln>
          <a:effectLst/>
        </p:spPr>
        <p:txBody>
          <a:bodyPr lIns="92075" tIns="46038" rIns="92075" bIns="46038" anchor="ctr"/>
          <a:lstStyle/>
          <a:p>
            <a:r>
              <a:rPr lang="en-US" sz="2800">
                <a:latin typeface="Times New Roman" pitchFamily="18" charset="0"/>
              </a:rPr>
              <a:t>Example: Histogram Matching</a:t>
            </a:r>
          </a:p>
        </p:txBody>
      </p:sp>
      <p:sp>
        <p:nvSpPr>
          <p:cNvPr id="34818" name="Rectangle 2"/>
          <p:cNvSpPr>
            <a:spLocks noGrp="1" noChangeArrowheads="1"/>
          </p:cNvSpPr>
          <p:nvPr>
            <p:ph type="title"/>
          </p:nvPr>
        </p:nvSpPr>
        <p:spPr>
          <a:xfrm>
            <a:off x="457200" y="2019300"/>
            <a:ext cx="1676400" cy="723900"/>
          </a:xfrm>
        </p:spPr>
        <p:txBody>
          <a:bodyPr/>
          <a:lstStyle/>
          <a:p>
            <a:r>
              <a:rPr lang="en-US" sz="2400"/>
              <a:t>Image CDF</a:t>
            </a:r>
          </a:p>
        </p:txBody>
      </p:sp>
      <p:pic>
        <p:nvPicPr>
          <p:cNvPr id="34819" name="Picture 3" descr="Image16"/>
          <p:cNvPicPr>
            <a:picLocks noChangeAspect="1" noChangeArrowheads="1"/>
          </p:cNvPicPr>
          <p:nvPr/>
        </p:nvPicPr>
        <p:blipFill>
          <a:blip r:embed="rId2" cstate="print"/>
          <a:srcRect/>
          <a:stretch>
            <a:fillRect/>
          </a:stretch>
        </p:blipFill>
        <p:spPr bwMode="auto">
          <a:xfrm>
            <a:off x="5334000" y="1377950"/>
            <a:ext cx="3144838" cy="4565650"/>
          </a:xfrm>
          <a:prstGeom prst="rect">
            <a:avLst/>
          </a:prstGeom>
          <a:noFill/>
        </p:spPr>
      </p:pic>
      <p:pic>
        <p:nvPicPr>
          <p:cNvPr id="34820" name="Picture 4" descr="Image-pdf-density"/>
          <p:cNvPicPr>
            <a:picLocks noChangeAspect="1" noChangeArrowheads="1"/>
          </p:cNvPicPr>
          <p:nvPr/>
        </p:nvPicPr>
        <p:blipFill>
          <a:blip r:embed="rId3" cstate="print"/>
          <a:srcRect/>
          <a:stretch>
            <a:fillRect/>
          </a:stretch>
        </p:blipFill>
        <p:spPr bwMode="auto">
          <a:xfrm>
            <a:off x="533400" y="2978150"/>
            <a:ext cx="4570413" cy="2965450"/>
          </a:xfrm>
          <a:prstGeom prst="rect">
            <a:avLst/>
          </a:prstGeom>
          <a:noFill/>
        </p:spPr>
      </p:pic>
      <p:pic>
        <p:nvPicPr>
          <p:cNvPr id="34821" name="Picture 5" descr="Image-PDF-distribution"/>
          <p:cNvPicPr>
            <a:picLocks noChangeAspect="1" noChangeArrowheads="1"/>
          </p:cNvPicPr>
          <p:nvPr/>
        </p:nvPicPr>
        <p:blipFill>
          <a:blip r:embed="rId4" cstate="print"/>
          <a:srcRect/>
          <a:stretch>
            <a:fillRect/>
          </a:stretch>
        </p:blipFill>
        <p:spPr bwMode="auto">
          <a:xfrm>
            <a:off x="533400" y="2971800"/>
            <a:ext cx="4570413" cy="2965450"/>
          </a:xfrm>
          <a:prstGeom prst="rect">
            <a:avLst/>
          </a:prstGeom>
          <a:noFill/>
        </p:spPr>
      </p:pic>
      <p:sp>
        <p:nvSpPr>
          <p:cNvPr id="34824" name="Text Box 8"/>
          <p:cNvSpPr txBox="1">
            <a:spLocks noChangeArrowheads="1"/>
          </p:cNvSpPr>
          <p:nvPr/>
        </p:nvSpPr>
        <p:spPr bwMode="auto">
          <a:xfrm>
            <a:off x="4806950" y="5562600"/>
            <a:ext cx="298450" cy="366713"/>
          </a:xfrm>
          <a:prstGeom prst="rect">
            <a:avLst/>
          </a:prstGeom>
          <a:noFill/>
          <a:ln w="9525">
            <a:noFill/>
            <a:miter lim="800000"/>
            <a:headEnd/>
            <a:tailEnd/>
          </a:ln>
          <a:effectLst/>
        </p:spPr>
        <p:txBody>
          <a:bodyPr wrap="none">
            <a:spAutoFit/>
          </a:bodyPr>
          <a:lstStyle/>
          <a:p>
            <a:pPr algn="ctr"/>
            <a:r>
              <a:rPr lang="en-US" sz="1800" i="1">
                <a:solidFill>
                  <a:schemeClr val="tx1"/>
                </a:solidFill>
                <a:latin typeface="Times New Roman" pitchFamily="18" charset="0"/>
              </a:rPr>
              <a:t>g</a:t>
            </a:r>
          </a:p>
        </p:txBody>
      </p:sp>
      <p:sp>
        <p:nvSpPr>
          <p:cNvPr id="34825" name="Text Box 9"/>
          <p:cNvSpPr txBox="1">
            <a:spLocks noChangeArrowheads="1"/>
          </p:cNvSpPr>
          <p:nvPr/>
        </p:nvSpPr>
        <p:spPr bwMode="auto">
          <a:xfrm rot="16200000">
            <a:off x="197644" y="3093244"/>
            <a:ext cx="1066800" cy="366712"/>
          </a:xfrm>
          <a:prstGeom prst="rect">
            <a:avLst/>
          </a:prstGeom>
          <a:solidFill>
            <a:schemeClr val="bg1"/>
          </a:solidFill>
          <a:ln w="9525">
            <a:noFill/>
            <a:miter lim="800000"/>
            <a:headEnd/>
            <a:tailEnd/>
          </a:ln>
          <a:effectLst/>
        </p:spPr>
        <p:txBody>
          <a:bodyPr>
            <a:spAutoFit/>
          </a:bodyPr>
          <a:lstStyle/>
          <a:p>
            <a:pPr defTabSz="820738"/>
            <a:r>
              <a:rPr lang="en-US" sz="1800">
                <a:latin typeface="Times New Roman" pitchFamily="18" charset="0"/>
              </a:rPr>
              <a:t>CDF</a:t>
            </a:r>
            <a:r>
              <a:rPr lang="en-US" sz="1800" baseline="-25000">
                <a:latin typeface="Times New Roman" pitchFamily="18" charset="0"/>
              </a:rPr>
              <a:t>I</a:t>
            </a:r>
            <a:r>
              <a:rPr lang="en-US" sz="1800">
                <a:latin typeface="Times New Roman" pitchFamily="18" charset="0"/>
              </a:rPr>
              <a:t>(g)</a:t>
            </a:r>
          </a:p>
        </p:txBody>
      </p:sp>
      <p:sp>
        <p:nvSpPr>
          <p:cNvPr id="34826" name="Text Box 10"/>
          <p:cNvSpPr txBox="1">
            <a:spLocks noChangeArrowheads="1"/>
          </p:cNvSpPr>
          <p:nvPr/>
        </p:nvSpPr>
        <p:spPr bwMode="auto">
          <a:xfrm>
            <a:off x="1725613" y="3505200"/>
            <a:ext cx="273050" cy="304800"/>
          </a:xfrm>
          <a:prstGeom prst="rect">
            <a:avLst/>
          </a:prstGeom>
          <a:noFill/>
          <a:ln w="9525" algn="ctr">
            <a:noFill/>
            <a:miter lim="800000"/>
            <a:headEnd/>
            <a:tailEnd/>
          </a:ln>
          <a:effectLst/>
        </p:spPr>
        <p:txBody>
          <a:bodyPr wrap="none">
            <a:spAutoFit/>
          </a:bodyPr>
          <a:lstStyle/>
          <a:p>
            <a:pPr defTabSz="820738"/>
            <a:r>
              <a:rPr lang="en-US" sz="1400">
                <a:latin typeface="Times New Roman" pitchFamily="18" charset="0"/>
              </a:rPr>
              <a:t>*</a:t>
            </a:r>
          </a:p>
        </p:txBody>
      </p:sp>
      <p:sp>
        <p:nvSpPr>
          <p:cNvPr id="34827" name="Text Box 11"/>
          <p:cNvSpPr txBox="1">
            <a:spLocks noChangeArrowheads="1"/>
          </p:cNvSpPr>
          <p:nvPr/>
        </p:nvSpPr>
        <p:spPr bwMode="auto">
          <a:xfrm>
            <a:off x="1295400" y="5956300"/>
            <a:ext cx="3581400" cy="304800"/>
          </a:xfrm>
          <a:prstGeom prst="rect">
            <a:avLst/>
          </a:prstGeom>
          <a:noFill/>
          <a:ln w="9525" algn="ctr">
            <a:noFill/>
            <a:miter lim="800000"/>
            <a:headEnd/>
            <a:tailEnd/>
          </a:ln>
          <a:effectLst/>
        </p:spPr>
        <p:txBody>
          <a:bodyPr wrap="none">
            <a:spAutoFit/>
          </a:bodyPr>
          <a:lstStyle/>
          <a:p>
            <a:pPr defTabSz="820738"/>
            <a:r>
              <a:rPr lang="en-US" sz="1400">
                <a:latin typeface="Times New Roman" pitchFamily="18" charset="0"/>
              </a:rPr>
              <a:t>*a.k.a Cumulative Distribution Function, CDF</a:t>
            </a:r>
            <a:r>
              <a:rPr lang="en-US" sz="1400" baseline="-25000">
                <a:latin typeface="Times New Roman" pitchFamily="18" charset="0"/>
              </a:rPr>
              <a:t>I</a:t>
            </a:r>
            <a:r>
              <a:rPr lang="en-US" sz="1400">
                <a:latin typeface="Times New Roman" pitchFamily="18" charset="0"/>
              </a:rPr>
              <a:t>.</a:t>
            </a:r>
          </a:p>
        </p:txBody>
      </p:sp>
    </p:spTree>
    <p:extLst>
      <p:ext uri="{BB962C8B-B14F-4D97-AF65-F5344CB8AC3E}">
        <p14:creationId xmlns:p14="http://schemas.microsoft.com/office/powerpoint/2010/main" val="19237792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7" name="Picture 7" descr="Target-pdf-density"/>
          <p:cNvPicPr>
            <a:picLocks noChangeAspect="1" noChangeArrowheads="1"/>
          </p:cNvPicPr>
          <p:nvPr/>
        </p:nvPicPr>
        <p:blipFill>
          <a:blip r:embed="rId2" cstate="print"/>
          <a:srcRect/>
          <a:stretch>
            <a:fillRect/>
          </a:stretch>
        </p:blipFill>
        <p:spPr bwMode="auto">
          <a:xfrm>
            <a:off x="533400" y="2971800"/>
            <a:ext cx="4570413" cy="2965450"/>
          </a:xfrm>
          <a:prstGeom prst="rect">
            <a:avLst/>
          </a:prstGeom>
          <a:noFill/>
        </p:spPr>
      </p:pic>
      <p:pic>
        <p:nvPicPr>
          <p:cNvPr id="35846" name="Picture 6" descr="Target16"/>
          <p:cNvPicPr>
            <a:picLocks noChangeAspect="1" noChangeArrowheads="1"/>
          </p:cNvPicPr>
          <p:nvPr/>
        </p:nvPicPr>
        <p:blipFill>
          <a:blip r:embed="rId3" cstate="print"/>
          <a:srcRect/>
          <a:stretch>
            <a:fillRect/>
          </a:stretch>
        </p:blipFill>
        <p:spPr bwMode="auto">
          <a:xfrm>
            <a:off x="5410200" y="1371600"/>
            <a:ext cx="3016250" cy="4562475"/>
          </a:xfrm>
          <a:prstGeom prst="rect">
            <a:avLst/>
          </a:prstGeom>
          <a:noFill/>
        </p:spPr>
      </p:pic>
      <p:sp>
        <p:nvSpPr>
          <p:cNvPr id="35842" name="Rectangle 2"/>
          <p:cNvSpPr>
            <a:spLocks noGrp="1" noChangeArrowheads="1"/>
          </p:cNvSpPr>
          <p:nvPr>
            <p:ph type="title"/>
          </p:nvPr>
        </p:nvSpPr>
        <p:spPr>
          <a:xfrm>
            <a:off x="457200" y="1377950"/>
            <a:ext cx="4724400" cy="723900"/>
          </a:xfrm>
        </p:spPr>
        <p:txBody>
          <a:bodyPr/>
          <a:lstStyle/>
          <a:p>
            <a:r>
              <a:rPr lang="en-US" sz="2800"/>
              <a:t>Example: Histogram Matching</a:t>
            </a:r>
          </a:p>
        </p:txBody>
      </p:sp>
      <p:sp>
        <p:nvSpPr>
          <p:cNvPr id="35845" name="Rectangle 5"/>
          <p:cNvSpPr>
            <a:spLocks noChangeArrowheads="1"/>
          </p:cNvSpPr>
          <p:nvPr/>
        </p:nvSpPr>
        <p:spPr bwMode="auto">
          <a:xfrm>
            <a:off x="457200" y="2019300"/>
            <a:ext cx="1600200" cy="723900"/>
          </a:xfrm>
          <a:prstGeom prst="rect">
            <a:avLst/>
          </a:prstGeom>
          <a:noFill/>
          <a:ln w="9525">
            <a:noFill/>
            <a:miter lim="800000"/>
            <a:headEnd/>
            <a:tailEnd/>
          </a:ln>
          <a:effectLst/>
        </p:spPr>
        <p:txBody>
          <a:bodyPr lIns="92075" tIns="46038" rIns="92075" bIns="46038" anchor="ctr"/>
          <a:lstStyle/>
          <a:p>
            <a:r>
              <a:rPr lang="en-US" sz="2400">
                <a:latin typeface="Times New Roman" pitchFamily="18" charset="0"/>
              </a:rPr>
              <a:t>Target pdf</a:t>
            </a:r>
          </a:p>
        </p:txBody>
      </p:sp>
      <p:sp>
        <p:nvSpPr>
          <p:cNvPr id="35848" name="Text Box 8"/>
          <p:cNvSpPr txBox="1">
            <a:spLocks noChangeArrowheads="1"/>
          </p:cNvSpPr>
          <p:nvPr/>
        </p:nvSpPr>
        <p:spPr bwMode="auto">
          <a:xfrm>
            <a:off x="3657600" y="2133600"/>
            <a:ext cx="1589088" cy="1006475"/>
          </a:xfrm>
          <a:prstGeom prst="rect">
            <a:avLst/>
          </a:prstGeom>
          <a:solidFill>
            <a:srgbClr val="FFFF99"/>
          </a:solidFill>
          <a:ln w="9525">
            <a:noFill/>
            <a:miter lim="800000"/>
            <a:headEnd/>
            <a:tailEnd/>
          </a:ln>
          <a:effectLst>
            <a:outerShdw dist="107763" dir="2700000" algn="ctr" rotWithShape="0">
              <a:schemeClr val="bg2">
                <a:alpha val="50000"/>
              </a:schemeClr>
            </a:outerShdw>
          </a:effectLst>
        </p:spPr>
        <p:txBody>
          <a:bodyPr wrap="none">
            <a:spAutoFit/>
          </a:bodyPr>
          <a:lstStyle/>
          <a:p>
            <a:r>
              <a:rPr lang="en-US" sz="2000">
                <a:solidFill>
                  <a:schemeClr val="tx1"/>
                </a:solidFill>
                <a:latin typeface="Comic Sans MS" pitchFamily="66" charset="0"/>
              </a:rPr>
              <a:t>Target with</a:t>
            </a:r>
          </a:p>
          <a:p>
            <a:r>
              <a:rPr lang="en-US" sz="2000">
                <a:solidFill>
                  <a:schemeClr val="tx1"/>
                </a:solidFill>
                <a:latin typeface="Comic Sans MS" pitchFamily="66" charset="0"/>
              </a:rPr>
              <a:t>16 intensity</a:t>
            </a:r>
          </a:p>
          <a:p>
            <a:r>
              <a:rPr lang="en-US" sz="2000">
                <a:solidFill>
                  <a:schemeClr val="tx1"/>
                </a:solidFill>
                <a:latin typeface="Comic Sans MS" pitchFamily="66" charset="0"/>
              </a:rPr>
              <a:t>values</a:t>
            </a:r>
          </a:p>
        </p:txBody>
      </p:sp>
      <p:sp>
        <p:nvSpPr>
          <p:cNvPr id="35849" name="Text Box 9"/>
          <p:cNvSpPr txBox="1">
            <a:spLocks noChangeArrowheads="1"/>
          </p:cNvSpPr>
          <p:nvPr/>
        </p:nvSpPr>
        <p:spPr bwMode="auto">
          <a:xfrm>
            <a:off x="4806950" y="5562600"/>
            <a:ext cx="298450" cy="366713"/>
          </a:xfrm>
          <a:prstGeom prst="rect">
            <a:avLst/>
          </a:prstGeom>
          <a:noFill/>
          <a:ln w="9525">
            <a:noFill/>
            <a:miter lim="800000"/>
            <a:headEnd/>
            <a:tailEnd/>
          </a:ln>
          <a:effectLst/>
        </p:spPr>
        <p:txBody>
          <a:bodyPr wrap="none">
            <a:spAutoFit/>
          </a:bodyPr>
          <a:lstStyle/>
          <a:p>
            <a:pPr algn="ctr"/>
            <a:r>
              <a:rPr lang="en-US" sz="1800" i="1">
                <a:solidFill>
                  <a:schemeClr val="tx1"/>
                </a:solidFill>
                <a:latin typeface="Times New Roman" pitchFamily="18" charset="0"/>
              </a:rPr>
              <a:t>g</a:t>
            </a:r>
          </a:p>
        </p:txBody>
      </p:sp>
    </p:spTree>
    <p:extLst>
      <p:ext uri="{BB962C8B-B14F-4D97-AF65-F5344CB8AC3E}">
        <p14:creationId xmlns:p14="http://schemas.microsoft.com/office/powerpoint/2010/main" val="22929852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3" name="Picture 9" descr="target-PDF-distribution"/>
          <p:cNvPicPr>
            <a:picLocks noChangeAspect="1" noChangeArrowheads="1"/>
          </p:cNvPicPr>
          <p:nvPr/>
        </p:nvPicPr>
        <p:blipFill>
          <a:blip r:embed="rId2" cstate="print"/>
          <a:srcRect/>
          <a:stretch>
            <a:fillRect/>
          </a:stretch>
        </p:blipFill>
        <p:spPr bwMode="auto">
          <a:xfrm>
            <a:off x="533400" y="2978150"/>
            <a:ext cx="4570413" cy="2965450"/>
          </a:xfrm>
          <a:prstGeom prst="rect">
            <a:avLst/>
          </a:prstGeom>
          <a:noFill/>
        </p:spPr>
      </p:pic>
      <p:pic>
        <p:nvPicPr>
          <p:cNvPr id="36872" name="Picture 8" descr="target-PDF-distribution"/>
          <p:cNvPicPr>
            <a:picLocks noChangeAspect="1" noChangeArrowheads="1"/>
          </p:cNvPicPr>
          <p:nvPr/>
        </p:nvPicPr>
        <p:blipFill>
          <a:blip r:embed="rId2" cstate="print"/>
          <a:srcRect/>
          <a:stretch>
            <a:fillRect/>
          </a:stretch>
        </p:blipFill>
        <p:spPr bwMode="auto">
          <a:xfrm>
            <a:off x="534988" y="2971800"/>
            <a:ext cx="4570412" cy="2965450"/>
          </a:xfrm>
          <a:prstGeom prst="rect">
            <a:avLst/>
          </a:prstGeom>
          <a:noFill/>
        </p:spPr>
      </p:pic>
      <p:pic>
        <p:nvPicPr>
          <p:cNvPr id="36871" name="Picture 7" descr="Target16"/>
          <p:cNvPicPr>
            <a:picLocks noChangeAspect="1" noChangeArrowheads="1"/>
          </p:cNvPicPr>
          <p:nvPr/>
        </p:nvPicPr>
        <p:blipFill>
          <a:blip r:embed="rId3" cstate="print"/>
          <a:srcRect/>
          <a:stretch>
            <a:fillRect/>
          </a:stretch>
        </p:blipFill>
        <p:spPr bwMode="auto">
          <a:xfrm>
            <a:off x="5410200" y="1371600"/>
            <a:ext cx="3016250" cy="4562475"/>
          </a:xfrm>
          <a:prstGeom prst="rect">
            <a:avLst/>
          </a:prstGeom>
          <a:noFill/>
        </p:spPr>
      </p:pic>
      <p:sp>
        <p:nvSpPr>
          <p:cNvPr id="36866" name="Rectangle 2"/>
          <p:cNvSpPr>
            <a:spLocks noChangeArrowheads="1"/>
          </p:cNvSpPr>
          <p:nvPr/>
        </p:nvSpPr>
        <p:spPr bwMode="auto">
          <a:xfrm>
            <a:off x="457200" y="1377950"/>
            <a:ext cx="4724400" cy="723900"/>
          </a:xfrm>
          <a:prstGeom prst="rect">
            <a:avLst/>
          </a:prstGeom>
          <a:noFill/>
          <a:ln w="9525">
            <a:noFill/>
            <a:miter lim="800000"/>
            <a:headEnd/>
            <a:tailEnd/>
          </a:ln>
          <a:effectLst/>
        </p:spPr>
        <p:txBody>
          <a:bodyPr lIns="92075" tIns="46038" rIns="92075" bIns="46038" anchor="ctr"/>
          <a:lstStyle/>
          <a:p>
            <a:r>
              <a:rPr lang="en-US" sz="2800">
                <a:latin typeface="Times New Roman" pitchFamily="18" charset="0"/>
              </a:rPr>
              <a:t>Example: Histogram Matching</a:t>
            </a:r>
          </a:p>
        </p:txBody>
      </p:sp>
      <p:sp>
        <p:nvSpPr>
          <p:cNvPr id="36867" name="Rectangle 3"/>
          <p:cNvSpPr>
            <a:spLocks noGrp="1" noChangeArrowheads="1"/>
          </p:cNvSpPr>
          <p:nvPr>
            <p:ph type="title"/>
          </p:nvPr>
        </p:nvSpPr>
        <p:spPr>
          <a:xfrm>
            <a:off x="457200" y="2019300"/>
            <a:ext cx="1676400" cy="723900"/>
          </a:xfrm>
        </p:spPr>
        <p:txBody>
          <a:bodyPr/>
          <a:lstStyle/>
          <a:p>
            <a:r>
              <a:rPr lang="en-US" sz="2400"/>
              <a:t>Target CDF</a:t>
            </a:r>
          </a:p>
        </p:txBody>
      </p:sp>
      <p:sp>
        <p:nvSpPr>
          <p:cNvPr id="36874" name="Text Box 10"/>
          <p:cNvSpPr txBox="1">
            <a:spLocks noChangeArrowheads="1"/>
          </p:cNvSpPr>
          <p:nvPr/>
        </p:nvSpPr>
        <p:spPr bwMode="auto">
          <a:xfrm>
            <a:off x="4806950" y="5562600"/>
            <a:ext cx="298450" cy="366713"/>
          </a:xfrm>
          <a:prstGeom prst="rect">
            <a:avLst/>
          </a:prstGeom>
          <a:noFill/>
          <a:ln w="9525">
            <a:noFill/>
            <a:miter lim="800000"/>
            <a:headEnd/>
            <a:tailEnd/>
          </a:ln>
          <a:effectLst/>
        </p:spPr>
        <p:txBody>
          <a:bodyPr wrap="none">
            <a:spAutoFit/>
          </a:bodyPr>
          <a:lstStyle/>
          <a:p>
            <a:pPr algn="ctr"/>
            <a:r>
              <a:rPr lang="en-US" sz="1800" i="1">
                <a:solidFill>
                  <a:schemeClr val="tx1"/>
                </a:solidFill>
                <a:latin typeface="Times New Roman" pitchFamily="18" charset="0"/>
              </a:rPr>
              <a:t>g</a:t>
            </a:r>
          </a:p>
        </p:txBody>
      </p:sp>
      <p:sp>
        <p:nvSpPr>
          <p:cNvPr id="36875" name="Text Box 11"/>
          <p:cNvSpPr txBox="1">
            <a:spLocks noChangeArrowheads="1"/>
          </p:cNvSpPr>
          <p:nvPr/>
        </p:nvSpPr>
        <p:spPr bwMode="auto">
          <a:xfrm rot="16200000">
            <a:off x="197644" y="3093244"/>
            <a:ext cx="1066800" cy="366712"/>
          </a:xfrm>
          <a:prstGeom prst="rect">
            <a:avLst/>
          </a:prstGeom>
          <a:solidFill>
            <a:schemeClr val="bg1"/>
          </a:solidFill>
          <a:ln w="9525">
            <a:noFill/>
            <a:miter lim="800000"/>
            <a:headEnd/>
            <a:tailEnd/>
          </a:ln>
          <a:effectLst/>
        </p:spPr>
        <p:txBody>
          <a:bodyPr>
            <a:spAutoFit/>
          </a:bodyPr>
          <a:lstStyle/>
          <a:p>
            <a:pPr defTabSz="820738"/>
            <a:r>
              <a:rPr lang="en-US" sz="1800">
                <a:latin typeface="Times New Roman" pitchFamily="18" charset="0"/>
              </a:rPr>
              <a:t>CDF</a:t>
            </a:r>
            <a:r>
              <a:rPr lang="en-US" sz="1800" baseline="-25000">
                <a:latin typeface="Times New Roman" pitchFamily="18" charset="0"/>
              </a:rPr>
              <a:t>I</a:t>
            </a:r>
            <a:r>
              <a:rPr lang="en-US" sz="1800">
                <a:latin typeface="Times New Roman" pitchFamily="18" charset="0"/>
              </a:rPr>
              <a:t>(g)</a:t>
            </a:r>
          </a:p>
        </p:txBody>
      </p:sp>
      <p:sp>
        <p:nvSpPr>
          <p:cNvPr id="36876" name="Text Box 12"/>
          <p:cNvSpPr txBox="1">
            <a:spLocks noChangeArrowheads="1"/>
          </p:cNvSpPr>
          <p:nvPr/>
        </p:nvSpPr>
        <p:spPr bwMode="auto">
          <a:xfrm>
            <a:off x="1749425" y="3376613"/>
            <a:ext cx="273050" cy="304800"/>
          </a:xfrm>
          <a:prstGeom prst="rect">
            <a:avLst/>
          </a:prstGeom>
          <a:noFill/>
          <a:ln w="9525" algn="ctr">
            <a:noFill/>
            <a:miter lim="800000"/>
            <a:headEnd/>
            <a:tailEnd/>
          </a:ln>
          <a:effectLst/>
        </p:spPr>
        <p:txBody>
          <a:bodyPr wrap="none">
            <a:spAutoFit/>
          </a:bodyPr>
          <a:lstStyle/>
          <a:p>
            <a:pPr defTabSz="820738"/>
            <a:r>
              <a:rPr lang="en-US" sz="1400">
                <a:latin typeface="Times New Roman" pitchFamily="18" charset="0"/>
              </a:rPr>
              <a:t>*</a:t>
            </a:r>
          </a:p>
        </p:txBody>
      </p:sp>
      <p:sp>
        <p:nvSpPr>
          <p:cNvPr id="36877" name="Text Box 13"/>
          <p:cNvSpPr txBox="1">
            <a:spLocks noChangeArrowheads="1"/>
          </p:cNvSpPr>
          <p:nvPr/>
        </p:nvSpPr>
        <p:spPr bwMode="auto">
          <a:xfrm>
            <a:off x="1295400" y="5956300"/>
            <a:ext cx="3587750" cy="304800"/>
          </a:xfrm>
          <a:prstGeom prst="rect">
            <a:avLst/>
          </a:prstGeom>
          <a:noFill/>
          <a:ln w="9525" algn="ctr">
            <a:noFill/>
            <a:miter lim="800000"/>
            <a:headEnd/>
            <a:tailEnd/>
          </a:ln>
          <a:effectLst/>
        </p:spPr>
        <p:txBody>
          <a:bodyPr wrap="none">
            <a:spAutoFit/>
          </a:bodyPr>
          <a:lstStyle/>
          <a:p>
            <a:pPr defTabSz="820738"/>
            <a:r>
              <a:rPr lang="en-US" sz="1400">
                <a:latin typeface="Times New Roman" pitchFamily="18" charset="0"/>
              </a:rPr>
              <a:t>*a.k.a Cumulative Distribution Function, CDF</a:t>
            </a:r>
            <a:r>
              <a:rPr lang="en-US" sz="1400" baseline="-25000">
                <a:latin typeface="Times New Roman" pitchFamily="18" charset="0"/>
              </a:rPr>
              <a:t>J</a:t>
            </a:r>
            <a:r>
              <a:rPr lang="en-US" sz="1400">
                <a:latin typeface="Times New Roman" pitchFamily="18" charset="0"/>
              </a:rPr>
              <a:t>.</a:t>
            </a:r>
          </a:p>
        </p:txBody>
      </p:sp>
    </p:spTree>
    <p:extLst>
      <p:ext uri="{BB962C8B-B14F-4D97-AF65-F5344CB8AC3E}">
        <p14:creationId xmlns:p14="http://schemas.microsoft.com/office/powerpoint/2010/main" val="27054248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104900"/>
            <a:ext cx="8153400" cy="723900"/>
          </a:xfrm>
        </p:spPr>
        <p:txBody>
          <a:bodyPr/>
          <a:lstStyle/>
          <a:p>
            <a:r>
              <a:rPr lang="en-US" sz="3600" dirty="0"/>
              <a:t>Histogram Matching with a Lookup Table</a:t>
            </a:r>
          </a:p>
        </p:txBody>
      </p:sp>
      <p:sp>
        <p:nvSpPr>
          <p:cNvPr id="41987" name="Text Box 3"/>
          <p:cNvSpPr txBox="1">
            <a:spLocks noChangeArrowheads="1"/>
          </p:cNvSpPr>
          <p:nvPr/>
        </p:nvSpPr>
        <p:spPr bwMode="auto">
          <a:xfrm>
            <a:off x="457200" y="1828800"/>
            <a:ext cx="8153400" cy="1938992"/>
          </a:xfrm>
          <a:prstGeom prst="rect">
            <a:avLst/>
          </a:prstGeom>
          <a:noFill/>
          <a:ln w="9525">
            <a:noFill/>
            <a:miter lim="800000"/>
            <a:headEnd/>
            <a:tailEnd/>
          </a:ln>
          <a:effectLst/>
        </p:spPr>
        <p:txBody>
          <a:bodyPr>
            <a:spAutoFit/>
          </a:bodyPr>
          <a:lstStyle/>
          <a:p>
            <a:r>
              <a:rPr lang="en-US" sz="2400" dirty="0">
                <a:solidFill>
                  <a:schemeClr val="tx1"/>
                </a:solidFill>
                <a:latin typeface="Times New Roman" pitchFamily="18" charset="0"/>
              </a:rPr>
              <a:t>The algorithm on slide </a:t>
            </a:r>
            <a:r>
              <a:rPr lang="en-US" sz="2400" dirty="0" smtClean="0">
                <a:solidFill>
                  <a:schemeClr val="tx1"/>
                </a:solidFill>
                <a:latin typeface="Times New Roman" pitchFamily="18" charset="0"/>
              </a:rPr>
              <a:t> </a:t>
            </a:r>
            <a:r>
              <a:rPr lang="en-US" sz="2400" u="sng" dirty="0" smtClean="0">
                <a:solidFill>
                  <a:schemeClr val="tx1"/>
                </a:solidFill>
                <a:latin typeface="Times New Roman" pitchFamily="18" charset="0"/>
              </a:rPr>
              <a:t>50</a:t>
            </a:r>
            <a:r>
              <a:rPr lang="en-US" sz="2400" dirty="0" smtClean="0">
                <a:solidFill>
                  <a:schemeClr val="tx1"/>
                </a:solidFill>
                <a:latin typeface="Times New Roman" pitchFamily="18" charset="0"/>
              </a:rPr>
              <a:t> </a:t>
            </a:r>
            <a:r>
              <a:rPr lang="en-US" sz="2400" dirty="0">
                <a:solidFill>
                  <a:schemeClr val="tx1"/>
                </a:solidFill>
                <a:latin typeface="Times New Roman" pitchFamily="18" charset="0"/>
              </a:rPr>
              <a:t>matches one image to another directly. Often it is faster or more versatile to use a lookup table (LUT).  Rather than remapping each pixel in the image separately, one can create a table that indicates to which target value each input  value should be mapped.  Then</a:t>
            </a:r>
          </a:p>
        </p:txBody>
      </p:sp>
      <p:sp>
        <p:nvSpPr>
          <p:cNvPr id="41988" name="Text Box 4"/>
          <p:cNvSpPr txBox="1">
            <a:spLocks noChangeArrowheads="1"/>
          </p:cNvSpPr>
          <p:nvPr/>
        </p:nvSpPr>
        <p:spPr bwMode="auto">
          <a:xfrm>
            <a:off x="1676400" y="3810000"/>
            <a:ext cx="1931988" cy="457200"/>
          </a:xfrm>
          <a:prstGeom prst="rect">
            <a:avLst/>
          </a:prstGeom>
          <a:noFill/>
          <a:ln w="9525">
            <a:noFill/>
            <a:miter lim="800000"/>
            <a:headEnd/>
            <a:tailEnd/>
          </a:ln>
          <a:effectLst/>
        </p:spPr>
        <p:txBody>
          <a:bodyPr wrap="none">
            <a:spAutoFit/>
          </a:bodyPr>
          <a:lstStyle/>
          <a:p>
            <a:pPr algn="ctr"/>
            <a:r>
              <a:rPr lang="en-US" sz="2400" i="1">
                <a:solidFill>
                  <a:schemeClr val="tx1"/>
                </a:solidFill>
                <a:latin typeface="Times New Roman" pitchFamily="18" charset="0"/>
              </a:rPr>
              <a:t>K</a:t>
            </a:r>
            <a:r>
              <a:rPr lang="en-US" sz="2400">
                <a:solidFill>
                  <a:schemeClr val="tx1"/>
                </a:solidFill>
                <a:latin typeface="Times New Roman" pitchFamily="18" charset="0"/>
              </a:rPr>
              <a:t> = LUT[</a:t>
            </a:r>
            <a:r>
              <a:rPr lang="en-US" sz="2400" i="1">
                <a:solidFill>
                  <a:schemeClr val="tx1"/>
                </a:solidFill>
                <a:latin typeface="Times New Roman" pitchFamily="18" charset="0"/>
              </a:rPr>
              <a:t>I</a:t>
            </a:r>
            <a:r>
              <a:rPr lang="en-US" sz="2400">
                <a:solidFill>
                  <a:schemeClr val="tx1"/>
                </a:solidFill>
                <a:latin typeface="Times New Roman" pitchFamily="18" charset="0"/>
              </a:rPr>
              <a:t>+1]</a:t>
            </a:r>
          </a:p>
        </p:txBody>
      </p:sp>
      <p:sp>
        <p:nvSpPr>
          <p:cNvPr id="41989" name="Text Box 5"/>
          <p:cNvSpPr txBox="1">
            <a:spLocks noChangeArrowheads="1"/>
          </p:cNvSpPr>
          <p:nvPr/>
        </p:nvSpPr>
        <p:spPr bwMode="auto">
          <a:xfrm>
            <a:off x="457200" y="4343400"/>
            <a:ext cx="8153400" cy="1187450"/>
          </a:xfrm>
          <a:prstGeom prst="rect">
            <a:avLst/>
          </a:prstGeom>
          <a:noFill/>
          <a:ln w="9525">
            <a:noFill/>
            <a:miter lim="800000"/>
            <a:headEnd/>
            <a:tailEnd/>
          </a:ln>
          <a:effectLst/>
        </p:spPr>
        <p:txBody>
          <a:bodyPr>
            <a:spAutoFit/>
          </a:bodyPr>
          <a:lstStyle/>
          <a:p>
            <a:r>
              <a:rPr lang="en-US" sz="2400">
                <a:solidFill>
                  <a:schemeClr val="tx1"/>
                </a:solidFill>
                <a:latin typeface="Times New Roman" pitchFamily="18" charset="0"/>
              </a:rPr>
              <a:t>In </a:t>
            </a:r>
            <a:r>
              <a:rPr lang="en-US" sz="2400" i="1">
                <a:solidFill>
                  <a:schemeClr val="tx1"/>
                </a:solidFill>
                <a:latin typeface="Times New Roman" pitchFamily="18" charset="0"/>
              </a:rPr>
              <a:t>Matlab </a:t>
            </a:r>
            <a:r>
              <a:rPr lang="en-US" sz="2400">
                <a:solidFill>
                  <a:schemeClr val="tx1"/>
                </a:solidFill>
                <a:latin typeface="Times New Roman" pitchFamily="18" charset="0"/>
              </a:rPr>
              <a:t>if the LUT is a 256 </a:t>
            </a:r>
            <a:r>
              <a:rPr lang="en-US" sz="2400">
                <a:solidFill>
                  <a:schemeClr val="tx1"/>
                </a:solidFill>
                <a:latin typeface="Times New Roman" pitchFamily="18" charset="0"/>
                <a:cs typeface="Times New Roman" pitchFamily="18" charset="0"/>
              </a:rPr>
              <a:t>× 1 matrix with values from 0 to 255 and if image </a:t>
            </a:r>
            <a:r>
              <a:rPr lang="en-US" sz="2400" i="1">
                <a:solidFill>
                  <a:schemeClr val="tx1"/>
                </a:solidFill>
                <a:latin typeface="Times New Roman" pitchFamily="18" charset="0"/>
              </a:rPr>
              <a:t>I</a:t>
            </a:r>
            <a:r>
              <a:rPr lang="en-US" sz="2400">
                <a:solidFill>
                  <a:schemeClr val="tx1"/>
                </a:solidFill>
                <a:latin typeface="Times New Roman" pitchFamily="18" charset="0"/>
              </a:rPr>
              <a:t> is of type </a:t>
            </a:r>
            <a:r>
              <a:rPr lang="en-US" sz="2400" b="1">
                <a:solidFill>
                  <a:schemeClr val="tx1"/>
                </a:solidFill>
                <a:latin typeface="Courier New" pitchFamily="49" charset="0"/>
              </a:rPr>
              <a:t>uint8</a:t>
            </a:r>
            <a:r>
              <a:rPr lang="en-US" sz="2400">
                <a:solidFill>
                  <a:schemeClr val="tx1"/>
                </a:solidFill>
                <a:latin typeface="Times New Roman" pitchFamily="18" charset="0"/>
              </a:rPr>
              <a:t>, it can be remapped with the following code:</a:t>
            </a:r>
            <a:endParaRPr lang="en-US" sz="2400" i="1">
              <a:solidFill>
                <a:schemeClr val="tx1"/>
              </a:solidFill>
              <a:latin typeface="Times New Roman" pitchFamily="18" charset="0"/>
            </a:endParaRPr>
          </a:p>
        </p:txBody>
      </p:sp>
      <p:sp>
        <p:nvSpPr>
          <p:cNvPr id="41990" name="Text Box 6"/>
          <p:cNvSpPr txBox="1">
            <a:spLocks noChangeArrowheads="1"/>
          </p:cNvSpPr>
          <p:nvPr/>
        </p:nvSpPr>
        <p:spPr bwMode="auto">
          <a:xfrm>
            <a:off x="1181100" y="5638800"/>
            <a:ext cx="5295900" cy="457200"/>
          </a:xfrm>
          <a:prstGeom prst="rect">
            <a:avLst/>
          </a:prstGeom>
          <a:noFill/>
          <a:ln w="9525">
            <a:noFill/>
            <a:miter lim="800000"/>
            <a:headEnd/>
            <a:tailEnd/>
          </a:ln>
          <a:effectLst/>
        </p:spPr>
        <p:txBody>
          <a:bodyPr wrap="none">
            <a:spAutoFit/>
          </a:bodyPr>
          <a:lstStyle/>
          <a:p>
            <a:pPr algn="ctr"/>
            <a:r>
              <a:rPr lang="en-US" sz="2400" b="1">
                <a:solidFill>
                  <a:schemeClr val="tx1"/>
                </a:solidFill>
                <a:latin typeface="Courier New" pitchFamily="49" charset="0"/>
              </a:rPr>
              <a:t>K = uint8(LUT(double(I)+1));</a:t>
            </a:r>
          </a:p>
        </p:txBody>
      </p:sp>
    </p:spTree>
    <p:extLst>
      <p:ext uri="{BB962C8B-B14F-4D97-AF65-F5344CB8AC3E}">
        <p14:creationId xmlns:p14="http://schemas.microsoft.com/office/powerpoint/2010/main" val="1467377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447800" y="228600"/>
            <a:ext cx="2667000" cy="723900"/>
          </a:xfrm>
        </p:spPr>
        <p:txBody>
          <a:bodyPr/>
          <a:lstStyle/>
          <a:p>
            <a:r>
              <a:rPr lang="en-US" sz="3200"/>
              <a:t>LUT Creation</a:t>
            </a:r>
          </a:p>
        </p:txBody>
      </p:sp>
      <p:pic>
        <p:nvPicPr>
          <p:cNvPr id="37891" name="Picture 3" descr="Image-PDF-Distribution"/>
          <p:cNvPicPr>
            <a:picLocks noChangeAspect="1" noChangeArrowheads="1"/>
          </p:cNvPicPr>
          <p:nvPr/>
        </p:nvPicPr>
        <p:blipFill>
          <a:blip r:embed="rId2" cstate="print"/>
          <a:srcRect/>
          <a:stretch>
            <a:fillRect/>
          </a:stretch>
        </p:blipFill>
        <p:spPr bwMode="auto">
          <a:xfrm>
            <a:off x="457200" y="1270000"/>
            <a:ext cx="4267200" cy="2463800"/>
          </a:xfrm>
          <a:prstGeom prst="rect">
            <a:avLst/>
          </a:prstGeom>
          <a:noFill/>
          <a:effectLst/>
        </p:spPr>
      </p:pic>
      <p:pic>
        <p:nvPicPr>
          <p:cNvPr id="37892" name="Picture 4" descr="Target-PDF-Distribution"/>
          <p:cNvPicPr>
            <a:picLocks noChangeAspect="1" noChangeArrowheads="1"/>
          </p:cNvPicPr>
          <p:nvPr/>
        </p:nvPicPr>
        <p:blipFill>
          <a:blip r:embed="rId3" cstate="print"/>
          <a:srcRect/>
          <a:stretch>
            <a:fillRect/>
          </a:stretch>
        </p:blipFill>
        <p:spPr bwMode="auto">
          <a:xfrm>
            <a:off x="4343400" y="1270000"/>
            <a:ext cx="4267200" cy="2463800"/>
          </a:xfrm>
          <a:prstGeom prst="rect">
            <a:avLst/>
          </a:prstGeom>
          <a:noFill/>
        </p:spPr>
      </p:pic>
      <p:pic>
        <p:nvPicPr>
          <p:cNvPr id="37893" name="Picture 5" descr="LUT"/>
          <p:cNvPicPr>
            <a:picLocks noChangeAspect="1" noChangeArrowheads="1"/>
          </p:cNvPicPr>
          <p:nvPr/>
        </p:nvPicPr>
        <p:blipFill>
          <a:blip r:embed="rId4" cstate="print"/>
          <a:srcRect/>
          <a:stretch>
            <a:fillRect/>
          </a:stretch>
        </p:blipFill>
        <p:spPr bwMode="auto">
          <a:xfrm>
            <a:off x="1981200" y="3733800"/>
            <a:ext cx="5346700" cy="2463800"/>
          </a:xfrm>
          <a:prstGeom prst="rect">
            <a:avLst/>
          </a:prstGeom>
          <a:noFill/>
        </p:spPr>
      </p:pic>
      <p:sp>
        <p:nvSpPr>
          <p:cNvPr id="37894" name="Line 6"/>
          <p:cNvSpPr>
            <a:spLocks noChangeShapeType="1"/>
          </p:cNvSpPr>
          <p:nvPr/>
        </p:nvSpPr>
        <p:spPr bwMode="auto">
          <a:xfrm>
            <a:off x="2028825" y="2260600"/>
            <a:ext cx="5029200" cy="0"/>
          </a:xfrm>
          <a:prstGeom prst="line">
            <a:avLst/>
          </a:prstGeom>
          <a:noFill/>
          <a:ln w="19050">
            <a:solidFill>
              <a:srgbClr val="FF5050"/>
            </a:solidFill>
            <a:round/>
            <a:headEnd type="oval" w="med" len="med"/>
            <a:tailEnd type="triangle" w="med" len="med"/>
          </a:ln>
          <a:effectLst/>
        </p:spPr>
        <p:txBody>
          <a:bodyPr anchor="ctr">
            <a:spAutoFit/>
          </a:bodyPr>
          <a:lstStyle/>
          <a:p>
            <a:endParaRPr lang="en-US"/>
          </a:p>
        </p:txBody>
      </p:sp>
      <p:sp>
        <p:nvSpPr>
          <p:cNvPr id="37895" name="Line 7"/>
          <p:cNvSpPr>
            <a:spLocks noChangeShapeType="1"/>
          </p:cNvSpPr>
          <p:nvPr/>
        </p:nvSpPr>
        <p:spPr bwMode="auto">
          <a:xfrm flipH="1">
            <a:off x="2209800" y="4572000"/>
            <a:ext cx="1752600" cy="0"/>
          </a:xfrm>
          <a:prstGeom prst="line">
            <a:avLst/>
          </a:prstGeom>
          <a:noFill/>
          <a:ln w="19050">
            <a:solidFill>
              <a:srgbClr val="FF5050"/>
            </a:solidFill>
            <a:round/>
            <a:headEnd/>
            <a:tailEnd/>
          </a:ln>
          <a:effectLst/>
        </p:spPr>
        <p:txBody>
          <a:bodyPr anchor="ctr">
            <a:spAutoFit/>
          </a:bodyPr>
          <a:lstStyle/>
          <a:p>
            <a:endParaRPr lang="en-US"/>
          </a:p>
        </p:txBody>
      </p:sp>
      <p:sp>
        <p:nvSpPr>
          <p:cNvPr id="37897" name="Line 9"/>
          <p:cNvSpPr>
            <a:spLocks noChangeShapeType="1"/>
          </p:cNvSpPr>
          <p:nvPr/>
        </p:nvSpPr>
        <p:spPr bwMode="auto">
          <a:xfrm flipV="1">
            <a:off x="3962400" y="4572000"/>
            <a:ext cx="0" cy="1295400"/>
          </a:xfrm>
          <a:prstGeom prst="line">
            <a:avLst/>
          </a:prstGeom>
          <a:noFill/>
          <a:ln w="19050">
            <a:solidFill>
              <a:srgbClr val="FF5050"/>
            </a:solidFill>
            <a:round/>
            <a:headEnd/>
            <a:tailEnd/>
          </a:ln>
          <a:effectLst/>
        </p:spPr>
        <p:txBody>
          <a:bodyPr wrap="none" anchor="ctr">
            <a:spAutoFit/>
          </a:bodyPr>
          <a:lstStyle/>
          <a:p>
            <a:endParaRPr lang="en-US"/>
          </a:p>
        </p:txBody>
      </p:sp>
      <p:sp>
        <p:nvSpPr>
          <p:cNvPr id="37898" name="Oval 10"/>
          <p:cNvSpPr>
            <a:spLocks noChangeArrowheads="1"/>
          </p:cNvSpPr>
          <p:nvPr/>
        </p:nvSpPr>
        <p:spPr bwMode="auto">
          <a:xfrm>
            <a:off x="1905000" y="3429000"/>
            <a:ext cx="228600" cy="228600"/>
          </a:xfrm>
          <a:prstGeom prst="ellipse">
            <a:avLst/>
          </a:prstGeom>
          <a:noFill/>
          <a:ln w="19050">
            <a:solidFill>
              <a:srgbClr val="FF5050"/>
            </a:solidFill>
            <a:round/>
            <a:headEnd/>
            <a:tailEnd/>
          </a:ln>
          <a:effectLst/>
        </p:spPr>
        <p:txBody>
          <a:bodyPr wrap="none" anchor="ctr">
            <a:spAutoFit/>
          </a:bodyPr>
          <a:lstStyle/>
          <a:p>
            <a:endParaRPr lang="en-US"/>
          </a:p>
        </p:txBody>
      </p:sp>
      <p:sp>
        <p:nvSpPr>
          <p:cNvPr id="37899" name="Oval 11"/>
          <p:cNvSpPr>
            <a:spLocks noChangeArrowheads="1"/>
          </p:cNvSpPr>
          <p:nvPr/>
        </p:nvSpPr>
        <p:spPr bwMode="auto">
          <a:xfrm>
            <a:off x="6950075" y="3436938"/>
            <a:ext cx="228600" cy="228600"/>
          </a:xfrm>
          <a:prstGeom prst="ellipse">
            <a:avLst/>
          </a:prstGeom>
          <a:noFill/>
          <a:ln w="19050">
            <a:solidFill>
              <a:srgbClr val="FF5050"/>
            </a:solidFill>
            <a:round/>
            <a:headEnd/>
            <a:tailEnd/>
          </a:ln>
          <a:effectLst/>
        </p:spPr>
        <p:txBody>
          <a:bodyPr wrap="none" anchor="ctr">
            <a:spAutoFit/>
          </a:bodyPr>
          <a:lstStyle/>
          <a:p>
            <a:endParaRPr lang="en-US"/>
          </a:p>
        </p:txBody>
      </p:sp>
      <p:sp>
        <p:nvSpPr>
          <p:cNvPr id="37900" name="Oval 12"/>
          <p:cNvSpPr>
            <a:spLocks noChangeArrowheads="1"/>
          </p:cNvSpPr>
          <p:nvPr/>
        </p:nvSpPr>
        <p:spPr bwMode="auto">
          <a:xfrm>
            <a:off x="3817938" y="5911850"/>
            <a:ext cx="228600" cy="228600"/>
          </a:xfrm>
          <a:prstGeom prst="ellipse">
            <a:avLst/>
          </a:prstGeom>
          <a:noFill/>
          <a:ln w="19050">
            <a:solidFill>
              <a:srgbClr val="FF5050"/>
            </a:solidFill>
            <a:round/>
            <a:headEnd/>
            <a:tailEnd/>
          </a:ln>
          <a:effectLst/>
        </p:spPr>
        <p:txBody>
          <a:bodyPr wrap="none" anchor="ctr">
            <a:spAutoFit/>
          </a:bodyPr>
          <a:lstStyle/>
          <a:p>
            <a:endParaRPr lang="en-US"/>
          </a:p>
        </p:txBody>
      </p:sp>
      <p:sp>
        <p:nvSpPr>
          <p:cNvPr id="37901" name="Text Box 13"/>
          <p:cNvSpPr txBox="1">
            <a:spLocks noChangeArrowheads="1"/>
          </p:cNvSpPr>
          <p:nvPr/>
        </p:nvSpPr>
        <p:spPr bwMode="auto">
          <a:xfrm>
            <a:off x="1844675" y="4403725"/>
            <a:ext cx="409575" cy="336550"/>
          </a:xfrm>
          <a:prstGeom prst="rect">
            <a:avLst/>
          </a:prstGeom>
          <a:noFill/>
          <a:ln w="9525">
            <a:noFill/>
            <a:miter lim="800000"/>
            <a:headEnd/>
            <a:tailEnd/>
          </a:ln>
          <a:effectLst/>
        </p:spPr>
        <p:txBody>
          <a:bodyPr wrap="none">
            <a:spAutoFit/>
          </a:bodyPr>
          <a:lstStyle/>
          <a:p>
            <a:pPr algn="ctr"/>
            <a:r>
              <a:rPr lang="en-US" sz="1600">
                <a:solidFill>
                  <a:srgbClr val="FF5050"/>
                </a:solidFill>
              </a:rPr>
              <a:t>10</a:t>
            </a:r>
          </a:p>
        </p:txBody>
      </p:sp>
      <p:sp>
        <p:nvSpPr>
          <p:cNvPr id="37902" name="Oval 14"/>
          <p:cNvSpPr>
            <a:spLocks noChangeArrowheads="1"/>
          </p:cNvSpPr>
          <p:nvPr/>
        </p:nvSpPr>
        <p:spPr bwMode="auto">
          <a:xfrm>
            <a:off x="1905000" y="4419600"/>
            <a:ext cx="304800" cy="304800"/>
          </a:xfrm>
          <a:prstGeom prst="ellipse">
            <a:avLst/>
          </a:prstGeom>
          <a:noFill/>
          <a:ln w="19050">
            <a:solidFill>
              <a:srgbClr val="FF5050"/>
            </a:solidFill>
            <a:round/>
            <a:headEnd/>
            <a:tailEnd/>
          </a:ln>
          <a:effectLst/>
        </p:spPr>
        <p:txBody>
          <a:bodyPr anchor="ctr">
            <a:spAutoFit/>
          </a:bodyPr>
          <a:lstStyle/>
          <a:p>
            <a:endParaRPr lang="en-US"/>
          </a:p>
        </p:txBody>
      </p:sp>
      <p:sp>
        <p:nvSpPr>
          <p:cNvPr id="37903" name="Text Box 15"/>
          <p:cNvSpPr txBox="1">
            <a:spLocks noChangeArrowheads="1"/>
          </p:cNvSpPr>
          <p:nvPr/>
        </p:nvSpPr>
        <p:spPr bwMode="auto">
          <a:xfrm>
            <a:off x="974725" y="1371600"/>
            <a:ext cx="1614488" cy="457200"/>
          </a:xfrm>
          <a:prstGeom prst="rect">
            <a:avLst/>
          </a:prstGeom>
          <a:noFill/>
          <a:ln w="9525">
            <a:noFill/>
            <a:miter lim="800000"/>
            <a:headEnd/>
            <a:tailEnd/>
          </a:ln>
          <a:effectLst>
            <a:outerShdw dist="17961" dir="2700000" algn="ctr" rotWithShape="0">
              <a:schemeClr val="bg2">
                <a:alpha val="50000"/>
              </a:schemeClr>
            </a:outerShdw>
          </a:effectLst>
        </p:spPr>
        <p:txBody>
          <a:bodyPr wrap="none">
            <a:spAutoFit/>
          </a:bodyPr>
          <a:lstStyle/>
          <a:p>
            <a:pPr algn="ctr"/>
            <a:r>
              <a:rPr lang="en-US" sz="2400">
                <a:solidFill>
                  <a:schemeClr val="tx1"/>
                </a:solidFill>
                <a:latin typeface="Times New Roman" pitchFamily="18" charset="0"/>
              </a:rPr>
              <a:t>Image CDF</a:t>
            </a:r>
          </a:p>
        </p:txBody>
      </p:sp>
      <p:sp>
        <p:nvSpPr>
          <p:cNvPr id="37904" name="Text Box 16"/>
          <p:cNvSpPr txBox="1">
            <a:spLocks noChangeArrowheads="1"/>
          </p:cNvSpPr>
          <p:nvPr/>
        </p:nvSpPr>
        <p:spPr bwMode="auto">
          <a:xfrm>
            <a:off x="4999038" y="1371600"/>
            <a:ext cx="1647825" cy="457200"/>
          </a:xfrm>
          <a:prstGeom prst="rect">
            <a:avLst/>
          </a:prstGeom>
          <a:noFill/>
          <a:ln w="9525">
            <a:noFill/>
            <a:miter lim="800000"/>
            <a:headEnd/>
            <a:tailEnd/>
          </a:ln>
          <a:effectLst>
            <a:outerShdw dist="17961" dir="2700000" algn="ctr" rotWithShape="0">
              <a:schemeClr val="bg2">
                <a:alpha val="50000"/>
              </a:schemeClr>
            </a:outerShdw>
          </a:effectLst>
        </p:spPr>
        <p:txBody>
          <a:bodyPr wrap="none">
            <a:spAutoFit/>
          </a:bodyPr>
          <a:lstStyle/>
          <a:p>
            <a:pPr algn="ctr"/>
            <a:r>
              <a:rPr lang="en-US" sz="2400">
                <a:solidFill>
                  <a:schemeClr val="tx1"/>
                </a:solidFill>
                <a:latin typeface="Times New Roman" pitchFamily="18" charset="0"/>
              </a:rPr>
              <a:t>Target CDF</a:t>
            </a:r>
          </a:p>
        </p:txBody>
      </p:sp>
      <p:sp>
        <p:nvSpPr>
          <p:cNvPr id="37905" name="Text Box 17"/>
          <p:cNvSpPr txBox="1">
            <a:spLocks noChangeArrowheads="1"/>
          </p:cNvSpPr>
          <p:nvPr/>
        </p:nvSpPr>
        <p:spPr bwMode="auto">
          <a:xfrm>
            <a:off x="2819400" y="3886200"/>
            <a:ext cx="776288" cy="457200"/>
          </a:xfrm>
          <a:prstGeom prst="rect">
            <a:avLst/>
          </a:prstGeom>
          <a:noFill/>
          <a:ln w="9525">
            <a:noFill/>
            <a:miter lim="800000"/>
            <a:headEnd/>
            <a:tailEnd/>
          </a:ln>
          <a:effectLst>
            <a:outerShdw dist="17961" dir="2700000" algn="ctr" rotWithShape="0">
              <a:schemeClr val="bg2">
                <a:alpha val="50000"/>
              </a:schemeClr>
            </a:outerShdw>
          </a:effectLst>
        </p:spPr>
        <p:txBody>
          <a:bodyPr wrap="none">
            <a:spAutoFit/>
          </a:bodyPr>
          <a:lstStyle/>
          <a:p>
            <a:pPr algn="ctr"/>
            <a:r>
              <a:rPr lang="en-US" sz="2400">
                <a:solidFill>
                  <a:schemeClr val="tx1"/>
                </a:solidFill>
                <a:latin typeface="Times New Roman" pitchFamily="18" charset="0"/>
              </a:rPr>
              <a:t>LUT</a:t>
            </a:r>
          </a:p>
        </p:txBody>
      </p:sp>
    </p:spTree>
    <p:extLst>
      <p:ext uri="{BB962C8B-B14F-4D97-AF65-F5344CB8AC3E}">
        <p14:creationId xmlns:p14="http://schemas.microsoft.com/office/powerpoint/2010/main" val="41100484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64" name="Rectangle 28"/>
          <p:cNvSpPr>
            <a:spLocks noChangeArrowheads="1"/>
          </p:cNvSpPr>
          <p:nvPr/>
        </p:nvSpPr>
        <p:spPr bwMode="auto">
          <a:xfrm>
            <a:off x="457200" y="2133600"/>
            <a:ext cx="6172200" cy="3810000"/>
          </a:xfrm>
          <a:prstGeom prst="rect">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txBody>
          <a:bodyPr anchor="ctr">
            <a:spAutoFit/>
          </a:bodyPr>
          <a:lstStyle/>
          <a:p>
            <a:endParaRPr lang="en-US"/>
          </a:p>
        </p:txBody>
      </p:sp>
      <p:sp>
        <p:nvSpPr>
          <p:cNvPr id="65538" name="Rectangle 2"/>
          <p:cNvSpPr>
            <a:spLocks noGrp="1" noChangeArrowheads="1"/>
          </p:cNvSpPr>
          <p:nvPr>
            <p:ph type="title"/>
          </p:nvPr>
        </p:nvSpPr>
        <p:spPr>
          <a:xfrm>
            <a:off x="533400" y="1143000"/>
            <a:ext cx="8077200" cy="723900"/>
          </a:xfrm>
        </p:spPr>
        <p:txBody>
          <a:bodyPr/>
          <a:lstStyle/>
          <a:p>
            <a:r>
              <a:rPr lang="en-US" sz="3200"/>
              <a:t>Look Up Table for Histogram Matching </a:t>
            </a:r>
          </a:p>
        </p:txBody>
      </p:sp>
      <p:sp>
        <p:nvSpPr>
          <p:cNvPr id="65544" name="Text Box 8"/>
          <p:cNvSpPr txBox="1">
            <a:spLocks noChangeArrowheads="1"/>
          </p:cNvSpPr>
          <p:nvPr/>
        </p:nvSpPr>
        <p:spPr bwMode="auto">
          <a:xfrm>
            <a:off x="577850" y="3074988"/>
            <a:ext cx="3200400" cy="895350"/>
          </a:xfrm>
          <a:prstGeom prst="rect">
            <a:avLst/>
          </a:prstGeom>
          <a:noFill/>
          <a:ln w="9525">
            <a:noFill/>
            <a:miter lim="800000"/>
            <a:headEnd/>
            <a:tailEnd/>
          </a:ln>
          <a:effectLst/>
        </p:spPr>
        <p:txBody>
          <a:bodyPr anchor="ctr">
            <a:spAutoFit/>
          </a:bodyPr>
          <a:lstStyle/>
          <a:p>
            <a:pPr>
              <a:spcBef>
                <a:spcPct val="20000"/>
              </a:spcBef>
            </a:pPr>
            <a:r>
              <a:rPr lang="en-US" sz="2400">
                <a:solidFill>
                  <a:schemeClr val="accent1"/>
                </a:solidFill>
                <a:latin typeface="Courier New" pitchFamily="49" charset="0"/>
              </a:rPr>
              <a:t>for</a:t>
            </a:r>
            <a:r>
              <a:rPr lang="en-US" sz="2400">
                <a:solidFill>
                  <a:schemeClr val="tx1"/>
                </a:solidFill>
                <a:latin typeface="Courier New" pitchFamily="49" charset="0"/>
              </a:rPr>
              <a:t> </a:t>
            </a:r>
            <a:r>
              <a:rPr lang="en-US" sz="2400" i="1">
                <a:solidFill>
                  <a:schemeClr val="tx1"/>
                </a:solidFill>
                <a:latin typeface="Times New Roman" pitchFamily="18" charset="0"/>
              </a:rPr>
              <a:t>g</a:t>
            </a:r>
            <a:r>
              <a:rPr lang="en-US" sz="2400" i="1" baseline="-25000">
                <a:solidFill>
                  <a:schemeClr val="tx1"/>
                </a:solidFill>
                <a:latin typeface="Times New Roman" pitchFamily="18" charset="0"/>
              </a:rPr>
              <a:t>I</a:t>
            </a:r>
            <a:r>
              <a:rPr lang="en-US" sz="2400">
                <a:solidFill>
                  <a:schemeClr val="tx1"/>
                </a:solidFill>
                <a:latin typeface="Times New Roman" pitchFamily="18" charset="0"/>
              </a:rPr>
              <a:t>  </a:t>
            </a:r>
            <a:r>
              <a:rPr lang="en-US" sz="2400">
                <a:solidFill>
                  <a:schemeClr val="tx1"/>
                </a:solidFill>
                <a:latin typeface="Courier New" pitchFamily="49" charset="0"/>
              </a:rPr>
              <a:t>= </a:t>
            </a:r>
            <a:r>
              <a:rPr lang="en-US" sz="2400">
                <a:solidFill>
                  <a:schemeClr val="tx1"/>
                </a:solidFill>
                <a:latin typeface="Times New Roman" pitchFamily="18" charset="0"/>
              </a:rPr>
              <a:t>0</a:t>
            </a:r>
            <a:r>
              <a:rPr lang="en-US" sz="2400" i="1">
                <a:solidFill>
                  <a:schemeClr val="tx1"/>
                </a:solidFill>
                <a:latin typeface="Times New Roman" pitchFamily="18" charset="0"/>
              </a:rPr>
              <a:t>  </a:t>
            </a:r>
            <a:r>
              <a:rPr lang="en-US" sz="2400">
                <a:solidFill>
                  <a:schemeClr val="tx1"/>
                </a:solidFill>
                <a:latin typeface="Courier New" pitchFamily="49" charset="0"/>
              </a:rPr>
              <a:t>to </a:t>
            </a:r>
            <a:r>
              <a:rPr lang="en-US" sz="2400">
                <a:solidFill>
                  <a:schemeClr val="tx1"/>
                </a:solidFill>
                <a:latin typeface="Times New Roman" pitchFamily="18" charset="0"/>
              </a:rPr>
              <a:t>255 </a:t>
            </a:r>
          </a:p>
          <a:p>
            <a:pPr>
              <a:spcBef>
                <a:spcPct val="20000"/>
              </a:spcBef>
            </a:pPr>
            <a:r>
              <a:rPr lang="en-US" sz="2400" i="1">
                <a:solidFill>
                  <a:schemeClr val="tx1"/>
                </a:solidFill>
                <a:latin typeface="Courier New" pitchFamily="49" charset="0"/>
              </a:rPr>
              <a:t>   </a:t>
            </a:r>
            <a:r>
              <a:rPr lang="en-US" sz="2400">
                <a:solidFill>
                  <a:schemeClr val="accent1"/>
                </a:solidFill>
                <a:latin typeface="Courier New" pitchFamily="49" charset="0"/>
              </a:rPr>
              <a:t>while</a:t>
            </a:r>
            <a:r>
              <a:rPr lang="en-US" sz="2400">
                <a:solidFill>
                  <a:schemeClr val="tx1"/>
                </a:solidFill>
                <a:latin typeface="Courier New" pitchFamily="49" charset="0"/>
              </a:rPr>
              <a:t> </a:t>
            </a:r>
            <a:endParaRPr lang="en-US" sz="2400">
              <a:solidFill>
                <a:schemeClr val="tx1"/>
              </a:solidFill>
              <a:latin typeface="Times New Roman" pitchFamily="18" charset="0"/>
            </a:endParaRPr>
          </a:p>
        </p:txBody>
      </p:sp>
      <p:graphicFrame>
        <p:nvGraphicFramePr>
          <p:cNvPr id="65545" name="Object 9"/>
          <p:cNvGraphicFramePr>
            <a:graphicFrameLocks noChangeAspect="1"/>
          </p:cNvGraphicFramePr>
          <p:nvPr/>
        </p:nvGraphicFramePr>
        <p:xfrm>
          <a:off x="2209800" y="3581400"/>
          <a:ext cx="4422775" cy="395288"/>
        </p:xfrm>
        <a:graphic>
          <a:graphicData uri="http://schemas.openxmlformats.org/presentationml/2006/ole">
            <mc:AlternateContent xmlns:mc="http://schemas.openxmlformats.org/markup-compatibility/2006">
              <mc:Choice xmlns:v="urn:schemas-microsoft-com:vml" Requires="v">
                <p:oleObj spid="_x0000_s114726" name="Equation" r:id="rId3" imgW="2527300" imgH="228600" progId="Equation.3">
                  <p:embed/>
                </p:oleObj>
              </mc:Choice>
              <mc:Fallback>
                <p:oleObj name="Equation" r:id="rId3" imgW="2527300" imgH="228600" progId="Equation.3">
                  <p:embed/>
                  <p:pic>
                    <p:nvPicPr>
                      <p:cNvPr id="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581400"/>
                        <a:ext cx="4422775"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6" name="Object 10"/>
          <p:cNvGraphicFramePr>
            <a:graphicFrameLocks noChangeAspect="1"/>
          </p:cNvGraphicFramePr>
          <p:nvPr/>
        </p:nvGraphicFramePr>
        <p:xfrm>
          <a:off x="1828800" y="4000500"/>
          <a:ext cx="1600200" cy="419100"/>
        </p:xfrm>
        <a:graphic>
          <a:graphicData uri="http://schemas.openxmlformats.org/presentationml/2006/ole">
            <mc:AlternateContent xmlns:mc="http://schemas.openxmlformats.org/markup-compatibility/2006">
              <mc:Choice xmlns:v="urn:schemas-microsoft-com:vml" Requires="v">
                <p:oleObj spid="_x0000_s114727" name="Equation" r:id="rId5" imgW="1257300" imgH="330200" progId="Equation.3">
                  <p:embed/>
                </p:oleObj>
              </mc:Choice>
              <mc:Fallback>
                <p:oleObj name="Equation" r:id="rId5" imgW="1257300" imgH="330200" progId="Equation.3">
                  <p:embed/>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000500"/>
                        <a:ext cx="1600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7" name="Text Box 11"/>
          <p:cNvSpPr txBox="1">
            <a:spLocks noChangeArrowheads="1"/>
          </p:cNvSpPr>
          <p:nvPr/>
        </p:nvSpPr>
        <p:spPr bwMode="auto">
          <a:xfrm>
            <a:off x="1111250" y="4367213"/>
            <a:ext cx="731838" cy="457200"/>
          </a:xfrm>
          <a:prstGeom prst="rect">
            <a:avLst/>
          </a:prstGeom>
          <a:noFill/>
          <a:ln w="9525">
            <a:noFill/>
            <a:miter lim="800000"/>
            <a:headEnd/>
            <a:tailEnd/>
          </a:ln>
          <a:effectLst/>
        </p:spPr>
        <p:txBody>
          <a:bodyPr wrap="none" anchor="ctr">
            <a:spAutoFit/>
          </a:bodyPr>
          <a:lstStyle/>
          <a:p>
            <a:pPr algn="ctr"/>
            <a:r>
              <a:rPr lang="en-US" sz="2400">
                <a:solidFill>
                  <a:schemeClr val="accent1"/>
                </a:solidFill>
                <a:latin typeface="Courier New" pitchFamily="49" charset="0"/>
              </a:rPr>
              <a:t>end</a:t>
            </a:r>
            <a:endParaRPr lang="en-US" sz="2400">
              <a:solidFill>
                <a:schemeClr val="tx1"/>
              </a:solidFill>
              <a:latin typeface="Courier New" pitchFamily="49" charset="0"/>
            </a:endParaRPr>
          </a:p>
        </p:txBody>
      </p:sp>
      <p:sp>
        <p:nvSpPr>
          <p:cNvPr id="65548" name="Text Box 12"/>
          <p:cNvSpPr txBox="1">
            <a:spLocks noChangeArrowheads="1"/>
          </p:cNvSpPr>
          <p:nvPr/>
        </p:nvSpPr>
        <p:spPr bwMode="auto">
          <a:xfrm>
            <a:off x="493713" y="5221288"/>
            <a:ext cx="914400" cy="457200"/>
          </a:xfrm>
          <a:prstGeom prst="rect">
            <a:avLst/>
          </a:prstGeom>
          <a:noFill/>
          <a:ln w="9525">
            <a:noFill/>
            <a:miter lim="800000"/>
            <a:headEnd/>
            <a:tailEnd/>
          </a:ln>
          <a:effectLst/>
        </p:spPr>
        <p:txBody>
          <a:bodyPr anchor="ctr">
            <a:spAutoFit/>
          </a:bodyPr>
          <a:lstStyle/>
          <a:p>
            <a:pPr algn="ctr"/>
            <a:r>
              <a:rPr lang="en-US" sz="2400">
                <a:solidFill>
                  <a:schemeClr val="accent1"/>
                </a:solidFill>
                <a:latin typeface="Courier New" pitchFamily="49" charset="0"/>
              </a:rPr>
              <a:t>end</a:t>
            </a:r>
            <a:endParaRPr lang="en-US" sz="2400">
              <a:solidFill>
                <a:schemeClr val="tx1"/>
              </a:solidFill>
              <a:latin typeface="Courier New" pitchFamily="49" charset="0"/>
            </a:endParaRPr>
          </a:p>
        </p:txBody>
      </p:sp>
      <p:sp>
        <p:nvSpPr>
          <p:cNvPr id="65549" name="Text Box 13"/>
          <p:cNvSpPr txBox="1">
            <a:spLocks noChangeArrowheads="1"/>
          </p:cNvSpPr>
          <p:nvPr/>
        </p:nvSpPr>
        <p:spPr bwMode="auto">
          <a:xfrm>
            <a:off x="609600" y="2233613"/>
            <a:ext cx="3276600" cy="822325"/>
          </a:xfrm>
          <a:prstGeom prst="rect">
            <a:avLst/>
          </a:prstGeom>
          <a:noFill/>
          <a:ln w="9525">
            <a:noFill/>
            <a:miter lim="800000"/>
            <a:headEnd/>
            <a:tailEnd/>
          </a:ln>
          <a:effectLst/>
        </p:spPr>
        <p:txBody>
          <a:bodyPr anchor="ctr">
            <a:spAutoFit/>
          </a:bodyPr>
          <a:lstStyle/>
          <a:p>
            <a:r>
              <a:rPr lang="en-US" sz="2400">
                <a:solidFill>
                  <a:schemeClr val="tx1"/>
                </a:solidFill>
                <a:latin typeface="Times New Roman" pitchFamily="18" charset="0"/>
              </a:rPr>
              <a:t>LUT</a:t>
            </a:r>
            <a:r>
              <a:rPr lang="en-US" sz="2400" i="1">
                <a:solidFill>
                  <a:schemeClr val="tx1"/>
                </a:solidFill>
                <a:latin typeface="Times New Roman" pitchFamily="18" charset="0"/>
              </a:rPr>
              <a:t> </a:t>
            </a:r>
            <a:r>
              <a:rPr lang="en-US" sz="2400">
                <a:solidFill>
                  <a:schemeClr val="tx1"/>
                </a:solidFill>
                <a:latin typeface="Times New Roman" pitchFamily="18" charset="0"/>
              </a:rPr>
              <a:t>= </a:t>
            </a:r>
            <a:r>
              <a:rPr lang="en-US" sz="2400">
                <a:solidFill>
                  <a:schemeClr val="tx1"/>
                </a:solidFill>
                <a:latin typeface="Courier New" pitchFamily="49" charset="0"/>
              </a:rPr>
              <a:t>zeros(</a:t>
            </a:r>
            <a:r>
              <a:rPr lang="en-US" sz="2400">
                <a:solidFill>
                  <a:schemeClr val="tx1"/>
                </a:solidFill>
                <a:latin typeface="Times New Roman" pitchFamily="18" charset="0"/>
              </a:rPr>
              <a:t>256,1</a:t>
            </a:r>
            <a:r>
              <a:rPr lang="en-US" sz="2400">
                <a:solidFill>
                  <a:schemeClr val="tx1"/>
                </a:solidFill>
                <a:latin typeface="Courier New" pitchFamily="49" charset="0"/>
              </a:rPr>
              <a:t>);</a:t>
            </a:r>
            <a:endParaRPr lang="en-US" sz="2400" i="1">
              <a:solidFill>
                <a:schemeClr val="tx1"/>
              </a:solidFill>
              <a:latin typeface="Times New Roman" pitchFamily="18" charset="0"/>
            </a:endParaRPr>
          </a:p>
          <a:p>
            <a:r>
              <a:rPr lang="en-US" sz="2400" i="1">
                <a:solidFill>
                  <a:schemeClr val="tx1"/>
                </a:solidFill>
                <a:latin typeface="Times New Roman" pitchFamily="18" charset="0"/>
              </a:rPr>
              <a:t>g</a:t>
            </a:r>
            <a:r>
              <a:rPr lang="en-US" sz="2400" i="1" baseline="-25000">
                <a:solidFill>
                  <a:schemeClr val="tx1"/>
                </a:solidFill>
                <a:latin typeface="Times New Roman" pitchFamily="18" charset="0"/>
              </a:rPr>
              <a:t>J</a:t>
            </a:r>
            <a:r>
              <a:rPr lang="en-US" sz="2400">
                <a:solidFill>
                  <a:schemeClr val="tx1"/>
                </a:solidFill>
                <a:latin typeface="Times New Roman" pitchFamily="18" charset="0"/>
              </a:rPr>
              <a:t>  </a:t>
            </a:r>
            <a:r>
              <a:rPr lang="en-US" sz="2400">
                <a:solidFill>
                  <a:schemeClr val="tx1"/>
                </a:solidFill>
                <a:latin typeface="Courier New" pitchFamily="49" charset="0"/>
              </a:rPr>
              <a:t>= </a:t>
            </a:r>
            <a:r>
              <a:rPr lang="en-US" sz="2400">
                <a:solidFill>
                  <a:schemeClr val="tx1"/>
                </a:solidFill>
                <a:latin typeface="Times New Roman" pitchFamily="18" charset="0"/>
              </a:rPr>
              <a:t>0</a:t>
            </a:r>
            <a:r>
              <a:rPr lang="en-US" sz="2400">
                <a:solidFill>
                  <a:schemeClr val="tx1"/>
                </a:solidFill>
                <a:latin typeface="Courier New" pitchFamily="49" charset="0"/>
              </a:rPr>
              <a:t>;</a:t>
            </a:r>
          </a:p>
        </p:txBody>
      </p:sp>
      <p:graphicFrame>
        <p:nvGraphicFramePr>
          <p:cNvPr id="65550" name="Object 14"/>
          <p:cNvGraphicFramePr>
            <a:graphicFrameLocks noChangeAspect="1"/>
          </p:cNvGraphicFramePr>
          <p:nvPr/>
        </p:nvGraphicFramePr>
        <p:xfrm>
          <a:off x="1181100" y="4799013"/>
          <a:ext cx="2260600" cy="458787"/>
        </p:xfrm>
        <a:graphic>
          <a:graphicData uri="http://schemas.openxmlformats.org/presentationml/2006/ole">
            <mc:AlternateContent xmlns:mc="http://schemas.openxmlformats.org/markup-compatibility/2006">
              <mc:Choice xmlns:v="urn:schemas-microsoft-com:vml" Requires="v">
                <p:oleObj spid="_x0000_s114728" name="Equation" r:id="rId7" imgW="1130300" imgH="228600" progId="Equation.3">
                  <p:embed/>
                </p:oleObj>
              </mc:Choice>
              <mc:Fallback>
                <p:oleObj name="Equation" r:id="rId7" imgW="1130300" imgH="228600" progId="Equation.3">
                  <p:embed/>
                  <p:pic>
                    <p:nvPicPr>
                      <p:cNvPr id="0"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1100" y="4799013"/>
                        <a:ext cx="2260600" cy="45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51" name="Text Box 15"/>
          <p:cNvSpPr txBox="1">
            <a:spLocks noChangeArrowheads="1"/>
          </p:cNvSpPr>
          <p:nvPr/>
        </p:nvSpPr>
        <p:spPr bwMode="auto">
          <a:xfrm>
            <a:off x="5029200" y="2041525"/>
            <a:ext cx="3200400" cy="1006475"/>
          </a:xfrm>
          <a:prstGeom prst="rect">
            <a:avLst/>
          </a:prstGeom>
          <a:solidFill>
            <a:srgbClr val="FFFF99"/>
          </a:solidFill>
          <a:ln w="9525">
            <a:noFill/>
            <a:miter lim="800000"/>
            <a:headEnd/>
            <a:tailEnd/>
          </a:ln>
          <a:effectLst>
            <a:outerShdw dist="107763" dir="2700000" algn="ctr" rotWithShape="0">
              <a:schemeClr val="tx2">
                <a:alpha val="50000"/>
              </a:schemeClr>
            </a:outerShdw>
          </a:effectLst>
        </p:spPr>
        <p:txBody>
          <a:bodyPr>
            <a:spAutoFit/>
          </a:bodyPr>
          <a:lstStyle/>
          <a:p>
            <a:r>
              <a:rPr lang="en-US" sz="2000">
                <a:solidFill>
                  <a:schemeClr val="tx1"/>
                </a:solidFill>
                <a:latin typeface="Comic Sans MS" pitchFamily="66" charset="0"/>
              </a:rPr>
              <a:t>This creates a look-up table which can then be used to remap the image.</a:t>
            </a:r>
          </a:p>
        </p:txBody>
      </p:sp>
      <p:graphicFrame>
        <p:nvGraphicFramePr>
          <p:cNvPr id="65540" name="Object 4"/>
          <p:cNvGraphicFramePr>
            <a:graphicFrameLocks noChangeAspect="1"/>
          </p:cNvGraphicFramePr>
          <p:nvPr/>
        </p:nvGraphicFramePr>
        <p:xfrm>
          <a:off x="4619625" y="4264025"/>
          <a:ext cx="4297363" cy="1593850"/>
        </p:xfrm>
        <a:graphic>
          <a:graphicData uri="http://schemas.openxmlformats.org/presentationml/2006/ole">
            <mc:AlternateContent xmlns:mc="http://schemas.openxmlformats.org/markup-compatibility/2006">
              <mc:Choice xmlns:v="urn:schemas-microsoft-com:vml" Requires="v">
                <p:oleObj spid="_x0000_s114729" name="Equation" r:id="rId9" imgW="2095500" imgH="762000" progId="">
                  <p:embed/>
                </p:oleObj>
              </mc:Choice>
              <mc:Fallback>
                <p:oleObj name="Equation" r:id="rId9" imgW="2095500" imgH="762000" progId="">
                  <p:embed/>
                  <p:pic>
                    <p:nvPicPr>
                      <p:cNvPr id="0" name="Picture 33"/>
                      <p:cNvPicPr>
                        <a:picLocks noChangeAspect="1" noChangeArrowheads="1"/>
                      </p:cNvPicPr>
                      <p:nvPr/>
                    </p:nvPicPr>
                    <p:blipFill>
                      <a:blip r:embed="rId10">
                        <a:extLst>
                          <a:ext uri="{28A0092B-C50C-407E-A947-70E740481C1C}">
                            <a14:useLocalDpi xmlns:a14="http://schemas.microsoft.com/office/drawing/2010/main" val="0"/>
                          </a:ext>
                        </a:extLst>
                      </a:blip>
                      <a:srcRect l="-5415" t="-6667" r="-5415" b="-6667"/>
                      <a:stretch>
                        <a:fillRect/>
                      </a:stretch>
                    </p:blipFill>
                    <p:spPr bwMode="auto">
                      <a:xfrm>
                        <a:off x="4619625" y="4264025"/>
                        <a:ext cx="4297363" cy="1593850"/>
                      </a:xfrm>
                      <a:prstGeom prst="rect">
                        <a:avLst/>
                      </a:prstGeom>
                      <a:solidFill>
                        <a:srgbClr val="FFFF99"/>
                      </a:solidFill>
                      <a:effectLst>
                        <a:outerShdw dist="107763" dir="2700000" algn="ctr" rotWithShape="0">
                          <a:schemeClr val="tx1">
                            <a:alpha val="50000"/>
                          </a:schemeClr>
                        </a:outerShdw>
                      </a:effectLst>
                    </p:spPr>
                  </p:pic>
                </p:oleObj>
              </mc:Fallback>
            </mc:AlternateContent>
          </a:graphicData>
        </a:graphic>
      </p:graphicFrame>
    </p:spTree>
    <p:extLst>
      <p:ext uri="{BB962C8B-B14F-4D97-AF65-F5344CB8AC3E}">
        <p14:creationId xmlns:p14="http://schemas.microsoft.com/office/powerpoint/2010/main" val="29429964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181100"/>
            <a:ext cx="8153400" cy="723900"/>
          </a:xfrm>
        </p:spPr>
        <p:txBody>
          <a:bodyPr/>
          <a:lstStyle/>
          <a:p>
            <a:r>
              <a:rPr lang="en-US" sz="3200"/>
              <a:t>Input &amp; Target CDFs, LUT and Resultant CDF</a:t>
            </a:r>
          </a:p>
        </p:txBody>
      </p:sp>
      <p:pic>
        <p:nvPicPr>
          <p:cNvPr id="38915" name="Picture 3" descr="Image-PDF-Distribution"/>
          <p:cNvPicPr>
            <a:picLocks noChangeAspect="1" noChangeArrowheads="1"/>
          </p:cNvPicPr>
          <p:nvPr/>
        </p:nvPicPr>
        <p:blipFill>
          <a:blip r:embed="rId2" cstate="print"/>
          <a:srcRect/>
          <a:stretch>
            <a:fillRect/>
          </a:stretch>
        </p:blipFill>
        <p:spPr bwMode="auto">
          <a:xfrm>
            <a:off x="457200" y="2057400"/>
            <a:ext cx="3848100" cy="1763713"/>
          </a:xfrm>
          <a:prstGeom prst="rect">
            <a:avLst/>
          </a:prstGeom>
          <a:noFill/>
          <a:ln w="9525">
            <a:noFill/>
            <a:miter lim="800000"/>
            <a:headEnd/>
            <a:tailEnd/>
          </a:ln>
        </p:spPr>
      </p:pic>
      <p:pic>
        <p:nvPicPr>
          <p:cNvPr id="38916" name="Picture 4" descr="Target-PDF-Distribution"/>
          <p:cNvPicPr>
            <a:picLocks noChangeAspect="1" noChangeArrowheads="1"/>
          </p:cNvPicPr>
          <p:nvPr/>
        </p:nvPicPr>
        <p:blipFill>
          <a:blip r:embed="rId3" cstate="print"/>
          <a:srcRect/>
          <a:stretch>
            <a:fillRect/>
          </a:stretch>
        </p:blipFill>
        <p:spPr bwMode="auto">
          <a:xfrm>
            <a:off x="4724400" y="2057400"/>
            <a:ext cx="3848100" cy="1763713"/>
          </a:xfrm>
          <a:prstGeom prst="rect">
            <a:avLst/>
          </a:prstGeom>
          <a:noFill/>
          <a:ln w="9525">
            <a:noFill/>
            <a:miter lim="800000"/>
            <a:headEnd/>
            <a:tailEnd/>
          </a:ln>
        </p:spPr>
      </p:pic>
      <p:pic>
        <p:nvPicPr>
          <p:cNvPr id="38917" name="Picture 5" descr="LUT"/>
          <p:cNvPicPr>
            <a:picLocks noChangeAspect="1" noChangeArrowheads="1"/>
          </p:cNvPicPr>
          <p:nvPr/>
        </p:nvPicPr>
        <p:blipFill>
          <a:blip r:embed="rId4" cstate="print"/>
          <a:srcRect/>
          <a:stretch>
            <a:fillRect/>
          </a:stretch>
        </p:blipFill>
        <p:spPr bwMode="auto">
          <a:xfrm>
            <a:off x="457200" y="4419600"/>
            <a:ext cx="3848100" cy="1763713"/>
          </a:xfrm>
          <a:prstGeom prst="rect">
            <a:avLst/>
          </a:prstGeom>
          <a:noFill/>
          <a:ln w="9525">
            <a:noFill/>
            <a:miter lim="800000"/>
            <a:headEnd/>
            <a:tailEnd/>
          </a:ln>
        </p:spPr>
      </p:pic>
      <p:pic>
        <p:nvPicPr>
          <p:cNvPr id="38918" name="Picture 6" descr="Remapped-Image-PDF-Distribution"/>
          <p:cNvPicPr>
            <a:picLocks noChangeAspect="1" noChangeArrowheads="1"/>
          </p:cNvPicPr>
          <p:nvPr/>
        </p:nvPicPr>
        <p:blipFill>
          <a:blip r:embed="rId5" cstate="print"/>
          <a:srcRect/>
          <a:stretch>
            <a:fillRect/>
          </a:stretch>
        </p:blipFill>
        <p:spPr bwMode="auto">
          <a:xfrm>
            <a:off x="4724400" y="4419600"/>
            <a:ext cx="3848100" cy="1763713"/>
          </a:xfrm>
          <a:prstGeom prst="rect">
            <a:avLst/>
          </a:prstGeom>
          <a:noFill/>
          <a:ln w="9525">
            <a:noFill/>
            <a:miter lim="800000"/>
            <a:headEnd/>
            <a:tailEnd/>
          </a:ln>
        </p:spPr>
      </p:pic>
      <p:sp>
        <p:nvSpPr>
          <p:cNvPr id="38919" name="Text Box 7"/>
          <p:cNvSpPr txBox="1">
            <a:spLocks noChangeArrowheads="1"/>
          </p:cNvSpPr>
          <p:nvPr/>
        </p:nvSpPr>
        <p:spPr bwMode="auto">
          <a:xfrm rot="-5400000">
            <a:off x="-793" y="2267744"/>
            <a:ext cx="728662" cy="336550"/>
          </a:xfrm>
          <a:prstGeom prst="rect">
            <a:avLst/>
          </a:prstGeom>
          <a:noFill/>
          <a:ln w="9525">
            <a:noFill/>
            <a:miter lim="800000"/>
            <a:headEnd/>
            <a:tailEnd/>
          </a:ln>
          <a:effectLst/>
        </p:spPr>
        <p:txBody>
          <a:bodyPr wrap="none">
            <a:spAutoFit/>
          </a:bodyPr>
          <a:lstStyle/>
          <a:p>
            <a:pPr algn="ctr"/>
            <a:r>
              <a:rPr lang="en-US" sz="1600" i="1">
                <a:solidFill>
                  <a:schemeClr val="tx1"/>
                </a:solidFill>
                <a:latin typeface="Times New Roman" pitchFamily="18" charset="0"/>
              </a:rPr>
              <a:t>P</a:t>
            </a:r>
            <a:r>
              <a:rPr lang="en-US" sz="1600" i="1" baseline="-25000">
                <a:solidFill>
                  <a:schemeClr val="tx1"/>
                </a:solidFill>
                <a:latin typeface="Times New Roman" pitchFamily="18" charset="0"/>
              </a:rPr>
              <a:t>I </a:t>
            </a:r>
            <a:r>
              <a:rPr lang="en-US" sz="1600">
                <a:solidFill>
                  <a:schemeClr val="tx1"/>
                </a:solidFill>
                <a:latin typeface="Times New Roman" pitchFamily="18" charset="0"/>
              </a:rPr>
              <a:t>( </a:t>
            </a:r>
            <a:r>
              <a:rPr lang="en-US" sz="1600" i="1">
                <a:solidFill>
                  <a:schemeClr val="tx1"/>
                </a:solidFill>
                <a:latin typeface="Times New Roman" pitchFamily="18" charset="0"/>
              </a:rPr>
              <a:t>g </a:t>
            </a:r>
            <a:r>
              <a:rPr lang="en-US" sz="1600">
                <a:solidFill>
                  <a:schemeClr val="tx1"/>
                </a:solidFill>
                <a:latin typeface="Times New Roman" pitchFamily="18" charset="0"/>
              </a:rPr>
              <a:t>)</a:t>
            </a:r>
          </a:p>
        </p:txBody>
      </p:sp>
      <p:sp>
        <p:nvSpPr>
          <p:cNvPr id="38920" name="Text Box 8"/>
          <p:cNvSpPr txBox="1">
            <a:spLocks noChangeArrowheads="1"/>
          </p:cNvSpPr>
          <p:nvPr/>
        </p:nvSpPr>
        <p:spPr bwMode="auto">
          <a:xfrm rot="-5400000">
            <a:off x="4248944" y="2283619"/>
            <a:ext cx="763588" cy="336550"/>
          </a:xfrm>
          <a:prstGeom prst="rect">
            <a:avLst/>
          </a:prstGeom>
          <a:noFill/>
          <a:ln w="9525">
            <a:noFill/>
            <a:miter lim="800000"/>
            <a:headEnd/>
            <a:tailEnd/>
          </a:ln>
          <a:effectLst/>
        </p:spPr>
        <p:txBody>
          <a:bodyPr wrap="none">
            <a:spAutoFit/>
          </a:bodyPr>
          <a:lstStyle/>
          <a:p>
            <a:pPr algn="ctr"/>
            <a:r>
              <a:rPr lang="en-US" sz="1600" i="1">
                <a:solidFill>
                  <a:schemeClr val="tx1"/>
                </a:solidFill>
                <a:latin typeface="Times New Roman" pitchFamily="18" charset="0"/>
              </a:rPr>
              <a:t>P</a:t>
            </a:r>
            <a:r>
              <a:rPr lang="en-US" sz="1600" i="1" baseline="-25000">
                <a:solidFill>
                  <a:schemeClr val="tx1"/>
                </a:solidFill>
                <a:latin typeface="Times New Roman" pitchFamily="18" charset="0"/>
              </a:rPr>
              <a:t>J </a:t>
            </a:r>
            <a:r>
              <a:rPr lang="en-US" sz="1600">
                <a:solidFill>
                  <a:schemeClr val="tx1"/>
                </a:solidFill>
                <a:latin typeface="Times New Roman" pitchFamily="18" charset="0"/>
              </a:rPr>
              <a:t>( </a:t>
            </a:r>
            <a:r>
              <a:rPr lang="en-US" sz="1600" i="1">
                <a:solidFill>
                  <a:schemeClr val="tx1"/>
                </a:solidFill>
                <a:latin typeface="Times New Roman" pitchFamily="18" charset="0"/>
              </a:rPr>
              <a:t>g</a:t>
            </a:r>
            <a:r>
              <a:rPr lang="en-US" sz="1600" i="1" baseline="-25000">
                <a:solidFill>
                  <a:schemeClr val="tx1"/>
                </a:solidFill>
                <a:latin typeface="Times New Roman" pitchFamily="18" charset="0"/>
              </a:rPr>
              <a:t>  </a:t>
            </a:r>
            <a:r>
              <a:rPr lang="en-US" sz="1600">
                <a:solidFill>
                  <a:schemeClr val="tx1"/>
                </a:solidFill>
                <a:latin typeface="Times New Roman" pitchFamily="18" charset="0"/>
              </a:rPr>
              <a:t>)</a:t>
            </a:r>
          </a:p>
        </p:txBody>
      </p:sp>
      <p:sp>
        <p:nvSpPr>
          <p:cNvPr id="38921" name="Text Box 9"/>
          <p:cNvSpPr txBox="1">
            <a:spLocks noChangeArrowheads="1"/>
          </p:cNvSpPr>
          <p:nvPr/>
        </p:nvSpPr>
        <p:spPr bwMode="auto">
          <a:xfrm rot="-5400000">
            <a:off x="-88900" y="4703763"/>
            <a:ext cx="971550" cy="336550"/>
          </a:xfrm>
          <a:prstGeom prst="rect">
            <a:avLst/>
          </a:prstGeom>
          <a:noFill/>
          <a:ln w="9525">
            <a:noFill/>
            <a:miter lim="800000"/>
            <a:headEnd/>
            <a:tailEnd/>
          </a:ln>
          <a:effectLst/>
        </p:spPr>
        <p:txBody>
          <a:bodyPr wrap="none">
            <a:spAutoFit/>
          </a:bodyPr>
          <a:lstStyle/>
          <a:p>
            <a:pPr algn="ctr"/>
            <a:r>
              <a:rPr lang="en-US" sz="1600">
                <a:solidFill>
                  <a:schemeClr val="tx1"/>
                </a:solidFill>
                <a:latin typeface="Times New Roman" pitchFamily="18" charset="0"/>
              </a:rPr>
              <a:t>LUT</a:t>
            </a:r>
            <a:r>
              <a:rPr lang="en-US" sz="1600" i="1" baseline="-25000">
                <a:solidFill>
                  <a:schemeClr val="tx1"/>
                </a:solidFill>
                <a:latin typeface="Times New Roman" pitchFamily="18" charset="0"/>
              </a:rPr>
              <a:t> </a:t>
            </a:r>
            <a:r>
              <a:rPr lang="en-US" sz="1600">
                <a:solidFill>
                  <a:schemeClr val="tx1"/>
                </a:solidFill>
                <a:latin typeface="Times New Roman" pitchFamily="18" charset="0"/>
              </a:rPr>
              <a:t>( </a:t>
            </a:r>
            <a:r>
              <a:rPr lang="en-US" sz="1600" i="1">
                <a:solidFill>
                  <a:schemeClr val="tx1"/>
                </a:solidFill>
                <a:latin typeface="Times New Roman" pitchFamily="18" charset="0"/>
              </a:rPr>
              <a:t>g</a:t>
            </a:r>
            <a:r>
              <a:rPr lang="en-US" sz="1600" i="1" baseline="-25000">
                <a:solidFill>
                  <a:schemeClr val="tx1"/>
                </a:solidFill>
                <a:latin typeface="Times New Roman" pitchFamily="18" charset="0"/>
              </a:rPr>
              <a:t>  </a:t>
            </a:r>
            <a:r>
              <a:rPr lang="en-US" sz="1600">
                <a:solidFill>
                  <a:schemeClr val="tx1"/>
                </a:solidFill>
                <a:latin typeface="Times New Roman" pitchFamily="18" charset="0"/>
              </a:rPr>
              <a:t>)</a:t>
            </a:r>
          </a:p>
        </p:txBody>
      </p:sp>
      <p:sp>
        <p:nvSpPr>
          <p:cNvPr id="38922" name="Text Box 10"/>
          <p:cNvSpPr txBox="1">
            <a:spLocks noChangeArrowheads="1"/>
          </p:cNvSpPr>
          <p:nvPr/>
        </p:nvSpPr>
        <p:spPr bwMode="auto">
          <a:xfrm rot="-5400000">
            <a:off x="4188619" y="4722019"/>
            <a:ext cx="795338" cy="336550"/>
          </a:xfrm>
          <a:prstGeom prst="rect">
            <a:avLst/>
          </a:prstGeom>
          <a:noFill/>
          <a:ln w="9525">
            <a:noFill/>
            <a:miter lim="800000"/>
            <a:headEnd/>
            <a:tailEnd/>
          </a:ln>
          <a:effectLst/>
        </p:spPr>
        <p:txBody>
          <a:bodyPr wrap="none">
            <a:spAutoFit/>
          </a:bodyPr>
          <a:lstStyle/>
          <a:p>
            <a:pPr algn="ctr"/>
            <a:r>
              <a:rPr lang="en-US" sz="1600" i="1">
                <a:solidFill>
                  <a:schemeClr val="tx1"/>
                </a:solidFill>
                <a:latin typeface="Times New Roman" pitchFamily="18" charset="0"/>
              </a:rPr>
              <a:t>P</a:t>
            </a:r>
            <a:r>
              <a:rPr lang="en-US" sz="1600" i="1" baseline="-25000">
                <a:solidFill>
                  <a:schemeClr val="tx1"/>
                </a:solidFill>
                <a:latin typeface="Times New Roman" pitchFamily="18" charset="0"/>
              </a:rPr>
              <a:t>K </a:t>
            </a:r>
            <a:r>
              <a:rPr lang="en-US" sz="1600">
                <a:solidFill>
                  <a:schemeClr val="tx1"/>
                </a:solidFill>
                <a:latin typeface="Times New Roman" pitchFamily="18" charset="0"/>
              </a:rPr>
              <a:t>( </a:t>
            </a:r>
            <a:r>
              <a:rPr lang="en-US" sz="1600" i="1">
                <a:solidFill>
                  <a:schemeClr val="tx1"/>
                </a:solidFill>
                <a:latin typeface="Times New Roman" pitchFamily="18" charset="0"/>
              </a:rPr>
              <a:t>g</a:t>
            </a:r>
            <a:r>
              <a:rPr lang="en-US" sz="1600" i="1" baseline="-25000">
                <a:solidFill>
                  <a:schemeClr val="tx1"/>
                </a:solidFill>
                <a:latin typeface="Times New Roman" pitchFamily="18" charset="0"/>
              </a:rPr>
              <a:t>  </a:t>
            </a:r>
            <a:r>
              <a:rPr lang="en-US" sz="1600">
                <a:solidFill>
                  <a:schemeClr val="tx1"/>
                </a:solidFill>
                <a:latin typeface="Times New Roman" pitchFamily="18" charset="0"/>
              </a:rPr>
              <a:t>)</a:t>
            </a:r>
          </a:p>
        </p:txBody>
      </p:sp>
      <p:sp>
        <p:nvSpPr>
          <p:cNvPr id="38923" name="Text Box 11"/>
          <p:cNvSpPr txBox="1">
            <a:spLocks noChangeArrowheads="1"/>
          </p:cNvSpPr>
          <p:nvPr/>
        </p:nvSpPr>
        <p:spPr bwMode="auto">
          <a:xfrm>
            <a:off x="3900488" y="3495675"/>
            <a:ext cx="285750" cy="336550"/>
          </a:xfrm>
          <a:prstGeom prst="rect">
            <a:avLst/>
          </a:prstGeom>
          <a:noFill/>
          <a:ln w="9525">
            <a:noFill/>
            <a:miter lim="800000"/>
            <a:headEnd/>
            <a:tailEnd/>
          </a:ln>
          <a:effectLst/>
        </p:spPr>
        <p:txBody>
          <a:bodyPr wrap="none">
            <a:spAutoFit/>
          </a:bodyPr>
          <a:lstStyle/>
          <a:p>
            <a:pPr algn="ctr"/>
            <a:r>
              <a:rPr lang="en-US" sz="1600" i="1">
                <a:solidFill>
                  <a:schemeClr val="tx1"/>
                </a:solidFill>
                <a:latin typeface="Times New Roman" pitchFamily="18" charset="0"/>
              </a:rPr>
              <a:t>g</a:t>
            </a:r>
          </a:p>
        </p:txBody>
      </p:sp>
      <p:sp>
        <p:nvSpPr>
          <p:cNvPr id="38924" name="Text Box 12"/>
          <p:cNvSpPr txBox="1">
            <a:spLocks noChangeArrowheads="1"/>
          </p:cNvSpPr>
          <p:nvPr/>
        </p:nvSpPr>
        <p:spPr bwMode="auto">
          <a:xfrm>
            <a:off x="8153400" y="3497263"/>
            <a:ext cx="285750" cy="336550"/>
          </a:xfrm>
          <a:prstGeom prst="rect">
            <a:avLst/>
          </a:prstGeom>
          <a:noFill/>
          <a:ln w="9525">
            <a:noFill/>
            <a:miter lim="800000"/>
            <a:headEnd/>
            <a:tailEnd/>
          </a:ln>
          <a:effectLst/>
        </p:spPr>
        <p:txBody>
          <a:bodyPr wrap="none">
            <a:spAutoFit/>
          </a:bodyPr>
          <a:lstStyle/>
          <a:p>
            <a:pPr algn="ctr"/>
            <a:r>
              <a:rPr lang="en-US" sz="1600" i="1">
                <a:solidFill>
                  <a:schemeClr val="tx1"/>
                </a:solidFill>
                <a:latin typeface="Times New Roman" pitchFamily="18" charset="0"/>
              </a:rPr>
              <a:t>g</a:t>
            </a:r>
          </a:p>
        </p:txBody>
      </p:sp>
      <p:sp>
        <p:nvSpPr>
          <p:cNvPr id="38925" name="Text Box 13"/>
          <p:cNvSpPr txBox="1">
            <a:spLocks noChangeArrowheads="1"/>
          </p:cNvSpPr>
          <p:nvPr/>
        </p:nvSpPr>
        <p:spPr bwMode="auto">
          <a:xfrm>
            <a:off x="3886200" y="5867400"/>
            <a:ext cx="285750" cy="336550"/>
          </a:xfrm>
          <a:prstGeom prst="rect">
            <a:avLst/>
          </a:prstGeom>
          <a:noFill/>
          <a:ln w="9525">
            <a:noFill/>
            <a:miter lim="800000"/>
            <a:headEnd/>
            <a:tailEnd/>
          </a:ln>
          <a:effectLst/>
        </p:spPr>
        <p:txBody>
          <a:bodyPr wrap="none">
            <a:spAutoFit/>
          </a:bodyPr>
          <a:lstStyle/>
          <a:p>
            <a:pPr algn="ctr"/>
            <a:r>
              <a:rPr lang="en-US" sz="1600" i="1">
                <a:solidFill>
                  <a:schemeClr val="tx1"/>
                </a:solidFill>
                <a:latin typeface="Times New Roman" pitchFamily="18" charset="0"/>
              </a:rPr>
              <a:t>g</a:t>
            </a:r>
          </a:p>
        </p:txBody>
      </p:sp>
      <p:sp>
        <p:nvSpPr>
          <p:cNvPr id="38926" name="Text Box 14"/>
          <p:cNvSpPr txBox="1">
            <a:spLocks noChangeArrowheads="1"/>
          </p:cNvSpPr>
          <p:nvPr/>
        </p:nvSpPr>
        <p:spPr bwMode="auto">
          <a:xfrm>
            <a:off x="8172450" y="5867400"/>
            <a:ext cx="285750" cy="336550"/>
          </a:xfrm>
          <a:prstGeom prst="rect">
            <a:avLst/>
          </a:prstGeom>
          <a:noFill/>
          <a:ln w="9525">
            <a:noFill/>
            <a:miter lim="800000"/>
            <a:headEnd/>
            <a:tailEnd/>
          </a:ln>
          <a:effectLst/>
        </p:spPr>
        <p:txBody>
          <a:bodyPr wrap="none">
            <a:spAutoFit/>
          </a:bodyPr>
          <a:lstStyle/>
          <a:p>
            <a:pPr algn="ctr"/>
            <a:r>
              <a:rPr lang="en-US" sz="1600" i="1">
                <a:solidFill>
                  <a:schemeClr val="tx1"/>
                </a:solidFill>
                <a:latin typeface="Times New Roman" pitchFamily="18" charset="0"/>
              </a:rPr>
              <a:t>g</a:t>
            </a:r>
          </a:p>
        </p:txBody>
      </p:sp>
      <p:sp>
        <p:nvSpPr>
          <p:cNvPr id="38927" name="Text Box 15"/>
          <p:cNvSpPr txBox="1">
            <a:spLocks noChangeArrowheads="1"/>
          </p:cNvSpPr>
          <p:nvPr/>
        </p:nvSpPr>
        <p:spPr bwMode="auto">
          <a:xfrm>
            <a:off x="1127125" y="2157413"/>
            <a:ext cx="777875" cy="366712"/>
          </a:xfrm>
          <a:prstGeom prst="rect">
            <a:avLst/>
          </a:prstGeom>
          <a:solidFill>
            <a:srgbClr val="FFFF99"/>
          </a:solidFill>
          <a:ln w="9525">
            <a:noFill/>
            <a:miter lim="800000"/>
            <a:headEnd/>
            <a:tailEnd/>
          </a:ln>
          <a:effectLst>
            <a:outerShdw dist="107763" dir="8100000" algn="ctr" rotWithShape="0">
              <a:schemeClr val="tx2">
                <a:alpha val="50000"/>
              </a:schemeClr>
            </a:outerShdw>
          </a:effectLst>
        </p:spPr>
        <p:txBody>
          <a:bodyPr wrap="none">
            <a:spAutoFit/>
          </a:bodyPr>
          <a:lstStyle/>
          <a:p>
            <a:pPr algn="ctr"/>
            <a:r>
              <a:rPr lang="en-US" sz="1800">
                <a:solidFill>
                  <a:schemeClr val="tx1"/>
                </a:solidFill>
                <a:latin typeface="Comic Sans MS" pitchFamily="66" charset="0"/>
              </a:rPr>
              <a:t>Input</a:t>
            </a:r>
          </a:p>
        </p:txBody>
      </p:sp>
      <p:sp>
        <p:nvSpPr>
          <p:cNvPr id="38928" name="Text Box 16"/>
          <p:cNvSpPr txBox="1">
            <a:spLocks noChangeArrowheads="1"/>
          </p:cNvSpPr>
          <p:nvPr/>
        </p:nvSpPr>
        <p:spPr bwMode="auto">
          <a:xfrm>
            <a:off x="5556250" y="2157413"/>
            <a:ext cx="920750" cy="366712"/>
          </a:xfrm>
          <a:prstGeom prst="rect">
            <a:avLst/>
          </a:prstGeom>
          <a:solidFill>
            <a:srgbClr val="FFFF99"/>
          </a:solidFill>
          <a:ln w="9525">
            <a:noFill/>
            <a:miter lim="800000"/>
            <a:headEnd/>
            <a:tailEnd/>
          </a:ln>
          <a:effectLst>
            <a:outerShdw dist="107763" dir="8100000" algn="ctr" rotWithShape="0">
              <a:schemeClr val="tx2">
                <a:alpha val="50000"/>
              </a:schemeClr>
            </a:outerShdw>
          </a:effectLst>
        </p:spPr>
        <p:txBody>
          <a:bodyPr wrap="none">
            <a:spAutoFit/>
          </a:bodyPr>
          <a:lstStyle/>
          <a:p>
            <a:pPr algn="ctr"/>
            <a:r>
              <a:rPr lang="en-US" sz="1800">
                <a:solidFill>
                  <a:schemeClr val="tx1"/>
                </a:solidFill>
                <a:latin typeface="Comic Sans MS" pitchFamily="66" charset="0"/>
              </a:rPr>
              <a:t>Target</a:t>
            </a:r>
          </a:p>
        </p:txBody>
      </p:sp>
      <p:sp>
        <p:nvSpPr>
          <p:cNvPr id="38929" name="Text Box 17"/>
          <p:cNvSpPr txBox="1">
            <a:spLocks noChangeArrowheads="1"/>
          </p:cNvSpPr>
          <p:nvPr/>
        </p:nvSpPr>
        <p:spPr bwMode="auto">
          <a:xfrm>
            <a:off x="1127125" y="4495800"/>
            <a:ext cx="633413" cy="366713"/>
          </a:xfrm>
          <a:prstGeom prst="rect">
            <a:avLst/>
          </a:prstGeom>
          <a:solidFill>
            <a:srgbClr val="FFFF99"/>
          </a:solidFill>
          <a:ln w="9525">
            <a:noFill/>
            <a:miter lim="800000"/>
            <a:headEnd/>
            <a:tailEnd/>
          </a:ln>
          <a:effectLst>
            <a:outerShdw dist="107763" dir="8100000" algn="ctr" rotWithShape="0">
              <a:schemeClr val="tx2">
                <a:alpha val="50000"/>
              </a:schemeClr>
            </a:outerShdw>
          </a:effectLst>
        </p:spPr>
        <p:txBody>
          <a:bodyPr wrap="none">
            <a:spAutoFit/>
          </a:bodyPr>
          <a:lstStyle/>
          <a:p>
            <a:pPr algn="ctr"/>
            <a:r>
              <a:rPr lang="en-US" sz="1800">
                <a:solidFill>
                  <a:schemeClr val="tx1"/>
                </a:solidFill>
                <a:latin typeface="Comic Sans MS" pitchFamily="66" charset="0"/>
              </a:rPr>
              <a:t>LUT</a:t>
            </a:r>
          </a:p>
        </p:txBody>
      </p:sp>
      <p:sp>
        <p:nvSpPr>
          <p:cNvPr id="38930" name="Text Box 18"/>
          <p:cNvSpPr txBox="1">
            <a:spLocks noChangeArrowheads="1"/>
          </p:cNvSpPr>
          <p:nvPr/>
        </p:nvSpPr>
        <p:spPr bwMode="auto">
          <a:xfrm>
            <a:off x="5556250" y="4495800"/>
            <a:ext cx="852488" cy="366713"/>
          </a:xfrm>
          <a:prstGeom prst="rect">
            <a:avLst/>
          </a:prstGeom>
          <a:solidFill>
            <a:srgbClr val="FFFF99"/>
          </a:solidFill>
          <a:ln w="9525">
            <a:noFill/>
            <a:miter lim="800000"/>
            <a:headEnd/>
            <a:tailEnd/>
          </a:ln>
          <a:effectLst>
            <a:outerShdw dist="107763" dir="8100000" algn="ctr" rotWithShape="0">
              <a:schemeClr val="tx2">
                <a:alpha val="50000"/>
              </a:schemeClr>
            </a:outerShdw>
          </a:effectLst>
        </p:spPr>
        <p:txBody>
          <a:bodyPr wrap="none">
            <a:spAutoFit/>
          </a:bodyPr>
          <a:lstStyle/>
          <a:p>
            <a:pPr algn="ctr"/>
            <a:r>
              <a:rPr lang="en-US" sz="1800">
                <a:solidFill>
                  <a:schemeClr val="tx1"/>
                </a:solidFill>
                <a:latin typeface="Comic Sans MS" pitchFamily="66" charset="0"/>
              </a:rPr>
              <a:t>Result</a:t>
            </a:r>
          </a:p>
        </p:txBody>
      </p:sp>
    </p:spTree>
    <p:extLst>
      <p:ext uri="{BB962C8B-B14F-4D97-AF65-F5344CB8AC3E}">
        <p14:creationId xmlns:p14="http://schemas.microsoft.com/office/powerpoint/2010/main" val="36582717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04838" y="1104900"/>
            <a:ext cx="5257800" cy="723900"/>
          </a:xfrm>
        </p:spPr>
        <p:txBody>
          <a:bodyPr/>
          <a:lstStyle/>
          <a:p>
            <a:r>
              <a:rPr lang="en-US" sz="3200"/>
              <a:t>Example: Histogram Matching</a:t>
            </a:r>
          </a:p>
        </p:txBody>
      </p:sp>
      <p:pic>
        <p:nvPicPr>
          <p:cNvPr id="43011" name="Picture 3" descr="Image16"/>
          <p:cNvPicPr>
            <a:picLocks noChangeAspect="1" noChangeArrowheads="1"/>
          </p:cNvPicPr>
          <p:nvPr/>
        </p:nvPicPr>
        <p:blipFill>
          <a:blip r:embed="rId2" cstate="print"/>
          <a:srcRect/>
          <a:stretch>
            <a:fillRect/>
          </a:stretch>
        </p:blipFill>
        <p:spPr bwMode="auto">
          <a:xfrm>
            <a:off x="604838" y="1981200"/>
            <a:ext cx="2522537" cy="3662363"/>
          </a:xfrm>
          <a:prstGeom prst="rect">
            <a:avLst/>
          </a:prstGeom>
          <a:noFill/>
        </p:spPr>
      </p:pic>
      <p:pic>
        <p:nvPicPr>
          <p:cNvPr id="43012" name="Picture 4" descr="Target16"/>
          <p:cNvPicPr>
            <a:picLocks noChangeAspect="1" noChangeArrowheads="1"/>
          </p:cNvPicPr>
          <p:nvPr/>
        </p:nvPicPr>
        <p:blipFill>
          <a:blip r:embed="rId3" cstate="print"/>
          <a:srcRect/>
          <a:stretch>
            <a:fillRect/>
          </a:stretch>
        </p:blipFill>
        <p:spPr bwMode="auto">
          <a:xfrm>
            <a:off x="3368675" y="1992313"/>
            <a:ext cx="2413000" cy="3651250"/>
          </a:xfrm>
          <a:prstGeom prst="rect">
            <a:avLst/>
          </a:prstGeom>
          <a:noFill/>
        </p:spPr>
      </p:pic>
      <p:pic>
        <p:nvPicPr>
          <p:cNvPr id="43013" name="Picture 5" descr="Remapped16"/>
          <p:cNvPicPr>
            <a:picLocks noChangeAspect="1" noChangeArrowheads="1"/>
          </p:cNvPicPr>
          <p:nvPr/>
        </p:nvPicPr>
        <p:blipFill>
          <a:blip r:embed="rId4" cstate="print"/>
          <a:srcRect/>
          <a:stretch>
            <a:fillRect/>
          </a:stretch>
        </p:blipFill>
        <p:spPr bwMode="auto">
          <a:xfrm>
            <a:off x="6015038" y="1981200"/>
            <a:ext cx="2522537" cy="3662363"/>
          </a:xfrm>
          <a:prstGeom prst="rect">
            <a:avLst/>
          </a:prstGeom>
          <a:noFill/>
        </p:spPr>
      </p:pic>
      <p:sp>
        <p:nvSpPr>
          <p:cNvPr id="43015" name="Text Box 7"/>
          <p:cNvSpPr txBox="1">
            <a:spLocks noChangeArrowheads="1"/>
          </p:cNvSpPr>
          <p:nvPr/>
        </p:nvSpPr>
        <p:spPr bwMode="auto">
          <a:xfrm>
            <a:off x="1300163" y="5715000"/>
            <a:ext cx="1130300" cy="457200"/>
          </a:xfrm>
          <a:prstGeom prst="rect">
            <a:avLst/>
          </a:prstGeom>
          <a:noFill/>
          <a:ln w="9525">
            <a:noFill/>
            <a:miter lim="800000"/>
            <a:headEnd/>
            <a:tailEnd/>
          </a:ln>
          <a:effectLst/>
        </p:spPr>
        <p:txBody>
          <a:bodyPr wrap="none">
            <a:spAutoFit/>
          </a:bodyPr>
          <a:lstStyle/>
          <a:p>
            <a:pPr algn="ctr"/>
            <a:r>
              <a:rPr lang="en-US" sz="2400">
                <a:solidFill>
                  <a:schemeClr val="tx1"/>
                </a:solidFill>
                <a:latin typeface="Times New Roman" pitchFamily="18" charset="0"/>
              </a:rPr>
              <a:t>original</a:t>
            </a:r>
          </a:p>
        </p:txBody>
      </p:sp>
      <p:sp>
        <p:nvSpPr>
          <p:cNvPr id="43016" name="Text Box 8"/>
          <p:cNvSpPr txBox="1">
            <a:spLocks noChangeArrowheads="1"/>
          </p:cNvSpPr>
          <p:nvPr/>
        </p:nvSpPr>
        <p:spPr bwMode="auto">
          <a:xfrm>
            <a:off x="4137025" y="5715000"/>
            <a:ext cx="876300" cy="457200"/>
          </a:xfrm>
          <a:prstGeom prst="rect">
            <a:avLst/>
          </a:prstGeom>
          <a:noFill/>
          <a:ln w="9525">
            <a:noFill/>
            <a:miter lim="800000"/>
            <a:headEnd/>
            <a:tailEnd/>
          </a:ln>
          <a:effectLst/>
        </p:spPr>
        <p:txBody>
          <a:bodyPr wrap="none">
            <a:spAutoFit/>
          </a:bodyPr>
          <a:lstStyle/>
          <a:p>
            <a:pPr algn="ctr"/>
            <a:r>
              <a:rPr lang="en-US" sz="2400">
                <a:solidFill>
                  <a:schemeClr val="tx1"/>
                </a:solidFill>
                <a:latin typeface="Times New Roman" pitchFamily="18" charset="0"/>
              </a:rPr>
              <a:t>target</a:t>
            </a:r>
          </a:p>
        </p:txBody>
      </p:sp>
      <p:sp>
        <p:nvSpPr>
          <p:cNvPr id="43017" name="Text Box 9"/>
          <p:cNvSpPr txBox="1">
            <a:spLocks noChangeArrowheads="1"/>
          </p:cNvSpPr>
          <p:nvPr/>
        </p:nvSpPr>
        <p:spPr bwMode="auto">
          <a:xfrm>
            <a:off x="6583363" y="5715000"/>
            <a:ext cx="1384300" cy="457200"/>
          </a:xfrm>
          <a:prstGeom prst="rect">
            <a:avLst/>
          </a:prstGeom>
          <a:noFill/>
          <a:ln w="9525">
            <a:noFill/>
            <a:miter lim="800000"/>
            <a:headEnd/>
            <a:tailEnd/>
          </a:ln>
          <a:effectLst/>
        </p:spPr>
        <p:txBody>
          <a:bodyPr wrap="none">
            <a:spAutoFit/>
          </a:bodyPr>
          <a:lstStyle/>
          <a:p>
            <a:pPr algn="ctr"/>
            <a:r>
              <a:rPr lang="en-US" sz="2400">
                <a:solidFill>
                  <a:schemeClr val="tx1"/>
                </a:solidFill>
                <a:latin typeface="Times New Roman" pitchFamily="18" charset="0"/>
              </a:rPr>
              <a:t>remapped</a:t>
            </a:r>
          </a:p>
        </p:txBody>
      </p:sp>
    </p:spTree>
    <p:extLst>
      <p:ext uri="{BB962C8B-B14F-4D97-AF65-F5344CB8AC3E}">
        <p14:creationId xmlns:p14="http://schemas.microsoft.com/office/powerpoint/2010/main" val="42517988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55" name="Picture 23" descr="JSC-Rockets-1024"/>
          <p:cNvPicPr>
            <a:picLocks noChangeAspect="1" noChangeArrowheads="1"/>
          </p:cNvPicPr>
          <p:nvPr/>
        </p:nvPicPr>
        <p:blipFill>
          <a:blip r:embed="rId2" cstate="print"/>
          <a:srcRect/>
          <a:stretch>
            <a:fillRect/>
          </a:stretch>
        </p:blipFill>
        <p:spPr bwMode="auto">
          <a:xfrm>
            <a:off x="747713" y="1828800"/>
            <a:ext cx="2833687" cy="4114800"/>
          </a:xfrm>
          <a:prstGeom prst="rect">
            <a:avLst/>
          </a:prstGeom>
          <a:noFill/>
        </p:spPr>
      </p:pic>
      <p:sp>
        <p:nvSpPr>
          <p:cNvPr id="44037" name="Rectangle 5"/>
          <p:cNvSpPr>
            <a:spLocks noChangeArrowheads="1"/>
          </p:cNvSpPr>
          <p:nvPr/>
        </p:nvSpPr>
        <p:spPr bwMode="auto">
          <a:xfrm>
            <a:off x="381000" y="1138238"/>
            <a:ext cx="8153400" cy="579437"/>
          </a:xfrm>
          <a:prstGeom prst="rect">
            <a:avLst/>
          </a:prstGeom>
          <a:noFill/>
          <a:ln w="9525">
            <a:noFill/>
            <a:miter lim="800000"/>
            <a:headEnd/>
            <a:tailEnd/>
          </a:ln>
          <a:effectLst/>
        </p:spPr>
        <p:txBody>
          <a:bodyPr lIns="92075" tIns="46038" rIns="92075" bIns="46038" anchor="ctr">
            <a:spAutoFit/>
          </a:bodyPr>
          <a:lstStyle/>
          <a:p>
            <a:r>
              <a:rPr lang="en-US" sz="3200">
                <a:latin typeface="Times New Roman" pitchFamily="18" charset="0"/>
              </a:rPr>
              <a:t>Probability Density Functions of a Color Image</a:t>
            </a:r>
          </a:p>
        </p:txBody>
      </p:sp>
      <p:grpSp>
        <p:nvGrpSpPr>
          <p:cNvPr id="44040" name="Group 8"/>
          <p:cNvGrpSpPr>
            <a:grpSpLocks/>
          </p:cNvGrpSpPr>
          <p:nvPr/>
        </p:nvGrpSpPr>
        <p:grpSpPr bwMode="auto">
          <a:xfrm>
            <a:off x="4419600" y="5334000"/>
            <a:ext cx="3886200" cy="533400"/>
            <a:chOff x="2544" y="3312"/>
            <a:chExt cx="2448" cy="336"/>
          </a:xfrm>
        </p:grpSpPr>
        <p:sp>
          <p:nvSpPr>
            <p:cNvPr id="44041" name="Line 9"/>
            <p:cNvSpPr>
              <a:spLocks noChangeShapeType="1"/>
            </p:cNvSpPr>
            <p:nvPr/>
          </p:nvSpPr>
          <p:spPr bwMode="auto">
            <a:xfrm>
              <a:off x="4608" y="3552"/>
              <a:ext cx="384" cy="0"/>
            </a:xfrm>
            <a:prstGeom prst="line">
              <a:avLst/>
            </a:prstGeom>
            <a:noFill/>
            <a:ln w="19050">
              <a:solidFill>
                <a:schemeClr val="tx1"/>
              </a:solidFill>
              <a:round/>
              <a:headEnd/>
              <a:tailEnd/>
            </a:ln>
            <a:effectLst/>
          </p:spPr>
          <p:txBody>
            <a:bodyPr wrap="none" anchor="ctr"/>
            <a:lstStyle/>
            <a:p>
              <a:endParaRPr lang="en-US"/>
            </a:p>
          </p:txBody>
        </p:sp>
        <p:sp>
          <p:nvSpPr>
            <p:cNvPr id="44042" name="Line 10"/>
            <p:cNvSpPr>
              <a:spLocks noChangeShapeType="1"/>
            </p:cNvSpPr>
            <p:nvPr/>
          </p:nvSpPr>
          <p:spPr bwMode="auto">
            <a:xfrm>
              <a:off x="4608" y="3408"/>
              <a:ext cx="384" cy="0"/>
            </a:xfrm>
            <a:prstGeom prst="line">
              <a:avLst/>
            </a:prstGeom>
            <a:noFill/>
            <a:ln w="19050">
              <a:solidFill>
                <a:srgbClr val="0000FF"/>
              </a:solidFill>
              <a:round/>
              <a:headEnd/>
              <a:tailEnd/>
            </a:ln>
            <a:effectLst/>
          </p:spPr>
          <p:txBody>
            <a:bodyPr wrap="none" anchor="ctr"/>
            <a:lstStyle/>
            <a:p>
              <a:endParaRPr lang="en-US"/>
            </a:p>
          </p:txBody>
        </p:sp>
        <p:sp>
          <p:nvSpPr>
            <p:cNvPr id="44043" name="Line 11"/>
            <p:cNvSpPr>
              <a:spLocks noChangeShapeType="1"/>
            </p:cNvSpPr>
            <p:nvPr/>
          </p:nvSpPr>
          <p:spPr bwMode="auto">
            <a:xfrm>
              <a:off x="3168" y="3408"/>
              <a:ext cx="384" cy="0"/>
            </a:xfrm>
            <a:prstGeom prst="line">
              <a:avLst/>
            </a:prstGeom>
            <a:noFill/>
            <a:ln w="19050">
              <a:solidFill>
                <a:srgbClr val="FF0000"/>
              </a:solidFill>
              <a:round/>
              <a:headEnd/>
              <a:tailEnd/>
            </a:ln>
            <a:effectLst/>
          </p:spPr>
          <p:txBody>
            <a:bodyPr wrap="none" anchor="ctr"/>
            <a:lstStyle/>
            <a:p>
              <a:endParaRPr lang="en-US"/>
            </a:p>
          </p:txBody>
        </p:sp>
        <p:sp>
          <p:nvSpPr>
            <p:cNvPr id="44044" name="Line 12"/>
            <p:cNvSpPr>
              <a:spLocks noChangeShapeType="1"/>
            </p:cNvSpPr>
            <p:nvPr/>
          </p:nvSpPr>
          <p:spPr bwMode="auto">
            <a:xfrm>
              <a:off x="3168" y="3552"/>
              <a:ext cx="384" cy="0"/>
            </a:xfrm>
            <a:prstGeom prst="line">
              <a:avLst/>
            </a:prstGeom>
            <a:noFill/>
            <a:ln w="19050">
              <a:solidFill>
                <a:srgbClr val="00FF00"/>
              </a:solidFill>
              <a:round/>
              <a:headEnd/>
              <a:tailEnd/>
            </a:ln>
            <a:effectLst/>
          </p:spPr>
          <p:txBody>
            <a:bodyPr wrap="none" anchor="ctr"/>
            <a:lstStyle/>
            <a:p>
              <a:endParaRPr lang="en-US"/>
            </a:p>
          </p:txBody>
        </p:sp>
        <p:sp>
          <p:nvSpPr>
            <p:cNvPr id="44045" name="Text Box 13"/>
            <p:cNvSpPr txBox="1">
              <a:spLocks noChangeArrowheads="1"/>
            </p:cNvSpPr>
            <p:nvPr/>
          </p:nvSpPr>
          <p:spPr bwMode="auto">
            <a:xfrm>
              <a:off x="2640" y="3312"/>
              <a:ext cx="463" cy="192"/>
            </a:xfrm>
            <a:prstGeom prst="rect">
              <a:avLst/>
            </a:prstGeom>
            <a:noFill/>
            <a:ln w="9525">
              <a:noFill/>
              <a:miter lim="800000"/>
              <a:headEnd/>
              <a:tailEnd/>
            </a:ln>
            <a:effectLst/>
          </p:spPr>
          <p:txBody>
            <a:bodyPr wrap="none">
              <a:spAutoFit/>
            </a:bodyPr>
            <a:lstStyle/>
            <a:p>
              <a:r>
                <a:rPr lang="en-US" sz="1400">
                  <a:solidFill>
                    <a:srgbClr val="FF0000"/>
                  </a:solidFill>
                </a:rPr>
                <a:t>red pdf</a:t>
              </a:r>
            </a:p>
          </p:txBody>
        </p:sp>
        <p:sp>
          <p:nvSpPr>
            <p:cNvPr id="44046" name="Text Box 14"/>
            <p:cNvSpPr txBox="1">
              <a:spLocks noChangeArrowheads="1"/>
            </p:cNvSpPr>
            <p:nvPr/>
          </p:nvSpPr>
          <p:spPr bwMode="auto">
            <a:xfrm>
              <a:off x="2544" y="3456"/>
              <a:ext cx="587" cy="192"/>
            </a:xfrm>
            <a:prstGeom prst="rect">
              <a:avLst/>
            </a:prstGeom>
            <a:noFill/>
            <a:ln w="9525">
              <a:noFill/>
              <a:miter lim="800000"/>
              <a:headEnd/>
              <a:tailEnd/>
            </a:ln>
            <a:effectLst/>
          </p:spPr>
          <p:txBody>
            <a:bodyPr wrap="none">
              <a:spAutoFit/>
            </a:bodyPr>
            <a:lstStyle/>
            <a:p>
              <a:r>
                <a:rPr lang="en-US" sz="1400">
                  <a:solidFill>
                    <a:srgbClr val="00FF00"/>
                  </a:solidFill>
                </a:rPr>
                <a:t>green pdf</a:t>
              </a:r>
            </a:p>
          </p:txBody>
        </p:sp>
        <p:sp>
          <p:nvSpPr>
            <p:cNvPr id="44047" name="Text Box 15"/>
            <p:cNvSpPr txBox="1">
              <a:spLocks noChangeArrowheads="1"/>
            </p:cNvSpPr>
            <p:nvPr/>
          </p:nvSpPr>
          <p:spPr bwMode="auto">
            <a:xfrm>
              <a:off x="4080" y="3312"/>
              <a:ext cx="513" cy="192"/>
            </a:xfrm>
            <a:prstGeom prst="rect">
              <a:avLst/>
            </a:prstGeom>
            <a:noFill/>
            <a:ln w="9525">
              <a:noFill/>
              <a:miter lim="800000"/>
              <a:headEnd/>
              <a:tailEnd/>
            </a:ln>
            <a:effectLst/>
          </p:spPr>
          <p:txBody>
            <a:bodyPr wrap="none">
              <a:spAutoFit/>
            </a:bodyPr>
            <a:lstStyle/>
            <a:p>
              <a:r>
                <a:rPr lang="en-US" sz="1400">
                  <a:solidFill>
                    <a:srgbClr val="0000FF"/>
                  </a:solidFill>
                </a:rPr>
                <a:t>blue pdf</a:t>
              </a:r>
            </a:p>
          </p:txBody>
        </p:sp>
        <p:sp>
          <p:nvSpPr>
            <p:cNvPr id="44048" name="Text Box 16"/>
            <p:cNvSpPr txBox="1">
              <a:spLocks noChangeArrowheads="1"/>
            </p:cNvSpPr>
            <p:nvPr/>
          </p:nvSpPr>
          <p:spPr bwMode="auto">
            <a:xfrm>
              <a:off x="3792" y="3456"/>
              <a:ext cx="799" cy="192"/>
            </a:xfrm>
            <a:prstGeom prst="rect">
              <a:avLst/>
            </a:prstGeom>
            <a:noFill/>
            <a:ln w="9525">
              <a:noFill/>
              <a:miter lim="800000"/>
              <a:headEnd/>
              <a:tailEnd/>
            </a:ln>
            <a:effectLst/>
          </p:spPr>
          <p:txBody>
            <a:bodyPr wrap="none">
              <a:spAutoFit/>
            </a:bodyPr>
            <a:lstStyle/>
            <a:p>
              <a:r>
                <a:rPr lang="en-US" sz="1400">
                  <a:solidFill>
                    <a:schemeClr val="tx1"/>
                  </a:solidFill>
                </a:rPr>
                <a:t>luminosity pdf</a:t>
              </a:r>
            </a:p>
          </p:txBody>
        </p:sp>
      </p:grpSp>
      <p:pic>
        <p:nvPicPr>
          <p:cNvPr id="44052" name="Picture 20" descr="AM_pdfs_dens"/>
          <p:cNvPicPr>
            <a:picLocks noChangeAspect="1" noChangeArrowheads="1"/>
          </p:cNvPicPr>
          <p:nvPr/>
        </p:nvPicPr>
        <p:blipFill>
          <a:blip r:embed="rId3" cstate="print"/>
          <a:srcRect/>
          <a:stretch>
            <a:fillRect/>
          </a:stretch>
        </p:blipFill>
        <p:spPr bwMode="auto">
          <a:xfrm>
            <a:off x="3884613" y="1736725"/>
            <a:ext cx="4872037" cy="3654425"/>
          </a:xfrm>
          <a:prstGeom prst="rect">
            <a:avLst/>
          </a:prstGeom>
          <a:noFill/>
        </p:spPr>
      </p:pic>
      <p:sp>
        <p:nvSpPr>
          <p:cNvPr id="44053" name="Text Box 21"/>
          <p:cNvSpPr txBox="1">
            <a:spLocks noChangeArrowheads="1"/>
          </p:cNvSpPr>
          <p:nvPr/>
        </p:nvSpPr>
        <p:spPr bwMode="auto">
          <a:xfrm>
            <a:off x="1479550" y="5486400"/>
            <a:ext cx="1371600" cy="274638"/>
          </a:xfrm>
          <a:prstGeom prst="rect">
            <a:avLst/>
          </a:prstGeom>
          <a:solidFill>
            <a:srgbClr val="FFFF99"/>
          </a:solidFill>
          <a:ln w="9525">
            <a:noFill/>
            <a:miter lim="800000"/>
            <a:headEnd/>
            <a:tailEnd/>
          </a:ln>
          <a:effectLst>
            <a:outerShdw dist="107763" dir="8100000" algn="ctr" rotWithShape="0">
              <a:schemeClr val="tx1">
                <a:alpha val="50000"/>
              </a:schemeClr>
            </a:outerShdw>
          </a:effectLst>
        </p:spPr>
        <p:txBody>
          <a:bodyPr>
            <a:spAutoFit/>
          </a:bodyPr>
          <a:lstStyle/>
          <a:p>
            <a:pPr algn="ctr">
              <a:spcBef>
                <a:spcPct val="50000"/>
              </a:spcBef>
            </a:pPr>
            <a:r>
              <a:rPr lang="en-US" sz="1200">
                <a:solidFill>
                  <a:schemeClr val="tx1"/>
                </a:solidFill>
                <a:latin typeface="Comic Sans MS" pitchFamily="66" charset="0"/>
              </a:rPr>
              <a:t>Atlas-Mercury </a:t>
            </a:r>
          </a:p>
        </p:txBody>
      </p:sp>
    </p:spTree>
    <p:extLst>
      <p:ext uri="{BB962C8B-B14F-4D97-AF65-F5344CB8AC3E}">
        <p14:creationId xmlns:p14="http://schemas.microsoft.com/office/powerpoint/2010/main" val="10213294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60" name="Picture 16" descr="JSC-Rockets-1024"/>
          <p:cNvPicPr>
            <a:picLocks noChangeAspect="1" noChangeArrowheads="1"/>
          </p:cNvPicPr>
          <p:nvPr/>
        </p:nvPicPr>
        <p:blipFill>
          <a:blip r:embed="rId2" cstate="print"/>
          <a:srcRect/>
          <a:stretch>
            <a:fillRect/>
          </a:stretch>
        </p:blipFill>
        <p:spPr bwMode="auto">
          <a:xfrm>
            <a:off x="747713" y="1828800"/>
            <a:ext cx="2833687" cy="4114800"/>
          </a:xfrm>
          <a:prstGeom prst="rect">
            <a:avLst/>
          </a:prstGeom>
          <a:noFill/>
        </p:spPr>
      </p:pic>
      <p:sp>
        <p:nvSpPr>
          <p:cNvPr id="57347" name="Rectangle 3"/>
          <p:cNvSpPr>
            <a:spLocks noChangeArrowheads="1"/>
          </p:cNvSpPr>
          <p:nvPr/>
        </p:nvSpPr>
        <p:spPr bwMode="auto">
          <a:xfrm>
            <a:off x="381000" y="1138238"/>
            <a:ext cx="8153400" cy="579437"/>
          </a:xfrm>
          <a:prstGeom prst="rect">
            <a:avLst/>
          </a:prstGeom>
          <a:noFill/>
          <a:ln w="9525">
            <a:noFill/>
            <a:miter lim="800000"/>
            <a:headEnd/>
            <a:tailEnd/>
          </a:ln>
          <a:effectLst/>
        </p:spPr>
        <p:txBody>
          <a:bodyPr lIns="92075" tIns="46038" rIns="92075" bIns="46038" anchor="ctr">
            <a:spAutoFit/>
          </a:bodyPr>
          <a:lstStyle/>
          <a:p>
            <a:r>
              <a:rPr lang="en-US" sz="3200">
                <a:latin typeface="Times New Roman" pitchFamily="18" charset="0"/>
              </a:rPr>
              <a:t>Cumulative Distribution Functions (CDF)</a:t>
            </a:r>
          </a:p>
        </p:txBody>
      </p:sp>
      <p:grpSp>
        <p:nvGrpSpPr>
          <p:cNvPr id="57349" name="Group 5"/>
          <p:cNvGrpSpPr>
            <a:grpSpLocks/>
          </p:cNvGrpSpPr>
          <p:nvPr/>
        </p:nvGrpSpPr>
        <p:grpSpPr bwMode="auto">
          <a:xfrm>
            <a:off x="4419600" y="5334000"/>
            <a:ext cx="3886200" cy="533400"/>
            <a:chOff x="2544" y="3312"/>
            <a:chExt cx="2448" cy="336"/>
          </a:xfrm>
        </p:grpSpPr>
        <p:sp>
          <p:nvSpPr>
            <p:cNvPr id="57350" name="Line 6"/>
            <p:cNvSpPr>
              <a:spLocks noChangeShapeType="1"/>
            </p:cNvSpPr>
            <p:nvPr/>
          </p:nvSpPr>
          <p:spPr bwMode="auto">
            <a:xfrm>
              <a:off x="4608" y="3552"/>
              <a:ext cx="384" cy="0"/>
            </a:xfrm>
            <a:prstGeom prst="line">
              <a:avLst/>
            </a:prstGeom>
            <a:noFill/>
            <a:ln w="19050">
              <a:solidFill>
                <a:schemeClr val="tx1"/>
              </a:solidFill>
              <a:round/>
              <a:headEnd/>
              <a:tailEnd/>
            </a:ln>
            <a:effectLst/>
          </p:spPr>
          <p:txBody>
            <a:bodyPr wrap="none" anchor="ctr"/>
            <a:lstStyle/>
            <a:p>
              <a:endParaRPr lang="en-US"/>
            </a:p>
          </p:txBody>
        </p:sp>
        <p:sp>
          <p:nvSpPr>
            <p:cNvPr id="57351" name="Line 7"/>
            <p:cNvSpPr>
              <a:spLocks noChangeShapeType="1"/>
            </p:cNvSpPr>
            <p:nvPr/>
          </p:nvSpPr>
          <p:spPr bwMode="auto">
            <a:xfrm>
              <a:off x="4608" y="3408"/>
              <a:ext cx="384" cy="0"/>
            </a:xfrm>
            <a:prstGeom prst="line">
              <a:avLst/>
            </a:prstGeom>
            <a:noFill/>
            <a:ln w="19050">
              <a:solidFill>
                <a:srgbClr val="0000FF"/>
              </a:solidFill>
              <a:round/>
              <a:headEnd/>
              <a:tailEnd/>
            </a:ln>
            <a:effectLst/>
          </p:spPr>
          <p:txBody>
            <a:bodyPr wrap="none" anchor="ctr"/>
            <a:lstStyle/>
            <a:p>
              <a:endParaRPr lang="en-US"/>
            </a:p>
          </p:txBody>
        </p:sp>
        <p:sp>
          <p:nvSpPr>
            <p:cNvPr id="57352" name="Line 8"/>
            <p:cNvSpPr>
              <a:spLocks noChangeShapeType="1"/>
            </p:cNvSpPr>
            <p:nvPr/>
          </p:nvSpPr>
          <p:spPr bwMode="auto">
            <a:xfrm>
              <a:off x="3168" y="3408"/>
              <a:ext cx="384" cy="0"/>
            </a:xfrm>
            <a:prstGeom prst="line">
              <a:avLst/>
            </a:prstGeom>
            <a:noFill/>
            <a:ln w="19050">
              <a:solidFill>
                <a:srgbClr val="FF0000"/>
              </a:solidFill>
              <a:round/>
              <a:headEnd/>
              <a:tailEnd/>
            </a:ln>
            <a:effectLst/>
          </p:spPr>
          <p:txBody>
            <a:bodyPr wrap="none" anchor="ctr"/>
            <a:lstStyle/>
            <a:p>
              <a:endParaRPr lang="en-US"/>
            </a:p>
          </p:txBody>
        </p:sp>
        <p:sp>
          <p:nvSpPr>
            <p:cNvPr id="57353" name="Line 9"/>
            <p:cNvSpPr>
              <a:spLocks noChangeShapeType="1"/>
            </p:cNvSpPr>
            <p:nvPr/>
          </p:nvSpPr>
          <p:spPr bwMode="auto">
            <a:xfrm>
              <a:off x="3168" y="3552"/>
              <a:ext cx="384" cy="0"/>
            </a:xfrm>
            <a:prstGeom prst="line">
              <a:avLst/>
            </a:prstGeom>
            <a:noFill/>
            <a:ln w="19050">
              <a:solidFill>
                <a:srgbClr val="00FF00"/>
              </a:solidFill>
              <a:round/>
              <a:headEnd/>
              <a:tailEnd/>
            </a:ln>
            <a:effectLst/>
          </p:spPr>
          <p:txBody>
            <a:bodyPr wrap="none" anchor="ctr"/>
            <a:lstStyle/>
            <a:p>
              <a:endParaRPr lang="en-US"/>
            </a:p>
          </p:txBody>
        </p:sp>
        <p:sp>
          <p:nvSpPr>
            <p:cNvPr id="57354" name="Text Box 10"/>
            <p:cNvSpPr txBox="1">
              <a:spLocks noChangeArrowheads="1"/>
            </p:cNvSpPr>
            <p:nvPr/>
          </p:nvSpPr>
          <p:spPr bwMode="auto">
            <a:xfrm>
              <a:off x="2640" y="3312"/>
              <a:ext cx="538" cy="192"/>
            </a:xfrm>
            <a:prstGeom prst="rect">
              <a:avLst/>
            </a:prstGeom>
            <a:noFill/>
            <a:ln w="9525">
              <a:noFill/>
              <a:miter lim="800000"/>
              <a:headEnd/>
              <a:tailEnd/>
            </a:ln>
            <a:effectLst/>
          </p:spPr>
          <p:txBody>
            <a:bodyPr wrap="none">
              <a:spAutoFit/>
            </a:bodyPr>
            <a:lstStyle/>
            <a:p>
              <a:r>
                <a:rPr lang="en-US" sz="1400">
                  <a:solidFill>
                    <a:srgbClr val="FF0000"/>
                  </a:solidFill>
                </a:rPr>
                <a:t>red CDF</a:t>
              </a:r>
            </a:p>
          </p:txBody>
        </p:sp>
        <p:sp>
          <p:nvSpPr>
            <p:cNvPr id="57355" name="Text Box 11"/>
            <p:cNvSpPr txBox="1">
              <a:spLocks noChangeArrowheads="1"/>
            </p:cNvSpPr>
            <p:nvPr/>
          </p:nvSpPr>
          <p:spPr bwMode="auto">
            <a:xfrm>
              <a:off x="2544" y="3456"/>
              <a:ext cx="662" cy="192"/>
            </a:xfrm>
            <a:prstGeom prst="rect">
              <a:avLst/>
            </a:prstGeom>
            <a:noFill/>
            <a:ln w="9525">
              <a:noFill/>
              <a:miter lim="800000"/>
              <a:headEnd/>
              <a:tailEnd/>
            </a:ln>
            <a:effectLst/>
          </p:spPr>
          <p:txBody>
            <a:bodyPr wrap="none">
              <a:spAutoFit/>
            </a:bodyPr>
            <a:lstStyle/>
            <a:p>
              <a:r>
                <a:rPr lang="en-US" sz="1400">
                  <a:solidFill>
                    <a:srgbClr val="00FF00"/>
                  </a:solidFill>
                </a:rPr>
                <a:t>green CDF</a:t>
              </a:r>
            </a:p>
          </p:txBody>
        </p:sp>
        <p:sp>
          <p:nvSpPr>
            <p:cNvPr id="57356" name="Text Box 12"/>
            <p:cNvSpPr txBox="1">
              <a:spLocks noChangeArrowheads="1"/>
            </p:cNvSpPr>
            <p:nvPr/>
          </p:nvSpPr>
          <p:spPr bwMode="auto">
            <a:xfrm>
              <a:off x="4080" y="3312"/>
              <a:ext cx="588" cy="192"/>
            </a:xfrm>
            <a:prstGeom prst="rect">
              <a:avLst/>
            </a:prstGeom>
            <a:noFill/>
            <a:ln w="9525">
              <a:noFill/>
              <a:miter lim="800000"/>
              <a:headEnd/>
              <a:tailEnd/>
            </a:ln>
            <a:effectLst/>
          </p:spPr>
          <p:txBody>
            <a:bodyPr wrap="none">
              <a:spAutoFit/>
            </a:bodyPr>
            <a:lstStyle/>
            <a:p>
              <a:r>
                <a:rPr lang="en-US" sz="1400">
                  <a:solidFill>
                    <a:srgbClr val="0000FF"/>
                  </a:solidFill>
                </a:rPr>
                <a:t>blue CDF</a:t>
              </a:r>
            </a:p>
          </p:txBody>
        </p:sp>
        <p:sp>
          <p:nvSpPr>
            <p:cNvPr id="57357" name="Text Box 13"/>
            <p:cNvSpPr txBox="1">
              <a:spLocks noChangeArrowheads="1"/>
            </p:cNvSpPr>
            <p:nvPr/>
          </p:nvSpPr>
          <p:spPr bwMode="auto">
            <a:xfrm>
              <a:off x="3792" y="3456"/>
              <a:ext cx="874" cy="192"/>
            </a:xfrm>
            <a:prstGeom prst="rect">
              <a:avLst/>
            </a:prstGeom>
            <a:noFill/>
            <a:ln w="9525">
              <a:noFill/>
              <a:miter lim="800000"/>
              <a:headEnd/>
              <a:tailEnd/>
            </a:ln>
            <a:effectLst/>
          </p:spPr>
          <p:txBody>
            <a:bodyPr wrap="none">
              <a:spAutoFit/>
            </a:bodyPr>
            <a:lstStyle/>
            <a:p>
              <a:r>
                <a:rPr lang="en-US" sz="1400">
                  <a:solidFill>
                    <a:schemeClr val="tx1"/>
                  </a:solidFill>
                </a:rPr>
                <a:t>luminosity CDF</a:t>
              </a:r>
            </a:p>
          </p:txBody>
        </p:sp>
      </p:grpSp>
      <p:pic>
        <p:nvPicPr>
          <p:cNvPr id="57358" name="Picture 14" descr="AM_PDFS_Dist"/>
          <p:cNvPicPr>
            <a:picLocks noChangeAspect="1" noChangeArrowheads="1"/>
          </p:cNvPicPr>
          <p:nvPr/>
        </p:nvPicPr>
        <p:blipFill>
          <a:blip r:embed="rId3" cstate="print"/>
          <a:srcRect/>
          <a:stretch>
            <a:fillRect/>
          </a:stretch>
        </p:blipFill>
        <p:spPr bwMode="auto">
          <a:xfrm>
            <a:off x="3884613" y="1736725"/>
            <a:ext cx="4872037" cy="3654425"/>
          </a:xfrm>
          <a:prstGeom prst="rect">
            <a:avLst/>
          </a:prstGeom>
          <a:noFill/>
        </p:spPr>
      </p:pic>
    </p:spTree>
    <p:extLst>
      <p:ext uri="{BB962C8B-B14F-4D97-AF65-F5344CB8AC3E}">
        <p14:creationId xmlns:p14="http://schemas.microsoft.com/office/powerpoint/2010/main" val="395996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52400" y="1105134"/>
            <a:ext cx="3352800" cy="1077218"/>
          </a:xfrm>
        </p:spPr>
        <p:txBody>
          <a:bodyPr>
            <a:spAutoFit/>
          </a:bodyPr>
          <a:lstStyle/>
          <a:p>
            <a:r>
              <a:rPr lang="en-US" sz="3200" dirty="0"/>
              <a:t>Histogram Citra Gray Scale</a:t>
            </a:r>
          </a:p>
        </p:txBody>
      </p:sp>
      <p:grpSp>
        <p:nvGrpSpPr>
          <p:cNvPr id="83971" name="Group 3"/>
          <p:cNvGrpSpPr>
            <a:grpSpLocks/>
          </p:cNvGrpSpPr>
          <p:nvPr/>
        </p:nvGrpSpPr>
        <p:grpSpPr bwMode="auto">
          <a:xfrm>
            <a:off x="457200" y="2648631"/>
            <a:ext cx="2514600" cy="2960687"/>
            <a:chOff x="480" y="1641"/>
            <a:chExt cx="1584" cy="1865"/>
          </a:xfrm>
        </p:grpSpPr>
        <p:grpSp>
          <p:nvGrpSpPr>
            <p:cNvPr id="83972" name="Group 4"/>
            <p:cNvGrpSpPr>
              <a:grpSpLocks/>
            </p:cNvGrpSpPr>
            <p:nvPr/>
          </p:nvGrpSpPr>
          <p:grpSpPr bwMode="auto">
            <a:xfrm>
              <a:off x="480" y="1641"/>
              <a:ext cx="1584" cy="1584"/>
              <a:chOff x="672" y="1488"/>
              <a:chExt cx="1584" cy="1584"/>
            </a:xfrm>
          </p:grpSpPr>
          <p:sp>
            <p:nvSpPr>
              <p:cNvPr id="83973" name="Rectangle 5"/>
              <p:cNvSpPr>
                <a:spLocks noChangeArrowheads="1"/>
              </p:cNvSpPr>
              <p:nvPr/>
            </p:nvSpPr>
            <p:spPr bwMode="auto">
              <a:xfrm>
                <a:off x="672" y="1488"/>
                <a:ext cx="1584" cy="1584"/>
              </a:xfrm>
              <a:prstGeom prst="rect">
                <a:avLst/>
              </a:prstGeom>
              <a:solidFill>
                <a:srgbClr val="94E4FF"/>
              </a:solidFill>
              <a:ln w="9525">
                <a:noFill/>
                <a:miter lim="800000"/>
                <a:headEnd/>
                <a:tailEnd/>
              </a:ln>
              <a:effectLst/>
            </p:spPr>
            <p:txBody>
              <a:bodyPr wrap="none" anchor="ctr">
                <a:spAutoFit/>
              </a:bodyPr>
              <a:lstStyle/>
              <a:p>
                <a:endParaRPr lang="en-US"/>
              </a:p>
            </p:txBody>
          </p:sp>
          <p:pic>
            <p:nvPicPr>
              <p:cNvPr id="83974" name="Picture 6" descr="BanjoBeetle_gs_4bit"/>
              <p:cNvPicPr>
                <a:picLocks noChangeAspect="1" noChangeArrowheads="1"/>
              </p:cNvPicPr>
              <p:nvPr/>
            </p:nvPicPr>
            <p:blipFill>
              <a:blip r:embed="rId2" cstate="print"/>
              <a:srcRect/>
              <a:stretch>
                <a:fillRect/>
              </a:stretch>
            </p:blipFill>
            <p:spPr bwMode="auto">
              <a:xfrm>
                <a:off x="726" y="1542"/>
                <a:ext cx="1475" cy="1475"/>
              </a:xfrm>
              <a:prstGeom prst="rect">
                <a:avLst/>
              </a:prstGeom>
              <a:noFill/>
            </p:spPr>
          </p:pic>
        </p:grpSp>
        <p:sp>
          <p:nvSpPr>
            <p:cNvPr id="83975" name="Text Box 7"/>
            <p:cNvSpPr txBox="1">
              <a:spLocks noChangeArrowheads="1"/>
            </p:cNvSpPr>
            <p:nvPr/>
          </p:nvSpPr>
          <p:spPr bwMode="auto">
            <a:xfrm>
              <a:off x="635" y="3273"/>
              <a:ext cx="1276" cy="233"/>
            </a:xfrm>
            <a:prstGeom prst="rect">
              <a:avLst/>
            </a:prstGeom>
            <a:noFill/>
            <a:ln w="9525">
              <a:noFill/>
              <a:miter lim="800000"/>
              <a:headEnd/>
              <a:tailEnd/>
            </a:ln>
            <a:effectLst/>
          </p:spPr>
          <p:txBody>
            <a:bodyPr wrap="none">
              <a:spAutoFit/>
            </a:bodyPr>
            <a:lstStyle/>
            <a:p>
              <a:pPr algn="ctr"/>
              <a:r>
                <a:rPr lang="en-US" sz="1800" dirty="0">
                  <a:solidFill>
                    <a:schemeClr val="tx1"/>
                  </a:solidFill>
                </a:rPr>
                <a:t>16-level (4-bit) </a:t>
              </a:r>
              <a:r>
                <a:rPr lang="en-US" sz="1800" dirty="0" err="1" smtClean="0">
                  <a:solidFill>
                    <a:schemeClr val="tx1"/>
                  </a:solidFill>
                </a:rPr>
                <a:t>citra</a:t>
              </a:r>
              <a:endParaRPr lang="en-US" sz="1800" dirty="0">
                <a:solidFill>
                  <a:schemeClr val="tx1"/>
                </a:solidFill>
              </a:endParaRPr>
            </a:p>
          </p:txBody>
        </p:sp>
      </p:grpSp>
      <p:grpSp>
        <p:nvGrpSpPr>
          <p:cNvPr id="83981" name="Group 13"/>
          <p:cNvGrpSpPr>
            <a:grpSpLocks/>
          </p:cNvGrpSpPr>
          <p:nvPr/>
        </p:nvGrpSpPr>
        <p:grpSpPr bwMode="auto">
          <a:xfrm>
            <a:off x="3047998" y="1547598"/>
            <a:ext cx="5621340" cy="4719642"/>
            <a:chOff x="2045" y="1163"/>
            <a:chExt cx="3541" cy="2973"/>
          </a:xfrm>
        </p:grpSpPr>
        <p:pic>
          <p:nvPicPr>
            <p:cNvPr id="83977" name="Picture 9" descr="BanjoBeetleLevels"/>
            <p:cNvPicPr>
              <a:picLocks noChangeAspect="1" noChangeArrowheads="1"/>
            </p:cNvPicPr>
            <p:nvPr/>
          </p:nvPicPr>
          <p:blipFill>
            <a:blip r:embed="rId3" cstate="print"/>
            <a:srcRect/>
            <a:stretch>
              <a:fillRect/>
            </a:stretch>
          </p:blipFill>
          <p:spPr bwMode="auto">
            <a:xfrm>
              <a:off x="2583" y="1163"/>
              <a:ext cx="2665" cy="2665"/>
            </a:xfrm>
            <a:prstGeom prst="rect">
              <a:avLst/>
            </a:prstGeom>
            <a:noFill/>
          </p:spPr>
        </p:pic>
        <p:sp>
          <p:nvSpPr>
            <p:cNvPr id="83978" name="Text Box 10"/>
            <p:cNvSpPr txBox="1">
              <a:spLocks noChangeArrowheads="1"/>
            </p:cNvSpPr>
            <p:nvPr/>
          </p:nvSpPr>
          <p:spPr bwMode="auto">
            <a:xfrm>
              <a:off x="2045" y="3884"/>
              <a:ext cx="3541" cy="252"/>
            </a:xfrm>
            <a:prstGeom prst="rect">
              <a:avLst/>
            </a:prstGeom>
            <a:noFill/>
            <a:ln w="9525">
              <a:noFill/>
              <a:miter lim="800000"/>
              <a:headEnd/>
              <a:tailEnd/>
            </a:ln>
            <a:effectLst/>
          </p:spPr>
          <p:txBody>
            <a:bodyPr wrap="square">
              <a:spAutoFit/>
            </a:bodyPr>
            <a:lstStyle/>
            <a:p>
              <a:pPr algn="ctr"/>
              <a:r>
                <a:rPr lang="en-US" sz="1800" dirty="0" err="1" smtClean="0">
                  <a:solidFill>
                    <a:schemeClr val="tx1"/>
                  </a:solidFill>
                </a:rPr>
                <a:t>Tanda</a:t>
              </a:r>
              <a:r>
                <a:rPr lang="en-US" sz="1800" dirty="0" smtClean="0">
                  <a:solidFill>
                    <a:schemeClr val="tx1"/>
                  </a:solidFill>
                </a:rPr>
                <a:t> </a:t>
              </a:r>
              <a:r>
                <a:rPr lang="en-US" sz="1800" dirty="0" err="1" smtClean="0">
                  <a:solidFill>
                    <a:schemeClr val="tx1"/>
                  </a:solidFill>
                </a:rPr>
                <a:t>hitam</a:t>
              </a:r>
              <a:r>
                <a:rPr lang="en-US" sz="1800" dirty="0" smtClean="0">
                  <a:solidFill>
                    <a:schemeClr val="tx1"/>
                  </a:solidFill>
                </a:rPr>
                <a:t> </a:t>
              </a:r>
              <a:r>
                <a:rPr lang="en-US" sz="1800" dirty="0" err="1" smtClean="0">
                  <a:solidFill>
                    <a:schemeClr val="tx1"/>
                  </a:solidFill>
                </a:rPr>
                <a:t>menunjukkan</a:t>
              </a:r>
              <a:r>
                <a:rPr lang="en-US" sz="1800" dirty="0" smtClean="0">
                  <a:solidFill>
                    <a:schemeClr val="tx1"/>
                  </a:solidFill>
                </a:rPr>
                <a:t> </a:t>
              </a:r>
              <a:r>
                <a:rPr lang="en-US" sz="1800" dirty="0" err="1" smtClean="0">
                  <a:solidFill>
                    <a:schemeClr val="tx1"/>
                  </a:solidFill>
                </a:rPr>
                <a:t>piksel</a:t>
              </a:r>
              <a:r>
                <a:rPr lang="en-US" sz="1800" dirty="0" smtClean="0">
                  <a:solidFill>
                    <a:schemeClr val="tx1"/>
                  </a:solidFill>
                </a:rPr>
                <a:t> </a:t>
              </a:r>
              <a:r>
                <a:rPr lang="en-US" sz="1800" dirty="0" err="1" smtClean="0">
                  <a:solidFill>
                    <a:schemeClr val="tx1"/>
                  </a:solidFill>
                </a:rPr>
                <a:t>dengan</a:t>
              </a:r>
              <a:r>
                <a:rPr lang="en-US" sz="1800" dirty="0" smtClean="0">
                  <a:solidFill>
                    <a:schemeClr val="tx1"/>
                  </a:solidFill>
                </a:rPr>
                <a:t> </a:t>
              </a:r>
              <a:r>
                <a:rPr lang="en-US" sz="1800" dirty="0" err="1" smtClean="0">
                  <a:solidFill>
                    <a:schemeClr val="tx1"/>
                  </a:solidFill>
                </a:rPr>
                <a:t>intensitas</a:t>
              </a:r>
              <a:r>
                <a:rPr lang="en-US" sz="1800" dirty="0" smtClean="0">
                  <a:solidFill>
                    <a:schemeClr val="tx1"/>
                  </a:solidFill>
                </a:rPr>
                <a:t> </a:t>
              </a:r>
              <a:r>
                <a:rPr lang="en-US" sz="2000" i="1" dirty="0">
                  <a:solidFill>
                    <a:schemeClr val="tx1"/>
                  </a:solidFill>
                  <a:latin typeface="Times New Roman" pitchFamily="18" charset="0"/>
                </a:rPr>
                <a:t>g</a:t>
              </a:r>
            </a:p>
          </p:txBody>
        </p:sp>
      </p:grpSp>
    </p:spTree>
    <p:extLst>
      <p:ext uri="{BB962C8B-B14F-4D97-AF65-F5344CB8AC3E}">
        <p14:creationId xmlns:p14="http://schemas.microsoft.com/office/powerpoint/2010/main" val="40414533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71" name="Picture 15" descr="TechnoTrousers"/>
          <p:cNvPicPr>
            <a:picLocks noChangeAspect="1" noChangeArrowheads="1"/>
          </p:cNvPicPr>
          <p:nvPr/>
        </p:nvPicPr>
        <p:blipFill>
          <a:blip r:embed="rId2" cstate="print"/>
          <a:srcRect/>
          <a:stretch>
            <a:fillRect/>
          </a:stretch>
        </p:blipFill>
        <p:spPr bwMode="auto">
          <a:xfrm>
            <a:off x="790575" y="1828800"/>
            <a:ext cx="2714625" cy="4108450"/>
          </a:xfrm>
          <a:prstGeom prst="rect">
            <a:avLst/>
          </a:prstGeom>
          <a:noFill/>
        </p:spPr>
      </p:pic>
      <p:sp>
        <p:nvSpPr>
          <p:cNvPr id="45058" name="Rectangle 2"/>
          <p:cNvSpPr>
            <a:spLocks noChangeArrowheads="1"/>
          </p:cNvSpPr>
          <p:nvPr/>
        </p:nvSpPr>
        <p:spPr bwMode="auto">
          <a:xfrm>
            <a:off x="381000" y="1138238"/>
            <a:ext cx="8153400" cy="579437"/>
          </a:xfrm>
          <a:prstGeom prst="rect">
            <a:avLst/>
          </a:prstGeom>
          <a:noFill/>
          <a:ln w="9525">
            <a:noFill/>
            <a:miter lim="800000"/>
            <a:headEnd/>
            <a:tailEnd/>
          </a:ln>
          <a:effectLst/>
        </p:spPr>
        <p:txBody>
          <a:bodyPr lIns="92075" tIns="46038" rIns="92075" bIns="46038" anchor="ctr">
            <a:spAutoFit/>
          </a:bodyPr>
          <a:lstStyle/>
          <a:p>
            <a:r>
              <a:rPr lang="en-US" sz="3200">
                <a:latin typeface="Times New Roman" pitchFamily="18" charset="0"/>
              </a:rPr>
              <a:t>Probability Density Functions of a Color Image</a:t>
            </a:r>
          </a:p>
        </p:txBody>
      </p:sp>
      <p:grpSp>
        <p:nvGrpSpPr>
          <p:cNvPr id="45061" name="Group 5"/>
          <p:cNvGrpSpPr>
            <a:grpSpLocks/>
          </p:cNvGrpSpPr>
          <p:nvPr/>
        </p:nvGrpSpPr>
        <p:grpSpPr bwMode="auto">
          <a:xfrm>
            <a:off x="4419600" y="5334000"/>
            <a:ext cx="3886200" cy="533400"/>
            <a:chOff x="2544" y="3312"/>
            <a:chExt cx="2448" cy="336"/>
          </a:xfrm>
        </p:grpSpPr>
        <p:sp>
          <p:nvSpPr>
            <p:cNvPr id="45062" name="Line 6"/>
            <p:cNvSpPr>
              <a:spLocks noChangeShapeType="1"/>
            </p:cNvSpPr>
            <p:nvPr/>
          </p:nvSpPr>
          <p:spPr bwMode="auto">
            <a:xfrm>
              <a:off x="4608" y="3552"/>
              <a:ext cx="384" cy="0"/>
            </a:xfrm>
            <a:prstGeom prst="line">
              <a:avLst/>
            </a:prstGeom>
            <a:noFill/>
            <a:ln w="19050">
              <a:solidFill>
                <a:schemeClr val="tx1"/>
              </a:solidFill>
              <a:round/>
              <a:headEnd/>
              <a:tailEnd/>
            </a:ln>
            <a:effectLst/>
          </p:spPr>
          <p:txBody>
            <a:bodyPr wrap="none" anchor="ctr"/>
            <a:lstStyle/>
            <a:p>
              <a:endParaRPr lang="en-US"/>
            </a:p>
          </p:txBody>
        </p:sp>
        <p:sp>
          <p:nvSpPr>
            <p:cNvPr id="45063" name="Line 7"/>
            <p:cNvSpPr>
              <a:spLocks noChangeShapeType="1"/>
            </p:cNvSpPr>
            <p:nvPr/>
          </p:nvSpPr>
          <p:spPr bwMode="auto">
            <a:xfrm>
              <a:off x="4608" y="3408"/>
              <a:ext cx="384" cy="0"/>
            </a:xfrm>
            <a:prstGeom prst="line">
              <a:avLst/>
            </a:prstGeom>
            <a:noFill/>
            <a:ln w="19050">
              <a:solidFill>
                <a:srgbClr val="0000FF"/>
              </a:solidFill>
              <a:round/>
              <a:headEnd/>
              <a:tailEnd/>
            </a:ln>
            <a:effectLst/>
          </p:spPr>
          <p:txBody>
            <a:bodyPr wrap="none" anchor="ctr"/>
            <a:lstStyle/>
            <a:p>
              <a:endParaRPr lang="en-US"/>
            </a:p>
          </p:txBody>
        </p:sp>
        <p:sp>
          <p:nvSpPr>
            <p:cNvPr id="45064" name="Line 8"/>
            <p:cNvSpPr>
              <a:spLocks noChangeShapeType="1"/>
            </p:cNvSpPr>
            <p:nvPr/>
          </p:nvSpPr>
          <p:spPr bwMode="auto">
            <a:xfrm>
              <a:off x="3168" y="3408"/>
              <a:ext cx="384" cy="0"/>
            </a:xfrm>
            <a:prstGeom prst="line">
              <a:avLst/>
            </a:prstGeom>
            <a:noFill/>
            <a:ln w="19050">
              <a:solidFill>
                <a:srgbClr val="FF0000"/>
              </a:solidFill>
              <a:round/>
              <a:headEnd/>
              <a:tailEnd/>
            </a:ln>
            <a:effectLst/>
          </p:spPr>
          <p:txBody>
            <a:bodyPr wrap="none" anchor="ctr"/>
            <a:lstStyle/>
            <a:p>
              <a:endParaRPr lang="en-US"/>
            </a:p>
          </p:txBody>
        </p:sp>
        <p:sp>
          <p:nvSpPr>
            <p:cNvPr id="45065" name="Line 9"/>
            <p:cNvSpPr>
              <a:spLocks noChangeShapeType="1"/>
            </p:cNvSpPr>
            <p:nvPr/>
          </p:nvSpPr>
          <p:spPr bwMode="auto">
            <a:xfrm>
              <a:off x="3168" y="3552"/>
              <a:ext cx="384" cy="0"/>
            </a:xfrm>
            <a:prstGeom prst="line">
              <a:avLst/>
            </a:prstGeom>
            <a:noFill/>
            <a:ln w="19050">
              <a:solidFill>
                <a:srgbClr val="00FF00"/>
              </a:solidFill>
              <a:round/>
              <a:headEnd/>
              <a:tailEnd/>
            </a:ln>
            <a:effectLst/>
          </p:spPr>
          <p:txBody>
            <a:bodyPr wrap="none" anchor="ctr"/>
            <a:lstStyle/>
            <a:p>
              <a:endParaRPr lang="en-US"/>
            </a:p>
          </p:txBody>
        </p:sp>
        <p:sp>
          <p:nvSpPr>
            <p:cNvPr id="45066" name="Text Box 10"/>
            <p:cNvSpPr txBox="1">
              <a:spLocks noChangeArrowheads="1"/>
            </p:cNvSpPr>
            <p:nvPr/>
          </p:nvSpPr>
          <p:spPr bwMode="auto">
            <a:xfrm>
              <a:off x="2640" y="3312"/>
              <a:ext cx="463" cy="192"/>
            </a:xfrm>
            <a:prstGeom prst="rect">
              <a:avLst/>
            </a:prstGeom>
            <a:noFill/>
            <a:ln w="9525">
              <a:noFill/>
              <a:miter lim="800000"/>
              <a:headEnd/>
              <a:tailEnd/>
            </a:ln>
            <a:effectLst/>
          </p:spPr>
          <p:txBody>
            <a:bodyPr wrap="none">
              <a:spAutoFit/>
            </a:bodyPr>
            <a:lstStyle/>
            <a:p>
              <a:r>
                <a:rPr lang="en-US" sz="1400">
                  <a:solidFill>
                    <a:srgbClr val="FF0000"/>
                  </a:solidFill>
                </a:rPr>
                <a:t>red pdf</a:t>
              </a:r>
            </a:p>
          </p:txBody>
        </p:sp>
        <p:sp>
          <p:nvSpPr>
            <p:cNvPr id="45067" name="Text Box 11"/>
            <p:cNvSpPr txBox="1">
              <a:spLocks noChangeArrowheads="1"/>
            </p:cNvSpPr>
            <p:nvPr/>
          </p:nvSpPr>
          <p:spPr bwMode="auto">
            <a:xfrm>
              <a:off x="2544" y="3456"/>
              <a:ext cx="587" cy="192"/>
            </a:xfrm>
            <a:prstGeom prst="rect">
              <a:avLst/>
            </a:prstGeom>
            <a:noFill/>
            <a:ln w="9525">
              <a:noFill/>
              <a:miter lim="800000"/>
              <a:headEnd/>
              <a:tailEnd/>
            </a:ln>
            <a:effectLst/>
          </p:spPr>
          <p:txBody>
            <a:bodyPr wrap="none">
              <a:spAutoFit/>
            </a:bodyPr>
            <a:lstStyle/>
            <a:p>
              <a:r>
                <a:rPr lang="en-US" sz="1400">
                  <a:solidFill>
                    <a:srgbClr val="00FF00"/>
                  </a:solidFill>
                </a:rPr>
                <a:t>green pdf</a:t>
              </a:r>
            </a:p>
          </p:txBody>
        </p:sp>
        <p:sp>
          <p:nvSpPr>
            <p:cNvPr id="45068" name="Text Box 12"/>
            <p:cNvSpPr txBox="1">
              <a:spLocks noChangeArrowheads="1"/>
            </p:cNvSpPr>
            <p:nvPr/>
          </p:nvSpPr>
          <p:spPr bwMode="auto">
            <a:xfrm>
              <a:off x="4080" y="3312"/>
              <a:ext cx="513" cy="192"/>
            </a:xfrm>
            <a:prstGeom prst="rect">
              <a:avLst/>
            </a:prstGeom>
            <a:noFill/>
            <a:ln w="9525">
              <a:noFill/>
              <a:miter lim="800000"/>
              <a:headEnd/>
              <a:tailEnd/>
            </a:ln>
            <a:effectLst/>
          </p:spPr>
          <p:txBody>
            <a:bodyPr wrap="none">
              <a:spAutoFit/>
            </a:bodyPr>
            <a:lstStyle/>
            <a:p>
              <a:r>
                <a:rPr lang="en-US" sz="1400">
                  <a:solidFill>
                    <a:srgbClr val="0000FF"/>
                  </a:solidFill>
                </a:rPr>
                <a:t>blue pdf</a:t>
              </a:r>
            </a:p>
          </p:txBody>
        </p:sp>
        <p:sp>
          <p:nvSpPr>
            <p:cNvPr id="45069" name="Text Box 13"/>
            <p:cNvSpPr txBox="1">
              <a:spLocks noChangeArrowheads="1"/>
            </p:cNvSpPr>
            <p:nvPr/>
          </p:nvSpPr>
          <p:spPr bwMode="auto">
            <a:xfrm>
              <a:off x="3792" y="3456"/>
              <a:ext cx="799" cy="192"/>
            </a:xfrm>
            <a:prstGeom prst="rect">
              <a:avLst/>
            </a:prstGeom>
            <a:noFill/>
            <a:ln w="9525">
              <a:noFill/>
              <a:miter lim="800000"/>
              <a:headEnd/>
              <a:tailEnd/>
            </a:ln>
            <a:effectLst/>
          </p:spPr>
          <p:txBody>
            <a:bodyPr wrap="none">
              <a:spAutoFit/>
            </a:bodyPr>
            <a:lstStyle/>
            <a:p>
              <a:r>
                <a:rPr lang="en-US" sz="1400">
                  <a:solidFill>
                    <a:schemeClr val="tx1"/>
                  </a:solidFill>
                </a:rPr>
                <a:t>luminosity pdf</a:t>
              </a:r>
            </a:p>
          </p:txBody>
        </p:sp>
      </p:grpSp>
      <p:pic>
        <p:nvPicPr>
          <p:cNvPr id="45073" name="Picture 17" descr="TT_pdfs_dens"/>
          <p:cNvPicPr>
            <a:picLocks noChangeAspect="1" noChangeArrowheads="1"/>
          </p:cNvPicPr>
          <p:nvPr/>
        </p:nvPicPr>
        <p:blipFill>
          <a:blip r:embed="rId3" cstate="print"/>
          <a:srcRect/>
          <a:stretch>
            <a:fillRect/>
          </a:stretch>
        </p:blipFill>
        <p:spPr bwMode="auto">
          <a:xfrm>
            <a:off x="3886200" y="1736725"/>
            <a:ext cx="4872038" cy="3654425"/>
          </a:xfrm>
          <a:prstGeom prst="rect">
            <a:avLst/>
          </a:prstGeom>
          <a:noFill/>
        </p:spPr>
      </p:pic>
      <p:sp>
        <p:nvSpPr>
          <p:cNvPr id="45074" name="Text Box 18"/>
          <p:cNvSpPr txBox="1">
            <a:spLocks noChangeArrowheads="1"/>
          </p:cNvSpPr>
          <p:nvPr/>
        </p:nvSpPr>
        <p:spPr bwMode="auto">
          <a:xfrm>
            <a:off x="1479550" y="5486400"/>
            <a:ext cx="1371600" cy="274638"/>
          </a:xfrm>
          <a:prstGeom prst="rect">
            <a:avLst/>
          </a:prstGeom>
          <a:solidFill>
            <a:srgbClr val="FFFF99"/>
          </a:solidFill>
          <a:ln w="9525">
            <a:noFill/>
            <a:miter lim="800000"/>
            <a:headEnd/>
            <a:tailEnd/>
          </a:ln>
          <a:effectLst>
            <a:outerShdw dist="107763" dir="8100000" algn="ctr" rotWithShape="0">
              <a:schemeClr val="tx1">
                <a:alpha val="50000"/>
              </a:schemeClr>
            </a:outerShdw>
          </a:effectLst>
        </p:spPr>
        <p:txBody>
          <a:bodyPr>
            <a:spAutoFit/>
          </a:bodyPr>
          <a:lstStyle/>
          <a:p>
            <a:pPr algn="ctr">
              <a:spcBef>
                <a:spcPct val="50000"/>
              </a:spcBef>
            </a:pPr>
            <a:r>
              <a:rPr lang="en-US" sz="1200">
                <a:solidFill>
                  <a:schemeClr val="tx1"/>
                </a:solidFill>
                <a:latin typeface="Comic Sans MS" pitchFamily="66" charset="0"/>
              </a:rPr>
              <a:t>TechnoTrousers </a:t>
            </a:r>
          </a:p>
        </p:txBody>
      </p:sp>
    </p:spTree>
    <p:extLst>
      <p:ext uri="{BB962C8B-B14F-4D97-AF65-F5344CB8AC3E}">
        <p14:creationId xmlns:p14="http://schemas.microsoft.com/office/powerpoint/2010/main" val="2180659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82" name="Picture 14" descr="TT_PDFS_Dist"/>
          <p:cNvPicPr>
            <a:picLocks noChangeAspect="1" noChangeArrowheads="1"/>
          </p:cNvPicPr>
          <p:nvPr/>
        </p:nvPicPr>
        <p:blipFill>
          <a:blip r:embed="rId2" cstate="print"/>
          <a:srcRect/>
          <a:stretch>
            <a:fillRect/>
          </a:stretch>
        </p:blipFill>
        <p:spPr bwMode="auto">
          <a:xfrm>
            <a:off x="3810000" y="1676400"/>
            <a:ext cx="4872038" cy="3654425"/>
          </a:xfrm>
          <a:prstGeom prst="rect">
            <a:avLst/>
          </a:prstGeom>
          <a:noFill/>
        </p:spPr>
      </p:pic>
      <p:pic>
        <p:nvPicPr>
          <p:cNvPr id="58370" name="Picture 2" descr="TechnoTrousers"/>
          <p:cNvPicPr>
            <a:picLocks noChangeAspect="1" noChangeArrowheads="1"/>
          </p:cNvPicPr>
          <p:nvPr/>
        </p:nvPicPr>
        <p:blipFill>
          <a:blip r:embed="rId3" cstate="print"/>
          <a:srcRect/>
          <a:stretch>
            <a:fillRect/>
          </a:stretch>
        </p:blipFill>
        <p:spPr bwMode="auto">
          <a:xfrm>
            <a:off x="790575" y="1828800"/>
            <a:ext cx="2714625" cy="4108450"/>
          </a:xfrm>
          <a:prstGeom prst="rect">
            <a:avLst/>
          </a:prstGeom>
          <a:noFill/>
        </p:spPr>
      </p:pic>
      <p:sp>
        <p:nvSpPr>
          <p:cNvPr id="58371" name="Rectangle 3"/>
          <p:cNvSpPr>
            <a:spLocks noChangeArrowheads="1"/>
          </p:cNvSpPr>
          <p:nvPr/>
        </p:nvSpPr>
        <p:spPr bwMode="auto">
          <a:xfrm>
            <a:off x="381000" y="1138238"/>
            <a:ext cx="8153400" cy="579437"/>
          </a:xfrm>
          <a:prstGeom prst="rect">
            <a:avLst/>
          </a:prstGeom>
          <a:noFill/>
          <a:ln w="9525">
            <a:noFill/>
            <a:miter lim="800000"/>
            <a:headEnd/>
            <a:tailEnd/>
          </a:ln>
          <a:effectLst/>
        </p:spPr>
        <p:txBody>
          <a:bodyPr lIns="92075" tIns="46038" rIns="92075" bIns="46038" anchor="ctr">
            <a:spAutoFit/>
          </a:bodyPr>
          <a:lstStyle/>
          <a:p>
            <a:r>
              <a:rPr lang="en-US" sz="3200">
                <a:latin typeface="Times New Roman" pitchFamily="18" charset="0"/>
              </a:rPr>
              <a:t>Cumulative Distribution Functions (CDF)</a:t>
            </a:r>
          </a:p>
        </p:txBody>
      </p:sp>
      <p:grpSp>
        <p:nvGrpSpPr>
          <p:cNvPr id="58372" name="Group 4"/>
          <p:cNvGrpSpPr>
            <a:grpSpLocks/>
          </p:cNvGrpSpPr>
          <p:nvPr/>
        </p:nvGrpSpPr>
        <p:grpSpPr bwMode="auto">
          <a:xfrm>
            <a:off x="4419600" y="5334000"/>
            <a:ext cx="3886200" cy="533400"/>
            <a:chOff x="2544" y="3312"/>
            <a:chExt cx="2448" cy="336"/>
          </a:xfrm>
        </p:grpSpPr>
        <p:sp>
          <p:nvSpPr>
            <p:cNvPr id="58373" name="Line 5"/>
            <p:cNvSpPr>
              <a:spLocks noChangeShapeType="1"/>
            </p:cNvSpPr>
            <p:nvPr/>
          </p:nvSpPr>
          <p:spPr bwMode="auto">
            <a:xfrm>
              <a:off x="4608" y="3552"/>
              <a:ext cx="384" cy="0"/>
            </a:xfrm>
            <a:prstGeom prst="line">
              <a:avLst/>
            </a:prstGeom>
            <a:noFill/>
            <a:ln w="19050">
              <a:solidFill>
                <a:schemeClr val="tx1"/>
              </a:solidFill>
              <a:round/>
              <a:headEnd/>
              <a:tailEnd/>
            </a:ln>
            <a:effectLst/>
          </p:spPr>
          <p:txBody>
            <a:bodyPr wrap="none" anchor="ctr"/>
            <a:lstStyle/>
            <a:p>
              <a:endParaRPr lang="en-US"/>
            </a:p>
          </p:txBody>
        </p:sp>
        <p:sp>
          <p:nvSpPr>
            <p:cNvPr id="58374" name="Line 6"/>
            <p:cNvSpPr>
              <a:spLocks noChangeShapeType="1"/>
            </p:cNvSpPr>
            <p:nvPr/>
          </p:nvSpPr>
          <p:spPr bwMode="auto">
            <a:xfrm>
              <a:off x="4608" y="3408"/>
              <a:ext cx="384" cy="0"/>
            </a:xfrm>
            <a:prstGeom prst="line">
              <a:avLst/>
            </a:prstGeom>
            <a:noFill/>
            <a:ln w="19050">
              <a:solidFill>
                <a:srgbClr val="0000FF"/>
              </a:solidFill>
              <a:round/>
              <a:headEnd/>
              <a:tailEnd/>
            </a:ln>
            <a:effectLst/>
          </p:spPr>
          <p:txBody>
            <a:bodyPr wrap="none" anchor="ctr"/>
            <a:lstStyle/>
            <a:p>
              <a:endParaRPr lang="en-US"/>
            </a:p>
          </p:txBody>
        </p:sp>
        <p:sp>
          <p:nvSpPr>
            <p:cNvPr id="58375" name="Line 7"/>
            <p:cNvSpPr>
              <a:spLocks noChangeShapeType="1"/>
            </p:cNvSpPr>
            <p:nvPr/>
          </p:nvSpPr>
          <p:spPr bwMode="auto">
            <a:xfrm>
              <a:off x="3168" y="3408"/>
              <a:ext cx="384" cy="0"/>
            </a:xfrm>
            <a:prstGeom prst="line">
              <a:avLst/>
            </a:prstGeom>
            <a:noFill/>
            <a:ln w="19050">
              <a:solidFill>
                <a:srgbClr val="FF0000"/>
              </a:solidFill>
              <a:round/>
              <a:headEnd/>
              <a:tailEnd/>
            </a:ln>
            <a:effectLst/>
          </p:spPr>
          <p:txBody>
            <a:bodyPr wrap="none" anchor="ctr"/>
            <a:lstStyle/>
            <a:p>
              <a:endParaRPr lang="en-US"/>
            </a:p>
          </p:txBody>
        </p:sp>
        <p:sp>
          <p:nvSpPr>
            <p:cNvPr id="58376" name="Line 8"/>
            <p:cNvSpPr>
              <a:spLocks noChangeShapeType="1"/>
            </p:cNvSpPr>
            <p:nvPr/>
          </p:nvSpPr>
          <p:spPr bwMode="auto">
            <a:xfrm>
              <a:off x="3168" y="3552"/>
              <a:ext cx="384" cy="0"/>
            </a:xfrm>
            <a:prstGeom prst="line">
              <a:avLst/>
            </a:prstGeom>
            <a:noFill/>
            <a:ln w="19050">
              <a:solidFill>
                <a:srgbClr val="00FF00"/>
              </a:solidFill>
              <a:round/>
              <a:headEnd/>
              <a:tailEnd/>
            </a:ln>
            <a:effectLst/>
          </p:spPr>
          <p:txBody>
            <a:bodyPr wrap="none" anchor="ctr"/>
            <a:lstStyle/>
            <a:p>
              <a:endParaRPr lang="en-US"/>
            </a:p>
          </p:txBody>
        </p:sp>
        <p:sp>
          <p:nvSpPr>
            <p:cNvPr id="58377" name="Text Box 9"/>
            <p:cNvSpPr txBox="1">
              <a:spLocks noChangeArrowheads="1"/>
            </p:cNvSpPr>
            <p:nvPr/>
          </p:nvSpPr>
          <p:spPr bwMode="auto">
            <a:xfrm>
              <a:off x="2640" y="3312"/>
              <a:ext cx="538" cy="192"/>
            </a:xfrm>
            <a:prstGeom prst="rect">
              <a:avLst/>
            </a:prstGeom>
            <a:noFill/>
            <a:ln w="9525">
              <a:noFill/>
              <a:miter lim="800000"/>
              <a:headEnd/>
              <a:tailEnd/>
            </a:ln>
            <a:effectLst/>
          </p:spPr>
          <p:txBody>
            <a:bodyPr wrap="none">
              <a:spAutoFit/>
            </a:bodyPr>
            <a:lstStyle/>
            <a:p>
              <a:r>
                <a:rPr lang="en-US" sz="1400">
                  <a:solidFill>
                    <a:srgbClr val="FF0000"/>
                  </a:solidFill>
                </a:rPr>
                <a:t>red CDF</a:t>
              </a:r>
            </a:p>
          </p:txBody>
        </p:sp>
        <p:sp>
          <p:nvSpPr>
            <p:cNvPr id="58378" name="Text Box 10"/>
            <p:cNvSpPr txBox="1">
              <a:spLocks noChangeArrowheads="1"/>
            </p:cNvSpPr>
            <p:nvPr/>
          </p:nvSpPr>
          <p:spPr bwMode="auto">
            <a:xfrm>
              <a:off x="2544" y="3456"/>
              <a:ext cx="662" cy="192"/>
            </a:xfrm>
            <a:prstGeom prst="rect">
              <a:avLst/>
            </a:prstGeom>
            <a:noFill/>
            <a:ln w="9525">
              <a:noFill/>
              <a:miter lim="800000"/>
              <a:headEnd/>
              <a:tailEnd/>
            </a:ln>
            <a:effectLst/>
          </p:spPr>
          <p:txBody>
            <a:bodyPr wrap="none">
              <a:spAutoFit/>
            </a:bodyPr>
            <a:lstStyle/>
            <a:p>
              <a:r>
                <a:rPr lang="en-US" sz="1400">
                  <a:solidFill>
                    <a:srgbClr val="00FF00"/>
                  </a:solidFill>
                </a:rPr>
                <a:t>green CDF</a:t>
              </a:r>
            </a:p>
          </p:txBody>
        </p:sp>
        <p:sp>
          <p:nvSpPr>
            <p:cNvPr id="58379" name="Text Box 11"/>
            <p:cNvSpPr txBox="1">
              <a:spLocks noChangeArrowheads="1"/>
            </p:cNvSpPr>
            <p:nvPr/>
          </p:nvSpPr>
          <p:spPr bwMode="auto">
            <a:xfrm>
              <a:off x="4080" y="3312"/>
              <a:ext cx="588" cy="192"/>
            </a:xfrm>
            <a:prstGeom prst="rect">
              <a:avLst/>
            </a:prstGeom>
            <a:noFill/>
            <a:ln w="9525">
              <a:noFill/>
              <a:miter lim="800000"/>
              <a:headEnd/>
              <a:tailEnd/>
            </a:ln>
            <a:effectLst/>
          </p:spPr>
          <p:txBody>
            <a:bodyPr wrap="none">
              <a:spAutoFit/>
            </a:bodyPr>
            <a:lstStyle/>
            <a:p>
              <a:r>
                <a:rPr lang="en-US" sz="1400">
                  <a:solidFill>
                    <a:srgbClr val="0000FF"/>
                  </a:solidFill>
                </a:rPr>
                <a:t>blue CDF</a:t>
              </a:r>
            </a:p>
          </p:txBody>
        </p:sp>
        <p:sp>
          <p:nvSpPr>
            <p:cNvPr id="58380" name="Text Box 12"/>
            <p:cNvSpPr txBox="1">
              <a:spLocks noChangeArrowheads="1"/>
            </p:cNvSpPr>
            <p:nvPr/>
          </p:nvSpPr>
          <p:spPr bwMode="auto">
            <a:xfrm>
              <a:off x="3792" y="3456"/>
              <a:ext cx="874" cy="192"/>
            </a:xfrm>
            <a:prstGeom prst="rect">
              <a:avLst/>
            </a:prstGeom>
            <a:noFill/>
            <a:ln w="9525">
              <a:noFill/>
              <a:miter lim="800000"/>
              <a:headEnd/>
              <a:tailEnd/>
            </a:ln>
            <a:effectLst/>
          </p:spPr>
          <p:txBody>
            <a:bodyPr wrap="none">
              <a:spAutoFit/>
            </a:bodyPr>
            <a:lstStyle/>
            <a:p>
              <a:r>
                <a:rPr lang="en-US" sz="1400">
                  <a:solidFill>
                    <a:schemeClr val="tx1"/>
                  </a:solidFill>
                </a:rPr>
                <a:t>luminosity CDF</a:t>
              </a:r>
            </a:p>
          </p:txBody>
        </p:sp>
      </p:grpSp>
    </p:spTree>
    <p:extLst>
      <p:ext uri="{BB962C8B-B14F-4D97-AF65-F5344CB8AC3E}">
        <p14:creationId xmlns:p14="http://schemas.microsoft.com/office/powerpoint/2010/main" val="10670205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02" name="Picture 22" descr="JSC-Rockets-remap-lum"/>
          <p:cNvPicPr>
            <a:picLocks noChangeAspect="1" noChangeArrowheads="1"/>
          </p:cNvPicPr>
          <p:nvPr/>
        </p:nvPicPr>
        <p:blipFill>
          <a:blip r:embed="rId2" cstate="print"/>
          <a:srcRect/>
          <a:stretch>
            <a:fillRect/>
          </a:stretch>
        </p:blipFill>
        <p:spPr bwMode="auto">
          <a:xfrm>
            <a:off x="6019800" y="1981200"/>
            <a:ext cx="2514600" cy="3654425"/>
          </a:xfrm>
          <a:prstGeom prst="rect">
            <a:avLst/>
          </a:prstGeom>
          <a:noFill/>
          <a:ln w="9525">
            <a:noFill/>
            <a:miter lim="800000"/>
            <a:headEnd/>
            <a:tailEnd/>
          </a:ln>
        </p:spPr>
      </p:pic>
      <p:pic>
        <p:nvPicPr>
          <p:cNvPr id="46101" name="Picture 21" descr="JSC-Rockets-1024"/>
          <p:cNvPicPr>
            <a:picLocks noChangeAspect="1" noChangeArrowheads="1"/>
          </p:cNvPicPr>
          <p:nvPr/>
        </p:nvPicPr>
        <p:blipFill>
          <a:blip r:embed="rId3" cstate="print"/>
          <a:srcRect/>
          <a:stretch>
            <a:fillRect/>
          </a:stretch>
        </p:blipFill>
        <p:spPr bwMode="auto">
          <a:xfrm>
            <a:off x="533400" y="1981200"/>
            <a:ext cx="2532063" cy="3676650"/>
          </a:xfrm>
          <a:prstGeom prst="rect">
            <a:avLst/>
          </a:prstGeom>
          <a:noFill/>
          <a:ln w="9525">
            <a:noFill/>
            <a:miter lim="800000"/>
            <a:headEnd/>
            <a:tailEnd/>
          </a:ln>
        </p:spPr>
      </p:pic>
      <p:sp>
        <p:nvSpPr>
          <p:cNvPr id="46084" name="Rectangle 4"/>
          <p:cNvSpPr>
            <a:spLocks noGrp="1" noChangeArrowheads="1"/>
          </p:cNvSpPr>
          <p:nvPr>
            <p:ph type="title"/>
          </p:nvPr>
        </p:nvSpPr>
        <p:spPr>
          <a:xfrm>
            <a:off x="290513" y="1214438"/>
            <a:ext cx="8561387" cy="579437"/>
          </a:xfrm>
        </p:spPr>
        <p:txBody>
          <a:bodyPr wrap="none">
            <a:spAutoFit/>
          </a:bodyPr>
          <a:lstStyle/>
          <a:p>
            <a:pPr algn="ctr"/>
            <a:r>
              <a:rPr lang="en-US" sz="3200"/>
              <a:t>Remap an Image to have the Lum. CDF of Another</a:t>
            </a:r>
          </a:p>
        </p:txBody>
      </p:sp>
      <p:sp>
        <p:nvSpPr>
          <p:cNvPr id="46087" name="Text Box 7"/>
          <p:cNvSpPr txBox="1">
            <a:spLocks noChangeArrowheads="1"/>
          </p:cNvSpPr>
          <p:nvPr/>
        </p:nvSpPr>
        <p:spPr bwMode="auto">
          <a:xfrm>
            <a:off x="1330325" y="5751513"/>
            <a:ext cx="920750" cy="366712"/>
          </a:xfrm>
          <a:prstGeom prst="rect">
            <a:avLst/>
          </a:prstGeom>
          <a:noFill/>
          <a:ln w="9525">
            <a:noFill/>
            <a:miter lim="800000"/>
            <a:headEnd/>
            <a:tailEnd/>
          </a:ln>
          <a:effectLst/>
        </p:spPr>
        <p:txBody>
          <a:bodyPr wrap="none">
            <a:spAutoFit/>
          </a:bodyPr>
          <a:lstStyle/>
          <a:p>
            <a:r>
              <a:rPr lang="en-US" sz="1800">
                <a:solidFill>
                  <a:schemeClr val="tx1"/>
                </a:solidFill>
              </a:rPr>
              <a:t>original</a:t>
            </a:r>
          </a:p>
        </p:txBody>
      </p:sp>
      <p:grpSp>
        <p:nvGrpSpPr>
          <p:cNvPr id="46099" name="Group 19"/>
          <p:cNvGrpSpPr>
            <a:grpSpLocks/>
          </p:cNvGrpSpPr>
          <p:nvPr/>
        </p:nvGrpSpPr>
        <p:grpSpPr bwMode="auto">
          <a:xfrm>
            <a:off x="3322638" y="1981200"/>
            <a:ext cx="2422525" cy="4130675"/>
            <a:chOff x="2093" y="1252"/>
            <a:chExt cx="1526" cy="2602"/>
          </a:xfrm>
        </p:grpSpPr>
        <p:sp>
          <p:nvSpPr>
            <p:cNvPr id="46088" name="Text Box 8"/>
            <p:cNvSpPr txBox="1">
              <a:spLocks noChangeArrowheads="1"/>
            </p:cNvSpPr>
            <p:nvPr/>
          </p:nvSpPr>
          <p:spPr bwMode="auto">
            <a:xfrm>
              <a:off x="2614" y="3623"/>
              <a:ext cx="484" cy="231"/>
            </a:xfrm>
            <a:prstGeom prst="rect">
              <a:avLst/>
            </a:prstGeom>
            <a:noFill/>
            <a:ln w="9525">
              <a:noFill/>
              <a:miter lim="800000"/>
              <a:headEnd/>
              <a:tailEnd/>
            </a:ln>
            <a:effectLst/>
          </p:spPr>
          <p:txBody>
            <a:bodyPr wrap="none">
              <a:spAutoFit/>
            </a:bodyPr>
            <a:lstStyle/>
            <a:p>
              <a:r>
                <a:rPr lang="en-US" sz="1800">
                  <a:solidFill>
                    <a:schemeClr val="tx1"/>
                  </a:solidFill>
                </a:rPr>
                <a:t>target</a:t>
              </a:r>
            </a:p>
          </p:txBody>
        </p:sp>
        <p:pic>
          <p:nvPicPr>
            <p:cNvPr id="46096" name="Picture 16" descr="TechnoTrousers"/>
            <p:cNvPicPr>
              <a:picLocks noChangeAspect="1" noChangeArrowheads="1"/>
            </p:cNvPicPr>
            <p:nvPr/>
          </p:nvPicPr>
          <p:blipFill>
            <a:blip r:embed="rId4" cstate="print"/>
            <a:srcRect/>
            <a:stretch>
              <a:fillRect/>
            </a:stretch>
          </p:blipFill>
          <p:spPr bwMode="auto">
            <a:xfrm>
              <a:off x="2093" y="1252"/>
              <a:ext cx="1526" cy="2309"/>
            </a:xfrm>
            <a:prstGeom prst="rect">
              <a:avLst/>
            </a:prstGeom>
            <a:noFill/>
          </p:spPr>
        </p:pic>
      </p:grpSp>
      <p:sp>
        <p:nvSpPr>
          <p:cNvPr id="46089" name="Text Box 9"/>
          <p:cNvSpPr txBox="1">
            <a:spLocks noChangeArrowheads="1"/>
          </p:cNvSpPr>
          <p:nvPr/>
        </p:nvSpPr>
        <p:spPr bwMode="auto">
          <a:xfrm>
            <a:off x="6130925" y="5751513"/>
            <a:ext cx="2292350" cy="366712"/>
          </a:xfrm>
          <a:prstGeom prst="rect">
            <a:avLst/>
          </a:prstGeom>
          <a:noFill/>
          <a:ln w="9525">
            <a:noFill/>
            <a:miter lim="800000"/>
            <a:headEnd/>
            <a:tailEnd/>
          </a:ln>
          <a:effectLst/>
        </p:spPr>
        <p:txBody>
          <a:bodyPr wrap="none">
            <a:spAutoFit/>
          </a:bodyPr>
          <a:lstStyle/>
          <a:p>
            <a:r>
              <a:rPr lang="en-US" sz="1800">
                <a:solidFill>
                  <a:schemeClr val="tx1"/>
                </a:solidFill>
              </a:rPr>
              <a:t>luminosity remapped</a:t>
            </a:r>
          </a:p>
        </p:txBody>
      </p:sp>
    </p:spTree>
    <p:extLst>
      <p:ext uri="{BB962C8B-B14F-4D97-AF65-F5344CB8AC3E}">
        <p14:creationId xmlns:p14="http://schemas.microsoft.com/office/powerpoint/2010/main" val="13036920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3600"/>
              <a:t>CDFs and the LUT </a:t>
            </a:r>
          </a:p>
        </p:txBody>
      </p:sp>
      <p:pic>
        <p:nvPicPr>
          <p:cNvPr id="59395" name="Picture 3" descr="PDFs_LUT_lum_remap_AM_TT"/>
          <p:cNvPicPr>
            <a:picLocks noChangeAspect="1" noChangeArrowheads="1"/>
          </p:cNvPicPr>
          <p:nvPr/>
        </p:nvPicPr>
        <p:blipFill>
          <a:blip r:embed="rId2" cstate="print"/>
          <a:srcRect b="3801"/>
          <a:stretch>
            <a:fillRect/>
          </a:stretch>
        </p:blipFill>
        <p:spPr bwMode="auto">
          <a:xfrm>
            <a:off x="1600200" y="1828800"/>
            <a:ext cx="6088063" cy="4394200"/>
          </a:xfrm>
          <a:prstGeom prst="rect">
            <a:avLst/>
          </a:prstGeom>
          <a:noFill/>
          <a:ln w="9525">
            <a:noFill/>
            <a:miter lim="800000"/>
            <a:headEnd/>
            <a:tailEnd/>
          </a:ln>
        </p:spPr>
      </p:pic>
      <p:sp>
        <p:nvSpPr>
          <p:cNvPr id="59396" name="Text Box 4"/>
          <p:cNvSpPr txBox="1">
            <a:spLocks noChangeArrowheads="1"/>
          </p:cNvSpPr>
          <p:nvPr/>
        </p:nvSpPr>
        <p:spPr bwMode="auto">
          <a:xfrm>
            <a:off x="3581400" y="1958975"/>
            <a:ext cx="2209800" cy="174625"/>
          </a:xfrm>
          <a:prstGeom prst="rect">
            <a:avLst/>
          </a:prstGeom>
          <a:solidFill>
            <a:schemeClr val="bg1"/>
          </a:solidFill>
          <a:ln w="9525">
            <a:noFill/>
            <a:miter lim="800000"/>
            <a:headEnd/>
            <a:tailEnd/>
          </a:ln>
          <a:effectLst/>
        </p:spPr>
        <p:txBody>
          <a:bodyPr tIns="18288" bIns="18288">
            <a:spAutoFit/>
          </a:bodyPr>
          <a:lstStyle/>
          <a:p>
            <a:pPr algn="ctr">
              <a:spcBef>
                <a:spcPct val="50000"/>
              </a:spcBef>
            </a:pPr>
            <a:r>
              <a:rPr lang="en-US" sz="900">
                <a:solidFill>
                  <a:schemeClr val="tx1"/>
                </a:solidFill>
              </a:rPr>
              <a:t>Atlas-Mercury Luminosity CDF</a:t>
            </a:r>
          </a:p>
        </p:txBody>
      </p:sp>
      <p:sp>
        <p:nvSpPr>
          <p:cNvPr id="59397" name="Text Box 5"/>
          <p:cNvSpPr txBox="1">
            <a:spLocks noChangeArrowheads="1"/>
          </p:cNvSpPr>
          <p:nvPr/>
        </p:nvSpPr>
        <p:spPr bwMode="auto">
          <a:xfrm>
            <a:off x="3581400" y="2949575"/>
            <a:ext cx="2209800" cy="174625"/>
          </a:xfrm>
          <a:prstGeom prst="rect">
            <a:avLst/>
          </a:prstGeom>
          <a:solidFill>
            <a:schemeClr val="bg1"/>
          </a:solidFill>
          <a:ln w="9525">
            <a:noFill/>
            <a:miter lim="800000"/>
            <a:headEnd/>
            <a:tailEnd/>
          </a:ln>
          <a:effectLst/>
        </p:spPr>
        <p:txBody>
          <a:bodyPr tIns="18288" bIns="18288">
            <a:spAutoFit/>
          </a:bodyPr>
          <a:lstStyle/>
          <a:p>
            <a:pPr algn="ctr">
              <a:spcBef>
                <a:spcPct val="50000"/>
              </a:spcBef>
            </a:pPr>
            <a:r>
              <a:rPr lang="en-US" sz="900">
                <a:solidFill>
                  <a:schemeClr val="tx1"/>
                </a:solidFill>
              </a:rPr>
              <a:t>TechnoTrousers Luminosity CDF</a:t>
            </a:r>
          </a:p>
        </p:txBody>
      </p:sp>
      <p:sp>
        <p:nvSpPr>
          <p:cNvPr id="59398" name="Text Box 6"/>
          <p:cNvSpPr txBox="1">
            <a:spLocks noChangeArrowheads="1"/>
          </p:cNvSpPr>
          <p:nvPr/>
        </p:nvSpPr>
        <p:spPr bwMode="auto">
          <a:xfrm>
            <a:off x="3200400" y="3940175"/>
            <a:ext cx="2971800" cy="174625"/>
          </a:xfrm>
          <a:prstGeom prst="rect">
            <a:avLst/>
          </a:prstGeom>
          <a:solidFill>
            <a:schemeClr val="bg1"/>
          </a:solidFill>
          <a:ln w="9525">
            <a:noFill/>
            <a:miter lim="800000"/>
            <a:headEnd/>
            <a:tailEnd/>
          </a:ln>
          <a:effectLst/>
        </p:spPr>
        <p:txBody>
          <a:bodyPr tIns="18288" bIns="18288">
            <a:spAutoFit/>
          </a:bodyPr>
          <a:lstStyle/>
          <a:p>
            <a:pPr algn="ctr">
              <a:spcBef>
                <a:spcPct val="50000"/>
              </a:spcBef>
            </a:pPr>
            <a:r>
              <a:rPr lang="en-US" sz="900">
                <a:solidFill>
                  <a:schemeClr val="tx1"/>
                </a:solidFill>
              </a:rPr>
              <a:t>LUT (Luminosity) Atlas-Mercury to TechnoTrousers </a:t>
            </a:r>
          </a:p>
        </p:txBody>
      </p:sp>
      <p:sp>
        <p:nvSpPr>
          <p:cNvPr id="59399" name="Text Box 7"/>
          <p:cNvSpPr txBox="1">
            <a:spLocks noChangeArrowheads="1"/>
          </p:cNvSpPr>
          <p:nvPr/>
        </p:nvSpPr>
        <p:spPr bwMode="auto">
          <a:xfrm>
            <a:off x="3429000" y="4930775"/>
            <a:ext cx="2514600" cy="174625"/>
          </a:xfrm>
          <a:prstGeom prst="rect">
            <a:avLst/>
          </a:prstGeom>
          <a:solidFill>
            <a:schemeClr val="bg1"/>
          </a:solidFill>
          <a:ln w="9525">
            <a:noFill/>
            <a:miter lim="800000"/>
            <a:headEnd/>
            <a:tailEnd/>
          </a:ln>
          <a:effectLst/>
        </p:spPr>
        <p:txBody>
          <a:bodyPr tIns="18288" bIns="18288">
            <a:spAutoFit/>
          </a:bodyPr>
          <a:lstStyle/>
          <a:p>
            <a:pPr algn="ctr">
              <a:spcBef>
                <a:spcPct val="50000"/>
              </a:spcBef>
            </a:pPr>
            <a:r>
              <a:rPr lang="en-US" sz="900">
                <a:solidFill>
                  <a:schemeClr val="tx1"/>
                </a:solidFill>
              </a:rPr>
              <a:t>Atlas-Mercury Remapped Luminosity CDF</a:t>
            </a:r>
          </a:p>
        </p:txBody>
      </p:sp>
    </p:spTree>
    <p:extLst>
      <p:ext uri="{BB962C8B-B14F-4D97-AF65-F5344CB8AC3E}">
        <p14:creationId xmlns:p14="http://schemas.microsoft.com/office/powerpoint/2010/main" val="32436828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1143000"/>
            <a:ext cx="8305800" cy="723900"/>
          </a:xfrm>
        </p:spPr>
        <p:txBody>
          <a:bodyPr/>
          <a:lstStyle/>
          <a:p>
            <a:r>
              <a:rPr lang="en-US" sz="3600"/>
              <a:t>Effects of Luminance Remapping on pdfs</a:t>
            </a:r>
          </a:p>
        </p:txBody>
      </p:sp>
      <p:pic>
        <p:nvPicPr>
          <p:cNvPr id="60419" name="Picture 3" descr="AM_lum_remap_TT_pdfs_dens"/>
          <p:cNvPicPr>
            <a:picLocks noChangeAspect="1" noChangeArrowheads="1"/>
          </p:cNvPicPr>
          <p:nvPr/>
        </p:nvPicPr>
        <p:blipFill>
          <a:blip r:embed="rId2" cstate="print"/>
          <a:srcRect l="7985" t="3801" r="5704" b="7602"/>
          <a:stretch>
            <a:fillRect/>
          </a:stretch>
        </p:blipFill>
        <p:spPr bwMode="auto">
          <a:xfrm>
            <a:off x="4481513" y="2247900"/>
            <a:ext cx="4205287" cy="3238500"/>
          </a:xfrm>
          <a:prstGeom prst="rect">
            <a:avLst/>
          </a:prstGeom>
          <a:noFill/>
          <a:ln w="9525">
            <a:noFill/>
            <a:miter lim="800000"/>
            <a:headEnd/>
            <a:tailEnd/>
          </a:ln>
        </p:spPr>
      </p:pic>
      <p:pic>
        <p:nvPicPr>
          <p:cNvPr id="60420" name="Picture 4" descr="AM_pdfs_dens"/>
          <p:cNvPicPr>
            <a:picLocks noChangeAspect="1" noChangeArrowheads="1"/>
          </p:cNvPicPr>
          <p:nvPr/>
        </p:nvPicPr>
        <p:blipFill>
          <a:blip r:embed="rId3" cstate="print"/>
          <a:srcRect l="7985" t="3801" r="5704" b="7602"/>
          <a:stretch>
            <a:fillRect/>
          </a:stretch>
        </p:blipFill>
        <p:spPr bwMode="auto">
          <a:xfrm>
            <a:off x="381000" y="2247900"/>
            <a:ext cx="4206875" cy="3236913"/>
          </a:xfrm>
          <a:prstGeom prst="rect">
            <a:avLst/>
          </a:prstGeom>
          <a:noFill/>
          <a:ln w="9525">
            <a:noFill/>
            <a:miter lim="800000"/>
            <a:headEnd/>
            <a:tailEnd/>
          </a:ln>
        </p:spPr>
      </p:pic>
      <p:sp>
        <p:nvSpPr>
          <p:cNvPr id="60421" name="Text Box 5"/>
          <p:cNvSpPr txBox="1">
            <a:spLocks noChangeArrowheads="1"/>
          </p:cNvSpPr>
          <p:nvPr/>
        </p:nvSpPr>
        <p:spPr bwMode="auto">
          <a:xfrm>
            <a:off x="1979613" y="5622925"/>
            <a:ext cx="1008062" cy="396875"/>
          </a:xfrm>
          <a:prstGeom prst="rect">
            <a:avLst/>
          </a:prstGeom>
          <a:solidFill>
            <a:srgbClr val="FFFF99"/>
          </a:solidFill>
          <a:ln w="9525">
            <a:noFill/>
            <a:miter lim="800000"/>
            <a:headEnd/>
            <a:tailEnd/>
          </a:ln>
          <a:effectLst>
            <a:outerShdw dist="107763" dir="2700000" algn="ctr" rotWithShape="0">
              <a:schemeClr val="tx1">
                <a:alpha val="50000"/>
              </a:schemeClr>
            </a:outerShdw>
          </a:effectLst>
        </p:spPr>
        <p:txBody>
          <a:bodyPr wrap="none">
            <a:spAutoFit/>
          </a:bodyPr>
          <a:lstStyle/>
          <a:p>
            <a:pPr algn="ctr"/>
            <a:r>
              <a:rPr lang="en-US" sz="2000">
                <a:solidFill>
                  <a:schemeClr val="tx1"/>
                </a:solidFill>
                <a:latin typeface="Comic Sans MS" pitchFamily="66" charset="0"/>
              </a:rPr>
              <a:t>Before</a:t>
            </a:r>
          </a:p>
        </p:txBody>
      </p:sp>
      <p:sp>
        <p:nvSpPr>
          <p:cNvPr id="60424" name="Text Box 8"/>
          <p:cNvSpPr txBox="1">
            <a:spLocks noChangeArrowheads="1"/>
          </p:cNvSpPr>
          <p:nvPr/>
        </p:nvSpPr>
        <p:spPr bwMode="auto">
          <a:xfrm>
            <a:off x="6143625" y="5622925"/>
            <a:ext cx="879475" cy="396875"/>
          </a:xfrm>
          <a:prstGeom prst="rect">
            <a:avLst/>
          </a:prstGeom>
          <a:solidFill>
            <a:srgbClr val="FFFF99"/>
          </a:solidFill>
          <a:ln w="9525">
            <a:noFill/>
            <a:miter lim="800000"/>
            <a:headEnd/>
            <a:tailEnd/>
          </a:ln>
          <a:effectLst>
            <a:outerShdw dist="107763" dir="2700000" algn="ctr" rotWithShape="0">
              <a:schemeClr val="tx1">
                <a:alpha val="50000"/>
              </a:schemeClr>
            </a:outerShdw>
          </a:effectLst>
        </p:spPr>
        <p:txBody>
          <a:bodyPr wrap="none">
            <a:spAutoFit/>
          </a:bodyPr>
          <a:lstStyle/>
          <a:p>
            <a:pPr algn="ctr"/>
            <a:r>
              <a:rPr lang="en-US" sz="2000">
                <a:solidFill>
                  <a:schemeClr val="tx1"/>
                </a:solidFill>
                <a:latin typeface="Comic Sans MS" pitchFamily="66" charset="0"/>
              </a:rPr>
              <a:t>After</a:t>
            </a:r>
          </a:p>
        </p:txBody>
      </p:sp>
    </p:spTree>
    <p:extLst>
      <p:ext uri="{BB962C8B-B14F-4D97-AF65-F5344CB8AC3E}">
        <p14:creationId xmlns:p14="http://schemas.microsoft.com/office/powerpoint/2010/main" val="28617077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8" name="Picture 8" descr="AM_PDFS_Dist"/>
          <p:cNvPicPr>
            <a:picLocks noChangeAspect="1" noChangeArrowheads="1"/>
          </p:cNvPicPr>
          <p:nvPr/>
        </p:nvPicPr>
        <p:blipFill>
          <a:blip r:embed="rId2" cstate="print"/>
          <a:srcRect l="7985" t="3801" r="8556" b="7602"/>
          <a:stretch>
            <a:fillRect/>
          </a:stretch>
        </p:blipFill>
        <p:spPr bwMode="auto">
          <a:xfrm>
            <a:off x="381000" y="2247900"/>
            <a:ext cx="4065588" cy="3238500"/>
          </a:xfrm>
          <a:prstGeom prst="rect">
            <a:avLst/>
          </a:prstGeom>
          <a:noFill/>
          <a:ln w="9525">
            <a:noFill/>
            <a:miter lim="800000"/>
            <a:headEnd/>
            <a:tailEnd/>
          </a:ln>
        </p:spPr>
      </p:pic>
      <p:pic>
        <p:nvPicPr>
          <p:cNvPr id="61447" name="Picture 7" descr="AM_lum_remap_TT_PDFs_Dist"/>
          <p:cNvPicPr>
            <a:picLocks noChangeAspect="1" noChangeArrowheads="1"/>
          </p:cNvPicPr>
          <p:nvPr/>
        </p:nvPicPr>
        <p:blipFill>
          <a:blip r:embed="rId3" cstate="print"/>
          <a:srcRect l="7985" t="3801" r="5704" b="7602"/>
          <a:stretch>
            <a:fillRect/>
          </a:stretch>
        </p:blipFill>
        <p:spPr bwMode="auto">
          <a:xfrm>
            <a:off x="4481513" y="2247900"/>
            <a:ext cx="4205287" cy="3238500"/>
          </a:xfrm>
          <a:prstGeom prst="rect">
            <a:avLst/>
          </a:prstGeom>
          <a:noFill/>
          <a:ln w="9525">
            <a:noFill/>
            <a:miter lim="800000"/>
            <a:headEnd/>
            <a:tailEnd/>
          </a:ln>
        </p:spPr>
      </p:pic>
      <p:sp>
        <p:nvSpPr>
          <p:cNvPr id="61442" name="Rectangle 2"/>
          <p:cNvSpPr>
            <a:spLocks noGrp="1" noChangeArrowheads="1"/>
          </p:cNvSpPr>
          <p:nvPr>
            <p:ph type="title"/>
          </p:nvPr>
        </p:nvSpPr>
        <p:spPr>
          <a:xfrm>
            <a:off x="381000" y="1143000"/>
            <a:ext cx="8305800" cy="723900"/>
          </a:xfrm>
        </p:spPr>
        <p:txBody>
          <a:bodyPr/>
          <a:lstStyle/>
          <a:p>
            <a:r>
              <a:rPr lang="en-US" sz="3600"/>
              <a:t>Effects of Luminance Remapping on CDFs</a:t>
            </a:r>
          </a:p>
        </p:txBody>
      </p:sp>
      <p:sp>
        <p:nvSpPr>
          <p:cNvPr id="61445" name="Text Box 5"/>
          <p:cNvSpPr txBox="1">
            <a:spLocks noChangeArrowheads="1"/>
          </p:cNvSpPr>
          <p:nvPr/>
        </p:nvSpPr>
        <p:spPr bwMode="auto">
          <a:xfrm>
            <a:off x="1979613" y="5622925"/>
            <a:ext cx="1008062" cy="396875"/>
          </a:xfrm>
          <a:prstGeom prst="rect">
            <a:avLst/>
          </a:prstGeom>
          <a:solidFill>
            <a:srgbClr val="FFFF99"/>
          </a:solidFill>
          <a:ln w="9525">
            <a:noFill/>
            <a:miter lim="800000"/>
            <a:headEnd/>
            <a:tailEnd/>
          </a:ln>
          <a:effectLst>
            <a:outerShdw dist="107763" dir="2700000" algn="ctr" rotWithShape="0">
              <a:schemeClr val="tx1">
                <a:alpha val="50000"/>
              </a:schemeClr>
            </a:outerShdw>
          </a:effectLst>
        </p:spPr>
        <p:txBody>
          <a:bodyPr wrap="none">
            <a:spAutoFit/>
          </a:bodyPr>
          <a:lstStyle/>
          <a:p>
            <a:pPr algn="ctr"/>
            <a:r>
              <a:rPr lang="en-US" sz="2000">
                <a:solidFill>
                  <a:schemeClr val="tx1"/>
                </a:solidFill>
                <a:latin typeface="Comic Sans MS" pitchFamily="66" charset="0"/>
              </a:rPr>
              <a:t>Before</a:t>
            </a:r>
          </a:p>
        </p:txBody>
      </p:sp>
      <p:sp>
        <p:nvSpPr>
          <p:cNvPr id="61446" name="Text Box 6"/>
          <p:cNvSpPr txBox="1">
            <a:spLocks noChangeArrowheads="1"/>
          </p:cNvSpPr>
          <p:nvPr/>
        </p:nvSpPr>
        <p:spPr bwMode="auto">
          <a:xfrm>
            <a:off x="6143625" y="5622925"/>
            <a:ext cx="879475" cy="396875"/>
          </a:xfrm>
          <a:prstGeom prst="rect">
            <a:avLst/>
          </a:prstGeom>
          <a:solidFill>
            <a:srgbClr val="FFFF99"/>
          </a:solidFill>
          <a:ln w="9525">
            <a:noFill/>
            <a:miter lim="800000"/>
            <a:headEnd/>
            <a:tailEnd/>
          </a:ln>
          <a:effectLst>
            <a:outerShdw dist="107763" dir="2700000" algn="ctr" rotWithShape="0">
              <a:schemeClr val="tx1">
                <a:alpha val="50000"/>
              </a:schemeClr>
            </a:outerShdw>
          </a:effectLst>
        </p:spPr>
        <p:txBody>
          <a:bodyPr wrap="none">
            <a:spAutoFit/>
          </a:bodyPr>
          <a:lstStyle/>
          <a:p>
            <a:pPr algn="ctr"/>
            <a:r>
              <a:rPr lang="en-US" sz="2000">
                <a:solidFill>
                  <a:schemeClr val="tx1"/>
                </a:solidFill>
                <a:latin typeface="Comic Sans MS" pitchFamily="66" charset="0"/>
              </a:rPr>
              <a:t>After</a:t>
            </a:r>
          </a:p>
        </p:txBody>
      </p:sp>
    </p:spTree>
    <p:extLst>
      <p:ext uri="{BB962C8B-B14F-4D97-AF65-F5344CB8AC3E}">
        <p14:creationId xmlns:p14="http://schemas.microsoft.com/office/powerpoint/2010/main" val="12553778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33" name="Picture 29" descr="JSC-Rockets-remap-rgb"/>
          <p:cNvPicPr>
            <a:picLocks noChangeAspect="1" noChangeArrowheads="1"/>
          </p:cNvPicPr>
          <p:nvPr/>
        </p:nvPicPr>
        <p:blipFill>
          <a:blip r:embed="rId2" cstate="print"/>
          <a:srcRect/>
          <a:stretch>
            <a:fillRect/>
          </a:stretch>
        </p:blipFill>
        <p:spPr bwMode="auto">
          <a:xfrm>
            <a:off x="6019800" y="1987550"/>
            <a:ext cx="2514600" cy="3651250"/>
          </a:xfrm>
          <a:prstGeom prst="rect">
            <a:avLst/>
          </a:prstGeom>
          <a:noFill/>
          <a:ln w="9525">
            <a:noFill/>
            <a:miter lim="800000"/>
            <a:headEnd/>
            <a:tailEnd/>
          </a:ln>
        </p:spPr>
      </p:pic>
      <p:pic>
        <p:nvPicPr>
          <p:cNvPr id="47132" name="Picture 28" descr="JSC-Rockets-1024"/>
          <p:cNvPicPr>
            <a:picLocks noChangeAspect="1" noChangeArrowheads="1"/>
          </p:cNvPicPr>
          <p:nvPr/>
        </p:nvPicPr>
        <p:blipFill>
          <a:blip r:embed="rId3" cstate="print"/>
          <a:srcRect/>
          <a:stretch>
            <a:fillRect/>
          </a:stretch>
        </p:blipFill>
        <p:spPr bwMode="auto">
          <a:xfrm>
            <a:off x="533400" y="1981200"/>
            <a:ext cx="2532063" cy="3676650"/>
          </a:xfrm>
          <a:prstGeom prst="rect">
            <a:avLst/>
          </a:prstGeom>
          <a:noFill/>
          <a:ln w="9525">
            <a:noFill/>
            <a:miter lim="800000"/>
            <a:headEnd/>
            <a:tailEnd/>
          </a:ln>
        </p:spPr>
      </p:pic>
      <p:grpSp>
        <p:nvGrpSpPr>
          <p:cNvPr id="47130" name="Group 26"/>
          <p:cNvGrpSpPr>
            <a:grpSpLocks/>
          </p:cNvGrpSpPr>
          <p:nvPr/>
        </p:nvGrpSpPr>
        <p:grpSpPr bwMode="auto">
          <a:xfrm>
            <a:off x="3322638" y="1987550"/>
            <a:ext cx="2422525" cy="4130675"/>
            <a:chOff x="2093" y="1252"/>
            <a:chExt cx="1526" cy="2602"/>
          </a:xfrm>
        </p:grpSpPr>
        <p:sp>
          <p:nvSpPr>
            <p:cNvPr id="47124" name="Text Box 20"/>
            <p:cNvSpPr txBox="1">
              <a:spLocks noChangeArrowheads="1"/>
            </p:cNvSpPr>
            <p:nvPr/>
          </p:nvSpPr>
          <p:spPr bwMode="auto">
            <a:xfrm>
              <a:off x="2614" y="3623"/>
              <a:ext cx="484" cy="231"/>
            </a:xfrm>
            <a:prstGeom prst="rect">
              <a:avLst/>
            </a:prstGeom>
            <a:noFill/>
            <a:ln w="9525">
              <a:noFill/>
              <a:miter lim="800000"/>
              <a:headEnd/>
              <a:tailEnd/>
            </a:ln>
            <a:effectLst/>
          </p:spPr>
          <p:txBody>
            <a:bodyPr wrap="none">
              <a:spAutoFit/>
            </a:bodyPr>
            <a:lstStyle/>
            <a:p>
              <a:r>
                <a:rPr lang="en-US" sz="1800">
                  <a:solidFill>
                    <a:schemeClr val="tx1"/>
                  </a:solidFill>
                </a:rPr>
                <a:t>target</a:t>
              </a:r>
            </a:p>
          </p:txBody>
        </p:sp>
        <p:pic>
          <p:nvPicPr>
            <p:cNvPr id="47125" name="Picture 21" descr="TechnoTrousers"/>
            <p:cNvPicPr>
              <a:picLocks noChangeAspect="1" noChangeArrowheads="1"/>
            </p:cNvPicPr>
            <p:nvPr/>
          </p:nvPicPr>
          <p:blipFill>
            <a:blip r:embed="rId4" cstate="print"/>
            <a:srcRect/>
            <a:stretch>
              <a:fillRect/>
            </a:stretch>
          </p:blipFill>
          <p:spPr bwMode="auto">
            <a:xfrm>
              <a:off x="2093" y="1252"/>
              <a:ext cx="1526" cy="2309"/>
            </a:xfrm>
            <a:prstGeom prst="rect">
              <a:avLst/>
            </a:prstGeom>
            <a:noFill/>
          </p:spPr>
        </p:pic>
      </p:grpSp>
      <p:sp>
        <p:nvSpPr>
          <p:cNvPr id="47108" name="Rectangle 4"/>
          <p:cNvSpPr>
            <a:spLocks noGrp="1" noChangeArrowheads="1"/>
          </p:cNvSpPr>
          <p:nvPr>
            <p:ph type="title"/>
          </p:nvPr>
        </p:nvSpPr>
        <p:spPr>
          <a:xfrm>
            <a:off x="342900" y="1143000"/>
            <a:ext cx="8458200" cy="723900"/>
          </a:xfrm>
        </p:spPr>
        <p:txBody>
          <a:bodyPr/>
          <a:lstStyle/>
          <a:p>
            <a:pPr algn="ctr"/>
            <a:r>
              <a:rPr lang="en-US" sz="3200"/>
              <a:t>Remap an Image to have the rgb CDF of Another</a:t>
            </a:r>
          </a:p>
        </p:txBody>
      </p:sp>
      <p:sp>
        <p:nvSpPr>
          <p:cNvPr id="47113" name="Text Box 9"/>
          <p:cNvSpPr txBox="1">
            <a:spLocks noChangeArrowheads="1"/>
          </p:cNvSpPr>
          <p:nvPr/>
        </p:nvSpPr>
        <p:spPr bwMode="auto">
          <a:xfrm>
            <a:off x="6156325" y="5751513"/>
            <a:ext cx="2241550" cy="366712"/>
          </a:xfrm>
          <a:prstGeom prst="rect">
            <a:avLst/>
          </a:prstGeom>
          <a:noFill/>
          <a:ln w="9525">
            <a:noFill/>
            <a:miter lim="800000"/>
            <a:headEnd/>
            <a:tailEnd/>
          </a:ln>
          <a:effectLst/>
        </p:spPr>
        <p:txBody>
          <a:bodyPr wrap="none">
            <a:spAutoFit/>
          </a:bodyPr>
          <a:lstStyle/>
          <a:p>
            <a:pPr algn="r"/>
            <a:r>
              <a:rPr lang="en-US" sz="1800">
                <a:solidFill>
                  <a:schemeClr val="tx1"/>
                </a:solidFill>
              </a:rPr>
              <a:t>R, G, &amp; B remapped</a:t>
            </a:r>
          </a:p>
        </p:txBody>
      </p:sp>
      <p:sp>
        <p:nvSpPr>
          <p:cNvPr id="47134" name="Text Box 30"/>
          <p:cNvSpPr txBox="1">
            <a:spLocks noChangeArrowheads="1"/>
          </p:cNvSpPr>
          <p:nvPr/>
        </p:nvSpPr>
        <p:spPr bwMode="auto">
          <a:xfrm>
            <a:off x="1330325" y="5751513"/>
            <a:ext cx="920750" cy="366712"/>
          </a:xfrm>
          <a:prstGeom prst="rect">
            <a:avLst/>
          </a:prstGeom>
          <a:noFill/>
          <a:ln w="9525">
            <a:noFill/>
            <a:miter lim="800000"/>
            <a:headEnd/>
            <a:tailEnd/>
          </a:ln>
          <a:effectLst/>
        </p:spPr>
        <p:txBody>
          <a:bodyPr wrap="none">
            <a:spAutoFit/>
          </a:bodyPr>
          <a:lstStyle/>
          <a:p>
            <a:r>
              <a:rPr lang="en-US" sz="1800">
                <a:solidFill>
                  <a:schemeClr val="tx1"/>
                </a:solidFill>
              </a:rPr>
              <a:t>original</a:t>
            </a:r>
          </a:p>
        </p:txBody>
      </p:sp>
    </p:spTree>
    <p:extLst>
      <p:ext uri="{BB962C8B-B14F-4D97-AF65-F5344CB8AC3E}">
        <p14:creationId xmlns:p14="http://schemas.microsoft.com/office/powerpoint/2010/main" val="5148507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3600"/>
              <a:t>CDFs and the LUTs </a:t>
            </a:r>
          </a:p>
        </p:txBody>
      </p:sp>
      <p:pic>
        <p:nvPicPr>
          <p:cNvPr id="62471" name="Picture 7" descr="PDFs_LUT_green_AM_TT"/>
          <p:cNvPicPr>
            <a:picLocks noChangeArrowheads="1"/>
          </p:cNvPicPr>
          <p:nvPr/>
        </p:nvPicPr>
        <p:blipFill>
          <a:blip r:embed="rId2" cstate="print"/>
          <a:srcRect l="7985" t="3801" r="8556" b="7602"/>
          <a:stretch>
            <a:fillRect/>
          </a:stretch>
        </p:blipFill>
        <p:spPr bwMode="auto">
          <a:xfrm>
            <a:off x="3048000" y="2133600"/>
            <a:ext cx="2741613" cy="3238500"/>
          </a:xfrm>
          <a:prstGeom prst="rect">
            <a:avLst/>
          </a:prstGeom>
          <a:noFill/>
          <a:ln w="9525">
            <a:noFill/>
            <a:miter lim="800000"/>
            <a:headEnd/>
            <a:tailEnd/>
          </a:ln>
        </p:spPr>
      </p:pic>
      <p:pic>
        <p:nvPicPr>
          <p:cNvPr id="62472" name="Picture 8" descr="PDFs_LUT_blue_AM_TT"/>
          <p:cNvPicPr>
            <a:picLocks noChangeArrowheads="1"/>
          </p:cNvPicPr>
          <p:nvPr/>
        </p:nvPicPr>
        <p:blipFill>
          <a:blip r:embed="rId3" cstate="print"/>
          <a:srcRect l="7985" t="3801" r="8556" b="7602"/>
          <a:stretch>
            <a:fillRect/>
          </a:stretch>
        </p:blipFill>
        <p:spPr bwMode="auto">
          <a:xfrm>
            <a:off x="5792788" y="2133600"/>
            <a:ext cx="2741612" cy="3238500"/>
          </a:xfrm>
          <a:prstGeom prst="rect">
            <a:avLst/>
          </a:prstGeom>
          <a:noFill/>
          <a:ln w="9525">
            <a:noFill/>
            <a:miter lim="800000"/>
            <a:headEnd/>
            <a:tailEnd/>
          </a:ln>
        </p:spPr>
      </p:pic>
      <p:grpSp>
        <p:nvGrpSpPr>
          <p:cNvPr id="62487" name="Group 23"/>
          <p:cNvGrpSpPr>
            <a:grpSpLocks/>
          </p:cNvGrpSpPr>
          <p:nvPr/>
        </p:nvGrpSpPr>
        <p:grpSpPr bwMode="auto">
          <a:xfrm>
            <a:off x="304800" y="2085975"/>
            <a:ext cx="8153400" cy="3286125"/>
            <a:chOff x="192" y="1314"/>
            <a:chExt cx="5136" cy="2070"/>
          </a:xfrm>
        </p:grpSpPr>
        <p:pic>
          <p:nvPicPr>
            <p:cNvPr id="62470" name="Picture 6" descr="PDFs_LUT_red_AM_TT"/>
            <p:cNvPicPr>
              <a:picLocks noChangeArrowheads="1"/>
            </p:cNvPicPr>
            <p:nvPr/>
          </p:nvPicPr>
          <p:blipFill>
            <a:blip r:embed="rId4" cstate="print"/>
            <a:srcRect l="7985" t="3801" r="8556" b="7602"/>
            <a:stretch>
              <a:fillRect/>
            </a:stretch>
          </p:blipFill>
          <p:spPr bwMode="auto">
            <a:xfrm>
              <a:off x="192" y="1344"/>
              <a:ext cx="1727" cy="2040"/>
            </a:xfrm>
            <a:prstGeom prst="rect">
              <a:avLst/>
            </a:prstGeom>
            <a:noFill/>
            <a:ln w="9525">
              <a:noFill/>
              <a:miter lim="800000"/>
              <a:headEnd/>
              <a:tailEnd/>
            </a:ln>
          </p:spPr>
        </p:pic>
        <p:grpSp>
          <p:nvGrpSpPr>
            <p:cNvPr id="62486" name="Group 22"/>
            <p:cNvGrpSpPr>
              <a:grpSpLocks/>
            </p:cNvGrpSpPr>
            <p:nvPr/>
          </p:nvGrpSpPr>
          <p:grpSpPr bwMode="auto">
            <a:xfrm>
              <a:off x="288" y="1314"/>
              <a:ext cx="5040" cy="1600"/>
              <a:chOff x="288" y="1314"/>
              <a:chExt cx="5040" cy="1600"/>
            </a:xfrm>
          </p:grpSpPr>
          <p:sp>
            <p:nvSpPr>
              <p:cNvPr id="62473" name="Text Box 9"/>
              <p:cNvSpPr txBox="1">
                <a:spLocks noChangeArrowheads="1"/>
              </p:cNvSpPr>
              <p:nvPr/>
            </p:nvSpPr>
            <p:spPr bwMode="auto">
              <a:xfrm>
                <a:off x="384" y="1315"/>
                <a:ext cx="1392" cy="101"/>
              </a:xfrm>
              <a:prstGeom prst="rect">
                <a:avLst/>
              </a:prstGeom>
              <a:solidFill>
                <a:schemeClr val="bg1"/>
              </a:solidFill>
              <a:ln w="9525">
                <a:noFill/>
                <a:miter lim="800000"/>
                <a:headEnd/>
                <a:tailEnd/>
              </a:ln>
              <a:effectLst/>
            </p:spPr>
            <p:txBody>
              <a:bodyPr tIns="18288" bIns="18288">
                <a:spAutoFit/>
              </a:bodyPr>
              <a:lstStyle/>
              <a:p>
                <a:pPr algn="ctr">
                  <a:spcBef>
                    <a:spcPct val="50000"/>
                  </a:spcBef>
                </a:pPr>
                <a:r>
                  <a:rPr lang="en-US" sz="800">
                    <a:solidFill>
                      <a:schemeClr val="tx1"/>
                    </a:solidFill>
                  </a:rPr>
                  <a:t>Atlas-Mercury Red PDF</a:t>
                </a:r>
              </a:p>
            </p:txBody>
          </p:sp>
          <p:sp>
            <p:nvSpPr>
              <p:cNvPr id="62474" name="Text Box 10"/>
              <p:cNvSpPr txBox="1">
                <a:spLocks noChangeArrowheads="1"/>
              </p:cNvSpPr>
              <p:nvPr/>
            </p:nvSpPr>
            <p:spPr bwMode="auto">
              <a:xfrm>
                <a:off x="384" y="1815"/>
                <a:ext cx="1392" cy="101"/>
              </a:xfrm>
              <a:prstGeom prst="rect">
                <a:avLst/>
              </a:prstGeom>
              <a:solidFill>
                <a:schemeClr val="bg1"/>
              </a:solidFill>
              <a:ln w="9525">
                <a:noFill/>
                <a:miter lim="800000"/>
                <a:headEnd/>
                <a:tailEnd/>
              </a:ln>
              <a:effectLst/>
            </p:spPr>
            <p:txBody>
              <a:bodyPr tIns="18288" bIns="18288">
                <a:spAutoFit/>
              </a:bodyPr>
              <a:lstStyle/>
              <a:p>
                <a:pPr algn="ctr">
                  <a:spcBef>
                    <a:spcPct val="50000"/>
                  </a:spcBef>
                </a:pPr>
                <a:r>
                  <a:rPr lang="en-US" sz="800">
                    <a:solidFill>
                      <a:schemeClr val="tx1"/>
                    </a:solidFill>
                  </a:rPr>
                  <a:t>TechnoTrousers Red PDF</a:t>
                </a:r>
              </a:p>
            </p:txBody>
          </p:sp>
          <p:sp>
            <p:nvSpPr>
              <p:cNvPr id="62475" name="Text Box 11"/>
              <p:cNvSpPr txBox="1">
                <a:spLocks noChangeArrowheads="1"/>
              </p:cNvSpPr>
              <p:nvPr/>
            </p:nvSpPr>
            <p:spPr bwMode="auto">
              <a:xfrm>
                <a:off x="288" y="2311"/>
                <a:ext cx="1584" cy="101"/>
              </a:xfrm>
              <a:prstGeom prst="rect">
                <a:avLst/>
              </a:prstGeom>
              <a:solidFill>
                <a:schemeClr val="bg1"/>
              </a:solidFill>
              <a:ln w="9525">
                <a:noFill/>
                <a:miter lim="800000"/>
                <a:headEnd/>
                <a:tailEnd/>
              </a:ln>
              <a:effectLst/>
            </p:spPr>
            <p:txBody>
              <a:bodyPr tIns="18288" bIns="18288">
                <a:spAutoFit/>
              </a:bodyPr>
              <a:lstStyle/>
              <a:p>
                <a:pPr algn="ctr">
                  <a:spcBef>
                    <a:spcPct val="50000"/>
                  </a:spcBef>
                </a:pPr>
                <a:r>
                  <a:rPr lang="en-US" sz="800">
                    <a:solidFill>
                      <a:schemeClr val="tx1"/>
                    </a:solidFill>
                  </a:rPr>
                  <a:t>LUT (Red) Atlas-Mercury to TechnoTrousers</a:t>
                </a:r>
              </a:p>
            </p:txBody>
          </p:sp>
          <p:sp>
            <p:nvSpPr>
              <p:cNvPr id="62476" name="Text Box 12"/>
              <p:cNvSpPr txBox="1">
                <a:spLocks noChangeArrowheads="1"/>
              </p:cNvSpPr>
              <p:nvPr/>
            </p:nvSpPr>
            <p:spPr bwMode="auto">
              <a:xfrm>
                <a:off x="360" y="2813"/>
                <a:ext cx="1440" cy="101"/>
              </a:xfrm>
              <a:prstGeom prst="rect">
                <a:avLst/>
              </a:prstGeom>
              <a:solidFill>
                <a:schemeClr val="bg1"/>
              </a:solidFill>
              <a:ln w="9525">
                <a:noFill/>
                <a:miter lim="800000"/>
                <a:headEnd/>
                <a:tailEnd/>
              </a:ln>
              <a:effectLst/>
            </p:spPr>
            <p:txBody>
              <a:bodyPr tIns="18288" bIns="18288">
                <a:spAutoFit/>
              </a:bodyPr>
              <a:lstStyle/>
              <a:p>
                <a:pPr algn="ctr">
                  <a:spcBef>
                    <a:spcPct val="50000"/>
                  </a:spcBef>
                </a:pPr>
                <a:r>
                  <a:rPr lang="en-US" sz="800">
                    <a:solidFill>
                      <a:schemeClr val="tx1"/>
                    </a:solidFill>
                  </a:rPr>
                  <a:t>Atlas-Mercury RGB Remapped Red PDF</a:t>
                </a:r>
              </a:p>
            </p:txBody>
          </p:sp>
          <p:sp>
            <p:nvSpPr>
              <p:cNvPr id="62477" name="Text Box 13"/>
              <p:cNvSpPr txBox="1">
                <a:spLocks noChangeArrowheads="1"/>
              </p:cNvSpPr>
              <p:nvPr/>
            </p:nvSpPr>
            <p:spPr bwMode="auto">
              <a:xfrm>
                <a:off x="2160" y="1314"/>
                <a:ext cx="1392" cy="101"/>
              </a:xfrm>
              <a:prstGeom prst="rect">
                <a:avLst/>
              </a:prstGeom>
              <a:solidFill>
                <a:schemeClr val="bg1"/>
              </a:solidFill>
              <a:ln w="9525">
                <a:noFill/>
                <a:miter lim="800000"/>
                <a:headEnd/>
                <a:tailEnd/>
              </a:ln>
              <a:effectLst/>
            </p:spPr>
            <p:txBody>
              <a:bodyPr tIns="18288" bIns="18288">
                <a:spAutoFit/>
              </a:bodyPr>
              <a:lstStyle/>
              <a:p>
                <a:pPr algn="ctr">
                  <a:spcBef>
                    <a:spcPct val="50000"/>
                  </a:spcBef>
                </a:pPr>
                <a:r>
                  <a:rPr lang="en-US" sz="800">
                    <a:solidFill>
                      <a:schemeClr val="tx1"/>
                    </a:solidFill>
                  </a:rPr>
                  <a:t>Atlas-Mercury Green PDF</a:t>
                </a:r>
              </a:p>
            </p:txBody>
          </p:sp>
          <p:sp>
            <p:nvSpPr>
              <p:cNvPr id="62478" name="Text Box 14"/>
              <p:cNvSpPr txBox="1">
                <a:spLocks noChangeArrowheads="1"/>
              </p:cNvSpPr>
              <p:nvPr/>
            </p:nvSpPr>
            <p:spPr bwMode="auto">
              <a:xfrm>
                <a:off x="2160" y="1814"/>
                <a:ext cx="1392" cy="101"/>
              </a:xfrm>
              <a:prstGeom prst="rect">
                <a:avLst/>
              </a:prstGeom>
              <a:solidFill>
                <a:schemeClr val="bg1"/>
              </a:solidFill>
              <a:ln w="9525">
                <a:noFill/>
                <a:miter lim="800000"/>
                <a:headEnd/>
                <a:tailEnd/>
              </a:ln>
              <a:effectLst/>
            </p:spPr>
            <p:txBody>
              <a:bodyPr tIns="18288" bIns="18288">
                <a:spAutoFit/>
              </a:bodyPr>
              <a:lstStyle/>
              <a:p>
                <a:pPr algn="ctr">
                  <a:spcBef>
                    <a:spcPct val="50000"/>
                  </a:spcBef>
                </a:pPr>
                <a:r>
                  <a:rPr lang="en-US" sz="800">
                    <a:solidFill>
                      <a:schemeClr val="tx1"/>
                    </a:solidFill>
                  </a:rPr>
                  <a:t>TechnoTrousers Green PDF</a:t>
                </a:r>
              </a:p>
            </p:txBody>
          </p:sp>
          <p:sp>
            <p:nvSpPr>
              <p:cNvPr id="62479" name="Text Box 15"/>
              <p:cNvSpPr txBox="1">
                <a:spLocks noChangeArrowheads="1"/>
              </p:cNvSpPr>
              <p:nvPr/>
            </p:nvSpPr>
            <p:spPr bwMode="auto">
              <a:xfrm>
                <a:off x="2064" y="2310"/>
                <a:ext cx="1584" cy="101"/>
              </a:xfrm>
              <a:prstGeom prst="rect">
                <a:avLst/>
              </a:prstGeom>
              <a:solidFill>
                <a:schemeClr val="bg1"/>
              </a:solidFill>
              <a:ln w="9525">
                <a:noFill/>
                <a:miter lim="800000"/>
                <a:headEnd/>
                <a:tailEnd/>
              </a:ln>
              <a:effectLst/>
            </p:spPr>
            <p:txBody>
              <a:bodyPr tIns="18288" bIns="18288">
                <a:spAutoFit/>
              </a:bodyPr>
              <a:lstStyle/>
              <a:p>
                <a:pPr algn="ctr">
                  <a:spcBef>
                    <a:spcPct val="50000"/>
                  </a:spcBef>
                </a:pPr>
                <a:r>
                  <a:rPr lang="en-US" sz="800">
                    <a:solidFill>
                      <a:schemeClr val="tx1"/>
                    </a:solidFill>
                  </a:rPr>
                  <a:t>LUT (Green) Atlas-Mercury to TechnoTrousers</a:t>
                </a:r>
              </a:p>
            </p:txBody>
          </p:sp>
          <p:sp>
            <p:nvSpPr>
              <p:cNvPr id="62480" name="Text Box 16"/>
              <p:cNvSpPr txBox="1">
                <a:spLocks noChangeArrowheads="1"/>
              </p:cNvSpPr>
              <p:nvPr/>
            </p:nvSpPr>
            <p:spPr bwMode="auto">
              <a:xfrm>
                <a:off x="2136" y="2812"/>
                <a:ext cx="1440" cy="101"/>
              </a:xfrm>
              <a:prstGeom prst="rect">
                <a:avLst/>
              </a:prstGeom>
              <a:solidFill>
                <a:schemeClr val="bg1"/>
              </a:solidFill>
              <a:ln w="9525">
                <a:noFill/>
                <a:miter lim="800000"/>
                <a:headEnd/>
                <a:tailEnd/>
              </a:ln>
              <a:effectLst/>
            </p:spPr>
            <p:txBody>
              <a:bodyPr tIns="18288" bIns="18288">
                <a:spAutoFit/>
              </a:bodyPr>
              <a:lstStyle/>
              <a:p>
                <a:pPr algn="ctr">
                  <a:spcBef>
                    <a:spcPct val="50000"/>
                  </a:spcBef>
                </a:pPr>
                <a:r>
                  <a:rPr lang="en-US" sz="800">
                    <a:solidFill>
                      <a:schemeClr val="tx1"/>
                    </a:solidFill>
                  </a:rPr>
                  <a:t>Atlas-Mercury RGB Remapped Green PDF</a:t>
                </a:r>
              </a:p>
            </p:txBody>
          </p:sp>
          <p:sp>
            <p:nvSpPr>
              <p:cNvPr id="62482" name="Text Box 18"/>
              <p:cNvSpPr txBox="1">
                <a:spLocks noChangeArrowheads="1"/>
              </p:cNvSpPr>
              <p:nvPr/>
            </p:nvSpPr>
            <p:spPr bwMode="auto">
              <a:xfrm>
                <a:off x="3840" y="1314"/>
                <a:ext cx="1392" cy="101"/>
              </a:xfrm>
              <a:prstGeom prst="rect">
                <a:avLst/>
              </a:prstGeom>
              <a:solidFill>
                <a:schemeClr val="bg1"/>
              </a:solidFill>
              <a:ln w="9525">
                <a:noFill/>
                <a:miter lim="800000"/>
                <a:headEnd/>
                <a:tailEnd/>
              </a:ln>
              <a:effectLst/>
            </p:spPr>
            <p:txBody>
              <a:bodyPr tIns="18288" bIns="18288">
                <a:spAutoFit/>
              </a:bodyPr>
              <a:lstStyle/>
              <a:p>
                <a:pPr algn="ctr">
                  <a:spcBef>
                    <a:spcPct val="50000"/>
                  </a:spcBef>
                </a:pPr>
                <a:r>
                  <a:rPr lang="en-US" sz="800">
                    <a:solidFill>
                      <a:schemeClr val="tx1"/>
                    </a:solidFill>
                  </a:rPr>
                  <a:t>Atlas-Mercury Blue PDF</a:t>
                </a:r>
              </a:p>
            </p:txBody>
          </p:sp>
          <p:sp>
            <p:nvSpPr>
              <p:cNvPr id="62483" name="Text Box 19"/>
              <p:cNvSpPr txBox="1">
                <a:spLocks noChangeArrowheads="1"/>
              </p:cNvSpPr>
              <p:nvPr/>
            </p:nvSpPr>
            <p:spPr bwMode="auto">
              <a:xfrm>
                <a:off x="3840" y="1814"/>
                <a:ext cx="1392" cy="101"/>
              </a:xfrm>
              <a:prstGeom prst="rect">
                <a:avLst/>
              </a:prstGeom>
              <a:solidFill>
                <a:schemeClr val="bg1"/>
              </a:solidFill>
              <a:ln w="9525">
                <a:noFill/>
                <a:miter lim="800000"/>
                <a:headEnd/>
                <a:tailEnd/>
              </a:ln>
              <a:effectLst/>
            </p:spPr>
            <p:txBody>
              <a:bodyPr tIns="18288" bIns="18288">
                <a:spAutoFit/>
              </a:bodyPr>
              <a:lstStyle/>
              <a:p>
                <a:pPr algn="ctr">
                  <a:spcBef>
                    <a:spcPct val="50000"/>
                  </a:spcBef>
                </a:pPr>
                <a:r>
                  <a:rPr lang="en-US" sz="800">
                    <a:solidFill>
                      <a:schemeClr val="tx1"/>
                    </a:solidFill>
                  </a:rPr>
                  <a:t>TechnoTrousers Blue PDF</a:t>
                </a:r>
              </a:p>
            </p:txBody>
          </p:sp>
          <p:sp>
            <p:nvSpPr>
              <p:cNvPr id="62484" name="Text Box 20"/>
              <p:cNvSpPr txBox="1">
                <a:spLocks noChangeArrowheads="1"/>
              </p:cNvSpPr>
              <p:nvPr/>
            </p:nvSpPr>
            <p:spPr bwMode="auto">
              <a:xfrm>
                <a:off x="3744" y="2310"/>
                <a:ext cx="1584" cy="101"/>
              </a:xfrm>
              <a:prstGeom prst="rect">
                <a:avLst/>
              </a:prstGeom>
              <a:solidFill>
                <a:schemeClr val="bg1"/>
              </a:solidFill>
              <a:ln w="9525">
                <a:noFill/>
                <a:miter lim="800000"/>
                <a:headEnd/>
                <a:tailEnd/>
              </a:ln>
              <a:effectLst/>
            </p:spPr>
            <p:txBody>
              <a:bodyPr tIns="18288" bIns="18288">
                <a:spAutoFit/>
              </a:bodyPr>
              <a:lstStyle/>
              <a:p>
                <a:pPr algn="ctr">
                  <a:spcBef>
                    <a:spcPct val="50000"/>
                  </a:spcBef>
                </a:pPr>
                <a:r>
                  <a:rPr lang="en-US" sz="800">
                    <a:solidFill>
                      <a:schemeClr val="tx1"/>
                    </a:solidFill>
                  </a:rPr>
                  <a:t>LUT (Blue) Atlas-Mercury to TechnoTrousers</a:t>
                </a:r>
              </a:p>
            </p:txBody>
          </p:sp>
          <p:sp>
            <p:nvSpPr>
              <p:cNvPr id="62485" name="Text Box 21"/>
              <p:cNvSpPr txBox="1">
                <a:spLocks noChangeArrowheads="1"/>
              </p:cNvSpPr>
              <p:nvPr/>
            </p:nvSpPr>
            <p:spPr bwMode="auto">
              <a:xfrm>
                <a:off x="3816" y="2812"/>
                <a:ext cx="1440" cy="101"/>
              </a:xfrm>
              <a:prstGeom prst="rect">
                <a:avLst/>
              </a:prstGeom>
              <a:solidFill>
                <a:schemeClr val="bg1"/>
              </a:solidFill>
              <a:ln w="9525">
                <a:noFill/>
                <a:miter lim="800000"/>
                <a:headEnd/>
                <a:tailEnd/>
              </a:ln>
              <a:effectLst/>
            </p:spPr>
            <p:txBody>
              <a:bodyPr tIns="18288" bIns="18288">
                <a:spAutoFit/>
              </a:bodyPr>
              <a:lstStyle/>
              <a:p>
                <a:pPr algn="ctr">
                  <a:spcBef>
                    <a:spcPct val="50000"/>
                  </a:spcBef>
                </a:pPr>
                <a:r>
                  <a:rPr lang="en-US" sz="800">
                    <a:solidFill>
                      <a:schemeClr val="tx1"/>
                    </a:solidFill>
                  </a:rPr>
                  <a:t>Atlas-Mercury RGB Remapped Blue PDF</a:t>
                </a:r>
              </a:p>
            </p:txBody>
          </p:sp>
        </p:grpSp>
      </p:grpSp>
    </p:spTree>
    <p:extLst>
      <p:ext uri="{BB962C8B-B14F-4D97-AF65-F5344CB8AC3E}">
        <p14:creationId xmlns:p14="http://schemas.microsoft.com/office/powerpoint/2010/main" val="35019273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AM_pdfs_dens"/>
          <p:cNvPicPr>
            <a:picLocks noChangeAspect="1" noChangeArrowheads="1"/>
          </p:cNvPicPr>
          <p:nvPr/>
        </p:nvPicPr>
        <p:blipFill>
          <a:blip r:embed="rId2" cstate="print"/>
          <a:srcRect l="7985" t="3801" r="5704" b="7602"/>
          <a:stretch>
            <a:fillRect/>
          </a:stretch>
        </p:blipFill>
        <p:spPr bwMode="auto">
          <a:xfrm>
            <a:off x="361950" y="2222500"/>
            <a:ext cx="4206875" cy="3236913"/>
          </a:xfrm>
          <a:prstGeom prst="rect">
            <a:avLst/>
          </a:prstGeom>
          <a:noFill/>
          <a:ln w="9525">
            <a:noFill/>
            <a:miter lim="800000"/>
            <a:headEnd/>
            <a:tailEnd/>
          </a:ln>
        </p:spPr>
      </p:pic>
      <p:pic>
        <p:nvPicPr>
          <p:cNvPr id="63495" name="Picture 7" descr="AM_rgb_remap_TT_pdfs_dens"/>
          <p:cNvPicPr>
            <a:picLocks noChangeAspect="1" noChangeArrowheads="1"/>
          </p:cNvPicPr>
          <p:nvPr/>
        </p:nvPicPr>
        <p:blipFill>
          <a:blip r:embed="rId3" cstate="print"/>
          <a:srcRect l="8556" r="5704"/>
          <a:stretch>
            <a:fillRect/>
          </a:stretch>
        </p:blipFill>
        <p:spPr bwMode="auto">
          <a:xfrm>
            <a:off x="4511675" y="2108200"/>
            <a:ext cx="4178300" cy="3654425"/>
          </a:xfrm>
          <a:prstGeom prst="rect">
            <a:avLst/>
          </a:prstGeom>
          <a:noFill/>
          <a:ln w="9525">
            <a:noFill/>
            <a:miter lim="800000"/>
            <a:headEnd/>
            <a:tailEnd/>
          </a:ln>
        </p:spPr>
      </p:pic>
      <p:sp>
        <p:nvSpPr>
          <p:cNvPr id="63490" name="Rectangle 2"/>
          <p:cNvSpPr>
            <a:spLocks noGrp="1" noChangeArrowheads="1"/>
          </p:cNvSpPr>
          <p:nvPr>
            <p:ph type="title"/>
          </p:nvPr>
        </p:nvSpPr>
        <p:spPr>
          <a:xfrm>
            <a:off x="381000" y="1143000"/>
            <a:ext cx="8305800" cy="723900"/>
          </a:xfrm>
        </p:spPr>
        <p:txBody>
          <a:bodyPr/>
          <a:lstStyle/>
          <a:p>
            <a:r>
              <a:rPr lang="en-US" sz="3600"/>
              <a:t>Effects of RGB Remapping on pdfs</a:t>
            </a:r>
          </a:p>
        </p:txBody>
      </p:sp>
      <p:sp>
        <p:nvSpPr>
          <p:cNvPr id="63493" name="Text Box 5"/>
          <p:cNvSpPr txBox="1">
            <a:spLocks noChangeArrowheads="1"/>
          </p:cNvSpPr>
          <p:nvPr/>
        </p:nvSpPr>
        <p:spPr bwMode="auto">
          <a:xfrm>
            <a:off x="1979613" y="5622925"/>
            <a:ext cx="1008062" cy="396875"/>
          </a:xfrm>
          <a:prstGeom prst="rect">
            <a:avLst/>
          </a:prstGeom>
          <a:solidFill>
            <a:srgbClr val="FFFF99"/>
          </a:solidFill>
          <a:ln w="9525">
            <a:noFill/>
            <a:miter lim="800000"/>
            <a:headEnd/>
            <a:tailEnd/>
          </a:ln>
          <a:effectLst>
            <a:outerShdw dist="107763" dir="2700000" algn="ctr" rotWithShape="0">
              <a:schemeClr val="tx1">
                <a:alpha val="50000"/>
              </a:schemeClr>
            </a:outerShdw>
          </a:effectLst>
        </p:spPr>
        <p:txBody>
          <a:bodyPr wrap="none">
            <a:spAutoFit/>
          </a:bodyPr>
          <a:lstStyle/>
          <a:p>
            <a:pPr algn="ctr"/>
            <a:r>
              <a:rPr lang="en-US" sz="2000">
                <a:solidFill>
                  <a:schemeClr val="tx1"/>
                </a:solidFill>
                <a:latin typeface="Comic Sans MS" pitchFamily="66" charset="0"/>
              </a:rPr>
              <a:t>Before</a:t>
            </a:r>
          </a:p>
        </p:txBody>
      </p:sp>
      <p:sp>
        <p:nvSpPr>
          <p:cNvPr id="63494" name="Text Box 6"/>
          <p:cNvSpPr txBox="1">
            <a:spLocks noChangeArrowheads="1"/>
          </p:cNvSpPr>
          <p:nvPr/>
        </p:nvSpPr>
        <p:spPr bwMode="auto">
          <a:xfrm>
            <a:off x="6143625" y="5622925"/>
            <a:ext cx="879475" cy="396875"/>
          </a:xfrm>
          <a:prstGeom prst="rect">
            <a:avLst/>
          </a:prstGeom>
          <a:solidFill>
            <a:srgbClr val="FFFF99"/>
          </a:solidFill>
          <a:ln w="9525">
            <a:noFill/>
            <a:miter lim="800000"/>
            <a:headEnd/>
            <a:tailEnd/>
          </a:ln>
          <a:effectLst>
            <a:outerShdw dist="107763" dir="2700000" algn="ctr" rotWithShape="0">
              <a:schemeClr val="tx1">
                <a:alpha val="50000"/>
              </a:schemeClr>
            </a:outerShdw>
          </a:effectLst>
        </p:spPr>
        <p:txBody>
          <a:bodyPr wrap="none">
            <a:spAutoFit/>
          </a:bodyPr>
          <a:lstStyle/>
          <a:p>
            <a:pPr algn="ctr"/>
            <a:r>
              <a:rPr lang="en-US" sz="2000">
                <a:solidFill>
                  <a:schemeClr val="tx1"/>
                </a:solidFill>
                <a:latin typeface="Comic Sans MS" pitchFamily="66" charset="0"/>
              </a:rPr>
              <a:t>After</a:t>
            </a:r>
          </a:p>
        </p:txBody>
      </p:sp>
    </p:spTree>
    <p:extLst>
      <p:ext uri="{BB962C8B-B14F-4D97-AF65-F5344CB8AC3E}">
        <p14:creationId xmlns:p14="http://schemas.microsoft.com/office/powerpoint/2010/main" val="37284553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2"/>
          </p:nvPr>
        </p:nvSpPr>
        <p:spPr/>
        <p:txBody>
          <a:bodyPr/>
          <a:lstStyle/>
          <a:p>
            <a:r>
              <a:rPr lang="en-US"/>
              <a:t>  1999-2007 by Richard Alan Peters II</a:t>
            </a:r>
          </a:p>
        </p:txBody>
      </p:sp>
      <p:pic>
        <p:nvPicPr>
          <p:cNvPr id="64519" name="Picture 7" descr="AM_rgb_remap_TT_PDFs_Dist"/>
          <p:cNvPicPr>
            <a:picLocks noChangeAspect="1" noChangeArrowheads="1"/>
          </p:cNvPicPr>
          <p:nvPr/>
        </p:nvPicPr>
        <p:blipFill>
          <a:blip r:embed="rId2" cstate="print"/>
          <a:srcRect/>
          <a:stretch>
            <a:fillRect/>
          </a:stretch>
        </p:blipFill>
        <p:spPr bwMode="auto">
          <a:xfrm>
            <a:off x="4095750" y="2111375"/>
            <a:ext cx="4872038" cy="3654425"/>
          </a:xfrm>
          <a:prstGeom prst="rect">
            <a:avLst/>
          </a:prstGeom>
          <a:noFill/>
        </p:spPr>
      </p:pic>
      <p:pic>
        <p:nvPicPr>
          <p:cNvPr id="64514" name="Picture 2" descr="AM_PDFS_Dist"/>
          <p:cNvPicPr>
            <a:picLocks noChangeAspect="1" noChangeArrowheads="1"/>
          </p:cNvPicPr>
          <p:nvPr/>
        </p:nvPicPr>
        <p:blipFill>
          <a:blip r:embed="rId3" cstate="print"/>
          <a:srcRect l="7985" t="3801" r="8556" b="7602"/>
          <a:stretch>
            <a:fillRect/>
          </a:stretch>
        </p:blipFill>
        <p:spPr bwMode="auto">
          <a:xfrm>
            <a:off x="381000" y="2247900"/>
            <a:ext cx="4065588" cy="3238500"/>
          </a:xfrm>
          <a:prstGeom prst="rect">
            <a:avLst/>
          </a:prstGeom>
          <a:noFill/>
          <a:ln w="9525">
            <a:noFill/>
            <a:miter lim="800000"/>
            <a:headEnd/>
            <a:tailEnd/>
          </a:ln>
        </p:spPr>
      </p:pic>
      <p:sp>
        <p:nvSpPr>
          <p:cNvPr id="64516" name="Rectangle 4"/>
          <p:cNvSpPr>
            <a:spLocks noGrp="1" noChangeArrowheads="1"/>
          </p:cNvSpPr>
          <p:nvPr>
            <p:ph type="title"/>
          </p:nvPr>
        </p:nvSpPr>
        <p:spPr>
          <a:xfrm>
            <a:off x="381000" y="1143000"/>
            <a:ext cx="8305800" cy="723900"/>
          </a:xfrm>
        </p:spPr>
        <p:txBody>
          <a:bodyPr/>
          <a:lstStyle/>
          <a:p>
            <a:r>
              <a:rPr lang="en-US" sz="3600"/>
              <a:t>Effects of RGB Remapping on CDFs</a:t>
            </a:r>
          </a:p>
        </p:txBody>
      </p:sp>
      <p:sp>
        <p:nvSpPr>
          <p:cNvPr id="64517" name="Text Box 5"/>
          <p:cNvSpPr txBox="1">
            <a:spLocks noChangeArrowheads="1"/>
          </p:cNvSpPr>
          <p:nvPr/>
        </p:nvSpPr>
        <p:spPr bwMode="auto">
          <a:xfrm>
            <a:off x="1979613" y="5622925"/>
            <a:ext cx="1008062" cy="396875"/>
          </a:xfrm>
          <a:prstGeom prst="rect">
            <a:avLst/>
          </a:prstGeom>
          <a:solidFill>
            <a:srgbClr val="FFFF99"/>
          </a:solidFill>
          <a:ln w="9525">
            <a:noFill/>
            <a:miter lim="800000"/>
            <a:headEnd/>
            <a:tailEnd/>
          </a:ln>
          <a:effectLst>
            <a:outerShdw dist="107763" dir="2700000" algn="ctr" rotWithShape="0">
              <a:schemeClr val="tx1">
                <a:alpha val="50000"/>
              </a:schemeClr>
            </a:outerShdw>
          </a:effectLst>
        </p:spPr>
        <p:txBody>
          <a:bodyPr wrap="none">
            <a:spAutoFit/>
          </a:bodyPr>
          <a:lstStyle/>
          <a:p>
            <a:pPr algn="ctr"/>
            <a:r>
              <a:rPr lang="en-US" sz="2000">
                <a:solidFill>
                  <a:schemeClr val="tx1"/>
                </a:solidFill>
                <a:latin typeface="Comic Sans MS" pitchFamily="66" charset="0"/>
              </a:rPr>
              <a:t>Before</a:t>
            </a:r>
          </a:p>
        </p:txBody>
      </p:sp>
      <p:sp>
        <p:nvSpPr>
          <p:cNvPr id="64518" name="Text Box 6"/>
          <p:cNvSpPr txBox="1">
            <a:spLocks noChangeArrowheads="1"/>
          </p:cNvSpPr>
          <p:nvPr/>
        </p:nvSpPr>
        <p:spPr bwMode="auto">
          <a:xfrm>
            <a:off x="6143625" y="5622925"/>
            <a:ext cx="879475" cy="396875"/>
          </a:xfrm>
          <a:prstGeom prst="rect">
            <a:avLst/>
          </a:prstGeom>
          <a:solidFill>
            <a:srgbClr val="FFFF99"/>
          </a:solidFill>
          <a:ln w="9525">
            <a:noFill/>
            <a:miter lim="800000"/>
            <a:headEnd/>
            <a:tailEnd/>
          </a:ln>
          <a:effectLst>
            <a:outerShdw dist="107763" dir="2700000" algn="ctr" rotWithShape="0">
              <a:schemeClr val="tx1">
                <a:alpha val="50000"/>
              </a:schemeClr>
            </a:outerShdw>
          </a:effectLst>
        </p:spPr>
        <p:txBody>
          <a:bodyPr wrap="none">
            <a:spAutoFit/>
          </a:bodyPr>
          <a:lstStyle/>
          <a:p>
            <a:pPr algn="ctr"/>
            <a:r>
              <a:rPr lang="en-US" sz="2000">
                <a:solidFill>
                  <a:schemeClr val="tx1"/>
                </a:solidFill>
                <a:latin typeface="Comic Sans MS" pitchFamily="66" charset="0"/>
              </a:rPr>
              <a:t>After</a:t>
            </a:r>
          </a:p>
        </p:txBody>
      </p:sp>
    </p:spTree>
    <p:extLst>
      <p:ext uri="{BB962C8B-B14F-4D97-AF65-F5344CB8AC3E}">
        <p14:creationId xmlns:p14="http://schemas.microsoft.com/office/powerpoint/2010/main" val="1070048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004" name="Picture 12" descr="BanjoBeetleHisto"/>
          <p:cNvPicPr>
            <a:picLocks noChangeAspect="1" noChangeArrowheads="1"/>
          </p:cNvPicPr>
          <p:nvPr/>
        </p:nvPicPr>
        <p:blipFill>
          <a:blip r:embed="rId2" cstate="print"/>
          <a:srcRect/>
          <a:stretch>
            <a:fillRect/>
          </a:stretch>
        </p:blipFill>
        <p:spPr bwMode="auto">
          <a:xfrm>
            <a:off x="3962400" y="1065213"/>
            <a:ext cx="4573588" cy="4573587"/>
          </a:xfrm>
          <a:prstGeom prst="rect">
            <a:avLst/>
          </a:prstGeom>
          <a:noFill/>
        </p:spPr>
      </p:pic>
      <p:sp>
        <p:nvSpPr>
          <p:cNvPr id="84994" name="Rectangle 2"/>
          <p:cNvSpPr>
            <a:spLocks noGrp="1" noChangeArrowheads="1"/>
          </p:cNvSpPr>
          <p:nvPr>
            <p:ph type="title"/>
          </p:nvPr>
        </p:nvSpPr>
        <p:spPr>
          <a:xfrm>
            <a:off x="381000" y="533400"/>
            <a:ext cx="7772400" cy="579438"/>
          </a:xfrm>
        </p:spPr>
        <p:txBody>
          <a:bodyPr>
            <a:spAutoFit/>
          </a:bodyPr>
          <a:lstStyle/>
          <a:p>
            <a:r>
              <a:rPr lang="en-US" sz="3200"/>
              <a:t>The Histogram of a Grayscale Image</a:t>
            </a:r>
          </a:p>
        </p:txBody>
      </p:sp>
      <p:pic>
        <p:nvPicPr>
          <p:cNvPr id="85001" name="Picture 9" descr="BanjoBeetleLevels"/>
          <p:cNvPicPr>
            <a:picLocks noChangeAspect="1" noChangeArrowheads="1"/>
          </p:cNvPicPr>
          <p:nvPr/>
        </p:nvPicPr>
        <p:blipFill>
          <a:blip r:embed="rId3" cstate="print"/>
          <a:srcRect/>
          <a:stretch>
            <a:fillRect/>
          </a:stretch>
        </p:blipFill>
        <p:spPr bwMode="auto">
          <a:xfrm>
            <a:off x="558800" y="1216025"/>
            <a:ext cx="3165475" cy="3165475"/>
          </a:xfrm>
          <a:prstGeom prst="rect">
            <a:avLst/>
          </a:prstGeom>
          <a:noFill/>
        </p:spPr>
      </p:pic>
      <p:sp>
        <p:nvSpPr>
          <p:cNvPr id="85003" name="Text Box 11"/>
          <p:cNvSpPr txBox="1">
            <a:spLocks noChangeAspect="1" noChangeArrowheads="1"/>
          </p:cNvSpPr>
          <p:nvPr/>
        </p:nvSpPr>
        <p:spPr bwMode="auto">
          <a:xfrm>
            <a:off x="3962400" y="5658633"/>
            <a:ext cx="3306763" cy="584775"/>
          </a:xfrm>
          <a:prstGeom prst="rect">
            <a:avLst/>
          </a:prstGeom>
          <a:noFill/>
          <a:ln w="9525">
            <a:noFill/>
            <a:miter lim="800000"/>
            <a:headEnd/>
            <a:tailEnd/>
          </a:ln>
          <a:effectLst/>
        </p:spPr>
        <p:txBody>
          <a:bodyPr>
            <a:spAutoFit/>
          </a:bodyPr>
          <a:lstStyle/>
          <a:p>
            <a:r>
              <a:rPr lang="en-US" sz="1600" dirty="0" smtClean="0">
                <a:solidFill>
                  <a:schemeClr val="tx1"/>
                </a:solidFill>
              </a:rPr>
              <a:t>Histogram :  </a:t>
            </a:r>
            <a:endParaRPr lang="en-US" sz="1600" dirty="0">
              <a:solidFill>
                <a:schemeClr val="tx1"/>
              </a:solidFill>
            </a:endParaRPr>
          </a:p>
          <a:p>
            <a:r>
              <a:rPr lang="en-US" sz="1600" dirty="0" err="1" smtClean="0">
                <a:solidFill>
                  <a:schemeClr val="tx1"/>
                </a:solidFill>
              </a:rPr>
              <a:t>Jumlah</a:t>
            </a:r>
            <a:r>
              <a:rPr lang="en-US" sz="1600" dirty="0" smtClean="0">
                <a:solidFill>
                  <a:schemeClr val="tx1"/>
                </a:solidFill>
              </a:rPr>
              <a:t> </a:t>
            </a:r>
            <a:r>
              <a:rPr lang="en-US" sz="1600" dirty="0" err="1" smtClean="0">
                <a:solidFill>
                  <a:schemeClr val="tx1"/>
                </a:solidFill>
              </a:rPr>
              <a:t>piksel</a:t>
            </a:r>
            <a:r>
              <a:rPr lang="en-US" sz="1600" dirty="0" smtClean="0">
                <a:solidFill>
                  <a:schemeClr val="tx1"/>
                </a:solidFill>
              </a:rPr>
              <a:t> </a:t>
            </a:r>
            <a:r>
              <a:rPr lang="en-US" sz="1600" dirty="0" err="1" smtClean="0">
                <a:solidFill>
                  <a:schemeClr val="tx1"/>
                </a:solidFill>
              </a:rPr>
              <a:t>dengan</a:t>
            </a:r>
            <a:r>
              <a:rPr lang="en-US" sz="1600" dirty="0" smtClean="0">
                <a:solidFill>
                  <a:schemeClr val="tx1"/>
                </a:solidFill>
              </a:rPr>
              <a:t> </a:t>
            </a:r>
            <a:r>
              <a:rPr lang="en-US" sz="1600" dirty="0" err="1" smtClean="0">
                <a:solidFill>
                  <a:schemeClr val="tx1"/>
                </a:solidFill>
              </a:rPr>
              <a:t>intensitas</a:t>
            </a:r>
            <a:r>
              <a:rPr lang="en-US" sz="1600" dirty="0" smtClean="0">
                <a:solidFill>
                  <a:schemeClr val="tx1"/>
                </a:solidFill>
              </a:rPr>
              <a:t> </a:t>
            </a:r>
            <a:r>
              <a:rPr lang="en-US" sz="1600" i="1" dirty="0" smtClean="0">
                <a:solidFill>
                  <a:schemeClr val="tx1"/>
                </a:solidFill>
                <a:latin typeface="Times New Roman" pitchFamily="18" charset="0"/>
              </a:rPr>
              <a:t>g</a:t>
            </a:r>
            <a:r>
              <a:rPr lang="en-US" sz="1600" dirty="0" smtClean="0">
                <a:solidFill>
                  <a:schemeClr val="tx1"/>
                </a:solidFill>
              </a:rPr>
              <a:t> </a:t>
            </a:r>
            <a:endParaRPr lang="en-US" sz="1600" dirty="0">
              <a:solidFill>
                <a:schemeClr val="tx1"/>
              </a:solidFill>
            </a:endParaRPr>
          </a:p>
        </p:txBody>
      </p:sp>
      <p:sp>
        <p:nvSpPr>
          <p:cNvPr id="85005" name="Text Box 13"/>
          <p:cNvSpPr txBox="1">
            <a:spLocks noChangeArrowheads="1"/>
          </p:cNvSpPr>
          <p:nvPr/>
        </p:nvSpPr>
        <p:spPr bwMode="auto">
          <a:xfrm>
            <a:off x="580571" y="4495800"/>
            <a:ext cx="1447800" cy="1231106"/>
          </a:xfrm>
          <a:prstGeom prst="rect">
            <a:avLst/>
          </a:prstGeom>
          <a:noFill/>
          <a:ln w="9525">
            <a:noFill/>
            <a:miter lim="800000"/>
            <a:headEnd/>
            <a:tailEnd/>
          </a:ln>
          <a:effectLst/>
        </p:spPr>
        <p:txBody>
          <a:bodyPr>
            <a:spAutoFit/>
          </a:bodyPr>
          <a:lstStyle/>
          <a:p>
            <a:r>
              <a:rPr lang="en-US" sz="1800" dirty="0" err="1" smtClean="0">
                <a:solidFill>
                  <a:schemeClr val="tx1"/>
                </a:solidFill>
              </a:rPr>
              <a:t>Piksel</a:t>
            </a:r>
            <a:r>
              <a:rPr lang="en-US" sz="1800" dirty="0" smtClean="0">
                <a:solidFill>
                  <a:schemeClr val="tx1"/>
                </a:solidFill>
              </a:rPr>
              <a:t> </a:t>
            </a:r>
            <a:r>
              <a:rPr lang="en-US" sz="1800" dirty="0" err="1" smtClean="0">
                <a:solidFill>
                  <a:schemeClr val="tx1"/>
                </a:solidFill>
              </a:rPr>
              <a:t>tanda</a:t>
            </a:r>
            <a:r>
              <a:rPr lang="en-US" sz="1800" dirty="0" smtClean="0">
                <a:solidFill>
                  <a:schemeClr val="tx1"/>
                </a:solidFill>
              </a:rPr>
              <a:t> </a:t>
            </a:r>
            <a:r>
              <a:rPr lang="en-US" sz="1800" dirty="0" err="1" smtClean="0">
                <a:solidFill>
                  <a:schemeClr val="tx1"/>
                </a:solidFill>
              </a:rPr>
              <a:t>hitam</a:t>
            </a:r>
            <a:r>
              <a:rPr lang="en-US" sz="1800" dirty="0" smtClean="0">
                <a:solidFill>
                  <a:schemeClr val="tx1"/>
                </a:solidFill>
              </a:rPr>
              <a:t> </a:t>
            </a:r>
            <a:r>
              <a:rPr lang="en-US" sz="1800" dirty="0" err="1" smtClean="0">
                <a:solidFill>
                  <a:schemeClr val="tx1"/>
                </a:solidFill>
              </a:rPr>
              <a:t>dengan</a:t>
            </a:r>
            <a:r>
              <a:rPr lang="en-US" sz="1800" dirty="0" smtClean="0">
                <a:solidFill>
                  <a:schemeClr val="tx1"/>
                </a:solidFill>
              </a:rPr>
              <a:t> </a:t>
            </a:r>
            <a:r>
              <a:rPr lang="en-US" sz="1800" dirty="0" err="1" smtClean="0">
                <a:solidFill>
                  <a:schemeClr val="tx1"/>
                </a:solidFill>
              </a:rPr>
              <a:t>intensitas</a:t>
            </a:r>
            <a:r>
              <a:rPr lang="en-US" sz="1800" dirty="0" smtClean="0">
                <a:solidFill>
                  <a:schemeClr val="tx1"/>
                </a:solidFill>
              </a:rPr>
              <a:t> </a:t>
            </a:r>
            <a:r>
              <a:rPr lang="en-US" sz="2000" i="1" dirty="0" smtClean="0">
                <a:solidFill>
                  <a:schemeClr val="tx1"/>
                </a:solidFill>
                <a:latin typeface="Times New Roman" pitchFamily="18" charset="0"/>
              </a:rPr>
              <a:t>g</a:t>
            </a:r>
            <a:endParaRPr lang="en-US" sz="2000" i="1" dirty="0">
              <a:solidFill>
                <a:schemeClr val="tx1"/>
              </a:solidFill>
              <a:latin typeface="Times New Roman" pitchFamily="18" charset="0"/>
            </a:endParaRPr>
          </a:p>
        </p:txBody>
      </p:sp>
    </p:spTree>
    <p:extLst>
      <p:ext uri="{BB962C8B-B14F-4D97-AF65-F5344CB8AC3E}">
        <p14:creationId xmlns:p14="http://schemas.microsoft.com/office/powerpoint/2010/main" val="29498682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55" name="Picture 27" descr="JSC-Rockets-1024"/>
          <p:cNvPicPr>
            <a:picLocks noChangeAspect="1" noChangeArrowheads="1"/>
          </p:cNvPicPr>
          <p:nvPr/>
        </p:nvPicPr>
        <p:blipFill>
          <a:blip r:embed="rId2" cstate="print"/>
          <a:srcRect/>
          <a:stretch>
            <a:fillRect/>
          </a:stretch>
        </p:blipFill>
        <p:spPr bwMode="auto">
          <a:xfrm>
            <a:off x="457200" y="2514600"/>
            <a:ext cx="1892300" cy="2747963"/>
          </a:xfrm>
          <a:prstGeom prst="rect">
            <a:avLst/>
          </a:prstGeom>
          <a:noFill/>
          <a:ln w="9525">
            <a:noFill/>
            <a:miter lim="800000"/>
            <a:headEnd/>
            <a:tailEnd/>
          </a:ln>
        </p:spPr>
      </p:pic>
      <p:pic>
        <p:nvPicPr>
          <p:cNvPr id="48149" name="Picture 21" descr="JSC-Rockets-remap-gb2r"/>
          <p:cNvPicPr>
            <a:picLocks noChangeAspect="1" noChangeArrowheads="1"/>
          </p:cNvPicPr>
          <p:nvPr/>
        </p:nvPicPr>
        <p:blipFill>
          <a:blip r:embed="rId3" cstate="print"/>
          <a:srcRect/>
          <a:stretch>
            <a:fillRect/>
          </a:stretch>
        </p:blipFill>
        <p:spPr bwMode="auto">
          <a:xfrm>
            <a:off x="2517775" y="2514600"/>
            <a:ext cx="1892300" cy="2747963"/>
          </a:xfrm>
          <a:prstGeom prst="rect">
            <a:avLst/>
          </a:prstGeom>
          <a:noFill/>
        </p:spPr>
      </p:pic>
      <p:pic>
        <p:nvPicPr>
          <p:cNvPr id="48150" name="Picture 22" descr="JSC-Rockets-remap-br2g"/>
          <p:cNvPicPr>
            <a:picLocks noChangeAspect="1" noChangeArrowheads="1"/>
          </p:cNvPicPr>
          <p:nvPr/>
        </p:nvPicPr>
        <p:blipFill>
          <a:blip r:embed="rId4" cstate="print"/>
          <a:srcRect/>
          <a:stretch>
            <a:fillRect/>
          </a:stretch>
        </p:blipFill>
        <p:spPr bwMode="auto">
          <a:xfrm>
            <a:off x="4579938" y="2514600"/>
            <a:ext cx="1892300" cy="2747963"/>
          </a:xfrm>
          <a:prstGeom prst="rect">
            <a:avLst/>
          </a:prstGeom>
          <a:noFill/>
        </p:spPr>
      </p:pic>
      <p:pic>
        <p:nvPicPr>
          <p:cNvPr id="48151" name="Picture 23" descr="JSC-Rockets-remap-rg2b"/>
          <p:cNvPicPr>
            <a:picLocks noChangeAspect="1" noChangeArrowheads="1"/>
          </p:cNvPicPr>
          <p:nvPr/>
        </p:nvPicPr>
        <p:blipFill>
          <a:blip r:embed="rId5" cstate="print"/>
          <a:srcRect/>
          <a:stretch>
            <a:fillRect/>
          </a:stretch>
        </p:blipFill>
        <p:spPr bwMode="auto">
          <a:xfrm>
            <a:off x="6642100" y="2514600"/>
            <a:ext cx="1892300" cy="2747963"/>
          </a:xfrm>
          <a:prstGeom prst="rect">
            <a:avLst/>
          </a:prstGeom>
          <a:noFill/>
        </p:spPr>
      </p:pic>
      <p:sp>
        <p:nvSpPr>
          <p:cNvPr id="48132" name="Rectangle 4"/>
          <p:cNvSpPr>
            <a:spLocks noGrp="1" noChangeArrowheads="1"/>
          </p:cNvSpPr>
          <p:nvPr>
            <p:ph type="title"/>
          </p:nvPr>
        </p:nvSpPr>
        <p:spPr>
          <a:xfrm>
            <a:off x="685800" y="1431925"/>
            <a:ext cx="3886200" cy="701675"/>
          </a:xfrm>
        </p:spPr>
        <p:txBody>
          <a:bodyPr>
            <a:spAutoFit/>
          </a:bodyPr>
          <a:lstStyle/>
          <a:p>
            <a:pPr algn="ctr"/>
            <a:r>
              <a:rPr lang="en-US"/>
              <a:t>Remap an Image: </a:t>
            </a:r>
          </a:p>
        </p:txBody>
      </p:sp>
      <p:sp>
        <p:nvSpPr>
          <p:cNvPr id="48133" name="Text Box 5"/>
          <p:cNvSpPr txBox="1">
            <a:spLocks noChangeArrowheads="1"/>
          </p:cNvSpPr>
          <p:nvPr/>
        </p:nvSpPr>
        <p:spPr bwMode="auto">
          <a:xfrm>
            <a:off x="4648200" y="1371600"/>
            <a:ext cx="3429000" cy="822325"/>
          </a:xfrm>
          <a:prstGeom prst="rect">
            <a:avLst/>
          </a:prstGeom>
          <a:noFill/>
          <a:ln w="9525">
            <a:noFill/>
            <a:miter lim="800000"/>
            <a:headEnd/>
            <a:tailEnd/>
          </a:ln>
          <a:effectLst/>
        </p:spPr>
        <p:txBody>
          <a:bodyPr>
            <a:spAutoFit/>
          </a:bodyPr>
          <a:lstStyle/>
          <a:p>
            <a:pPr algn="ctr"/>
            <a:r>
              <a:rPr lang="en-US" sz="2400">
                <a:solidFill>
                  <a:schemeClr val="tx1"/>
                </a:solidFill>
                <a:latin typeface="Times New Roman" pitchFamily="18" charset="0"/>
              </a:rPr>
              <a:t>To Have Two of its  Color pdfs Match the Third</a:t>
            </a:r>
          </a:p>
        </p:txBody>
      </p:sp>
      <p:sp>
        <p:nvSpPr>
          <p:cNvPr id="48136" name="Text Box 8"/>
          <p:cNvSpPr txBox="1">
            <a:spLocks noChangeArrowheads="1"/>
          </p:cNvSpPr>
          <p:nvPr/>
        </p:nvSpPr>
        <p:spPr bwMode="auto">
          <a:xfrm>
            <a:off x="993775" y="5362575"/>
            <a:ext cx="755650" cy="304800"/>
          </a:xfrm>
          <a:prstGeom prst="rect">
            <a:avLst/>
          </a:prstGeom>
          <a:noFill/>
          <a:ln w="9525">
            <a:noFill/>
            <a:miter lim="800000"/>
            <a:headEnd/>
            <a:tailEnd/>
          </a:ln>
          <a:effectLst/>
        </p:spPr>
        <p:txBody>
          <a:bodyPr wrap="none">
            <a:spAutoFit/>
          </a:bodyPr>
          <a:lstStyle/>
          <a:p>
            <a:r>
              <a:rPr lang="en-US" sz="1400">
                <a:solidFill>
                  <a:schemeClr val="tx1"/>
                </a:solidFill>
              </a:rPr>
              <a:t>original</a:t>
            </a:r>
          </a:p>
        </p:txBody>
      </p:sp>
      <p:grpSp>
        <p:nvGrpSpPr>
          <p:cNvPr id="21" name="Group 20"/>
          <p:cNvGrpSpPr/>
          <p:nvPr/>
        </p:nvGrpSpPr>
        <p:grpSpPr>
          <a:xfrm>
            <a:off x="2913063" y="5403850"/>
            <a:ext cx="1136850" cy="307777"/>
            <a:chOff x="2913063" y="5403850"/>
            <a:chExt cx="1136850" cy="307777"/>
          </a:xfrm>
        </p:grpSpPr>
        <p:sp>
          <p:nvSpPr>
            <p:cNvPr id="48138" name="Text Box 10"/>
            <p:cNvSpPr txBox="1">
              <a:spLocks noChangeArrowheads="1"/>
            </p:cNvSpPr>
            <p:nvPr/>
          </p:nvSpPr>
          <p:spPr bwMode="auto">
            <a:xfrm>
              <a:off x="2913063" y="5403850"/>
              <a:ext cx="1136850" cy="307777"/>
            </a:xfrm>
            <a:prstGeom prst="rect">
              <a:avLst/>
            </a:prstGeom>
            <a:noFill/>
            <a:ln w="9525">
              <a:noFill/>
              <a:miter lim="800000"/>
              <a:headEnd/>
              <a:tailEnd/>
            </a:ln>
            <a:effectLst/>
          </p:spPr>
          <p:txBody>
            <a:bodyPr wrap="none">
              <a:spAutoFit/>
            </a:bodyPr>
            <a:lstStyle/>
            <a:p>
              <a:r>
                <a:rPr lang="en-US" sz="1400" dirty="0">
                  <a:solidFill>
                    <a:schemeClr val="tx1"/>
                  </a:solidFill>
                </a:rPr>
                <a:t>G &amp; B      </a:t>
              </a:r>
              <a:r>
                <a:rPr lang="en-US" sz="1400" dirty="0" smtClean="0">
                  <a:solidFill>
                    <a:schemeClr val="tx1"/>
                  </a:solidFill>
                </a:rPr>
                <a:t>     R</a:t>
              </a:r>
              <a:endParaRPr lang="en-US" sz="1400" dirty="0">
                <a:solidFill>
                  <a:schemeClr val="tx1"/>
                </a:solidFill>
              </a:endParaRPr>
            </a:p>
          </p:txBody>
        </p:sp>
        <p:sp>
          <p:nvSpPr>
            <p:cNvPr id="48139" name="Line 11"/>
            <p:cNvSpPr>
              <a:spLocks noChangeShapeType="1"/>
            </p:cNvSpPr>
            <p:nvPr/>
          </p:nvSpPr>
          <p:spPr bwMode="auto">
            <a:xfrm rot="10800000">
              <a:off x="3522663" y="5556250"/>
              <a:ext cx="228600" cy="1588"/>
            </a:xfrm>
            <a:prstGeom prst="line">
              <a:avLst/>
            </a:prstGeom>
            <a:noFill/>
            <a:ln w="19050">
              <a:solidFill>
                <a:schemeClr val="tx1"/>
              </a:solidFill>
              <a:round/>
              <a:headEnd/>
              <a:tailEnd type="triangle" w="med" len="med"/>
            </a:ln>
            <a:effectLst/>
          </p:spPr>
          <p:txBody>
            <a:bodyPr wrap="none" anchor="ctr"/>
            <a:lstStyle/>
            <a:p>
              <a:endParaRPr lang="en-US"/>
            </a:p>
          </p:txBody>
        </p:sp>
      </p:grpSp>
      <p:grpSp>
        <p:nvGrpSpPr>
          <p:cNvPr id="48153" name="Group 25"/>
          <p:cNvGrpSpPr>
            <a:grpSpLocks/>
          </p:cNvGrpSpPr>
          <p:nvPr/>
        </p:nvGrpSpPr>
        <p:grpSpPr bwMode="auto">
          <a:xfrm>
            <a:off x="4995863" y="5403850"/>
            <a:ext cx="1082675" cy="304800"/>
            <a:chOff x="3147" y="3404"/>
            <a:chExt cx="682" cy="192"/>
          </a:xfrm>
        </p:grpSpPr>
        <p:sp>
          <p:nvSpPr>
            <p:cNvPr id="48141" name="Text Box 13"/>
            <p:cNvSpPr txBox="1">
              <a:spLocks noChangeArrowheads="1"/>
            </p:cNvSpPr>
            <p:nvPr/>
          </p:nvSpPr>
          <p:spPr bwMode="auto">
            <a:xfrm>
              <a:off x="3147" y="3404"/>
              <a:ext cx="682" cy="192"/>
            </a:xfrm>
            <a:prstGeom prst="rect">
              <a:avLst/>
            </a:prstGeom>
            <a:noFill/>
            <a:ln w="9525">
              <a:noFill/>
              <a:miter lim="800000"/>
              <a:headEnd/>
              <a:tailEnd/>
            </a:ln>
            <a:effectLst/>
          </p:spPr>
          <p:txBody>
            <a:bodyPr wrap="none">
              <a:spAutoFit/>
            </a:bodyPr>
            <a:lstStyle/>
            <a:p>
              <a:pPr algn="r"/>
              <a:r>
                <a:rPr lang="en-US" sz="1400">
                  <a:solidFill>
                    <a:schemeClr val="tx1"/>
                  </a:solidFill>
                </a:rPr>
                <a:t>B &amp; R      G</a:t>
              </a:r>
            </a:p>
          </p:txBody>
        </p:sp>
        <p:sp>
          <p:nvSpPr>
            <p:cNvPr id="48142" name="Line 14"/>
            <p:cNvSpPr>
              <a:spLocks noChangeShapeType="1"/>
            </p:cNvSpPr>
            <p:nvPr/>
          </p:nvSpPr>
          <p:spPr bwMode="auto">
            <a:xfrm rot="-10800000">
              <a:off x="3531" y="3500"/>
              <a:ext cx="144" cy="1"/>
            </a:xfrm>
            <a:prstGeom prst="line">
              <a:avLst/>
            </a:prstGeom>
            <a:noFill/>
            <a:ln w="19050">
              <a:solidFill>
                <a:schemeClr val="tx1"/>
              </a:solidFill>
              <a:round/>
              <a:headEnd/>
              <a:tailEnd type="triangle" w="med" len="med"/>
            </a:ln>
            <a:effectLst/>
          </p:spPr>
          <p:txBody>
            <a:bodyPr wrap="none" anchor="ctr"/>
            <a:lstStyle/>
            <a:p>
              <a:endParaRPr lang="en-US"/>
            </a:p>
          </p:txBody>
        </p:sp>
      </p:grpSp>
      <p:grpSp>
        <p:nvGrpSpPr>
          <p:cNvPr id="22" name="Group 21"/>
          <p:cNvGrpSpPr/>
          <p:nvPr/>
        </p:nvGrpSpPr>
        <p:grpSpPr>
          <a:xfrm>
            <a:off x="7086600" y="5486400"/>
            <a:ext cx="1136850" cy="307777"/>
            <a:chOff x="7086600" y="5486400"/>
            <a:chExt cx="1136850" cy="307777"/>
          </a:xfrm>
        </p:grpSpPr>
        <p:sp>
          <p:nvSpPr>
            <p:cNvPr id="48145" name="Text Box 17"/>
            <p:cNvSpPr txBox="1">
              <a:spLocks noChangeArrowheads="1"/>
            </p:cNvSpPr>
            <p:nvPr/>
          </p:nvSpPr>
          <p:spPr bwMode="auto">
            <a:xfrm>
              <a:off x="7086600" y="5486400"/>
              <a:ext cx="1136850" cy="307777"/>
            </a:xfrm>
            <a:prstGeom prst="rect">
              <a:avLst/>
            </a:prstGeom>
            <a:noFill/>
            <a:ln w="9525">
              <a:noFill/>
              <a:miter lim="800000"/>
              <a:headEnd/>
              <a:tailEnd/>
            </a:ln>
            <a:effectLst/>
          </p:spPr>
          <p:txBody>
            <a:bodyPr wrap="none">
              <a:spAutoFit/>
            </a:bodyPr>
            <a:lstStyle/>
            <a:p>
              <a:r>
                <a:rPr lang="en-US" sz="1400" dirty="0">
                  <a:solidFill>
                    <a:schemeClr val="tx1"/>
                  </a:solidFill>
                </a:rPr>
                <a:t>R &amp; G      </a:t>
              </a:r>
              <a:r>
                <a:rPr lang="en-US" sz="1400" dirty="0" smtClean="0">
                  <a:solidFill>
                    <a:schemeClr val="tx1"/>
                  </a:solidFill>
                </a:rPr>
                <a:t>     B</a:t>
              </a:r>
              <a:endParaRPr lang="en-US" sz="1400" dirty="0">
                <a:solidFill>
                  <a:schemeClr val="tx1"/>
                </a:solidFill>
              </a:endParaRPr>
            </a:p>
          </p:txBody>
        </p:sp>
        <p:sp>
          <p:nvSpPr>
            <p:cNvPr id="48146" name="Line 18"/>
            <p:cNvSpPr>
              <a:spLocks noChangeShapeType="1"/>
            </p:cNvSpPr>
            <p:nvPr/>
          </p:nvSpPr>
          <p:spPr bwMode="auto">
            <a:xfrm rot="10800000">
              <a:off x="7620000" y="5638800"/>
              <a:ext cx="228600" cy="1588"/>
            </a:xfrm>
            <a:prstGeom prst="line">
              <a:avLst/>
            </a:prstGeom>
            <a:noFill/>
            <a:ln w="19050">
              <a:solidFill>
                <a:schemeClr val="tx1"/>
              </a:solidFill>
              <a:round/>
              <a:headEnd/>
              <a:tailEnd type="triangle" w="med" len="med"/>
            </a:ln>
            <a:effectLst/>
          </p:spPr>
          <p:txBody>
            <a:bodyPr wrap="none" anchor="ctr"/>
            <a:lstStyle/>
            <a:p>
              <a:endParaRPr lang="en-US"/>
            </a:p>
          </p:txBody>
        </p:sp>
      </p:grpSp>
    </p:spTree>
    <p:extLst>
      <p:ext uri="{BB962C8B-B14F-4D97-AF65-F5344CB8AC3E}">
        <p14:creationId xmlns:p14="http://schemas.microsoft.com/office/powerpoint/2010/main" val="73712953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ontemporary Photo 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ContemporaryPhotoAlbum</Template>
  <TotalTime>0</TotalTime>
  <Words>3463</Words>
  <Application>Microsoft Office PowerPoint</Application>
  <PresentationFormat>On-screen Show (4:3)</PresentationFormat>
  <Paragraphs>752</Paragraphs>
  <Slides>90</Slides>
  <Notes>7</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90</vt:i4>
      </vt:variant>
    </vt:vector>
  </HeadingPairs>
  <TitlesOfParts>
    <vt:vector size="95" baseType="lpstr">
      <vt:lpstr>Contemporary Photo Album</vt:lpstr>
      <vt:lpstr>Equation</vt:lpstr>
      <vt:lpstr>Document</vt:lpstr>
      <vt:lpstr>Microsoft Equation 3.0</vt:lpstr>
      <vt:lpstr>Microsoft Excel Chart</vt:lpstr>
      <vt:lpstr>PowerPoint Presentation</vt:lpstr>
      <vt:lpstr>PowerPoint Presentation</vt:lpstr>
      <vt:lpstr>Operasi Piksel/ Transformasi Intensitas</vt:lpstr>
      <vt:lpstr>Pemrosesan Piksel</vt:lpstr>
      <vt:lpstr>Pemrosesan Piksel pada Citra</vt:lpstr>
      <vt:lpstr>Point Processing</vt:lpstr>
      <vt:lpstr>Histogram Citra Gray Scale</vt:lpstr>
      <vt:lpstr>Histogram Citra Gray Scale</vt:lpstr>
      <vt:lpstr>The Histogram of a Grayscale Image</vt:lpstr>
      <vt:lpstr>The Histogram of a Grayscale Image</vt:lpstr>
      <vt:lpstr>The Histogram of a Grayscale Image</vt:lpstr>
      <vt:lpstr>The Histogram of a Color Image</vt:lpstr>
      <vt:lpstr>The Histogram of a Color Image</vt:lpstr>
      <vt:lpstr>The Histogram of a Color Image</vt:lpstr>
      <vt:lpstr>Value or Luminance Histograms</vt:lpstr>
      <vt:lpstr>Value Histogram vs. Average of R,G,&amp;B Histograms</vt:lpstr>
      <vt:lpstr>Multi-Band Histogram Calculator in Matlab</vt:lpstr>
      <vt:lpstr>Multi-Band Histogram Calculator in Matlab</vt:lpstr>
      <vt:lpstr>Point Ops via Functional Mappings</vt:lpstr>
      <vt:lpstr>Point Ops via Functional Mappings</vt:lpstr>
      <vt:lpstr>Point Ops via Functional Mappings</vt:lpstr>
      <vt:lpstr>Point Operations using Look-up Tables</vt:lpstr>
      <vt:lpstr>Point Operations using Look-up Tables</vt:lpstr>
      <vt:lpstr>Point Operations = Look-up Table Ops</vt:lpstr>
      <vt:lpstr>Look-Up Tables</vt:lpstr>
      <vt:lpstr>How to Generate a Look-Up Table</vt:lpstr>
      <vt:lpstr>Point Processes:  Increase Brightness</vt:lpstr>
      <vt:lpstr>Point Processes:  Decrease Brightness</vt:lpstr>
      <vt:lpstr>Point Processes:  Increase Contrast</vt:lpstr>
      <vt:lpstr>Point Processes:  Decrease Contrast</vt:lpstr>
      <vt:lpstr>Point Processes:  Contrast Stretch</vt:lpstr>
      <vt:lpstr>Information Loss from Contrast Adjustment</vt:lpstr>
      <vt:lpstr>Information Loss from Contrast Adjustment</vt:lpstr>
      <vt:lpstr>Point Processes:  Increased Gamma</vt:lpstr>
      <vt:lpstr>Point Processes:  Decreased Gamma</vt:lpstr>
      <vt:lpstr>Gamma Correction: Effect on Histogram</vt:lpstr>
      <vt:lpstr>Distribusi Kumulatif</vt:lpstr>
      <vt:lpstr>Distribusi Kumulatif</vt:lpstr>
      <vt:lpstr>Distribusi Kumulatif</vt:lpstr>
      <vt:lpstr>Histogram Equalization</vt:lpstr>
      <vt:lpstr>Formulasi Histogram Equalization</vt:lpstr>
      <vt:lpstr>Perhitungan Histogram Equalization</vt:lpstr>
      <vt:lpstr>Perhitungan Histogram Equalization</vt:lpstr>
      <vt:lpstr>Histogram Equalization Pada Gambar</vt:lpstr>
      <vt:lpstr>Histogram Equalization Pada Gambar</vt:lpstr>
      <vt:lpstr>Histogram Equalization Pada Gambar</vt:lpstr>
      <vt:lpstr>Histogram Equalization</vt:lpstr>
      <vt:lpstr>Histogram Equalization      in all grey level and all area (1)</vt:lpstr>
      <vt:lpstr>Histogram Equalization      in all grey level and all area (2)</vt:lpstr>
      <vt:lpstr>Histogram Equalization      in all grey level and all area (3)</vt:lpstr>
      <vt:lpstr>Histogram Equalization      specific grey level (hist. specification)</vt:lpstr>
      <vt:lpstr>Histogram Equalization      specific area (local enhancement)</vt:lpstr>
      <vt:lpstr>The Probability Density Function of an Image</vt:lpstr>
      <vt:lpstr>The Probability Density Function of an Image</vt:lpstr>
      <vt:lpstr>The Probability Distribution Function of an Image</vt:lpstr>
      <vt:lpstr>The Probability Distribution Function of an Image</vt:lpstr>
      <vt:lpstr>The Probability Distribution Function of an Image</vt:lpstr>
      <vt:lpstr>Point Processes:  Histogram Equalization</vt:lpstr>
      <vt:lpstr>Point Processes:  Histogram Equalization</vt:lpstr>
      <vt:lpstr>Histogram EQ</vt:lpstr>
      <vt:lpstr>Histogram EQ</vt:lpstr>
      <vt:lpstr>Histogram EQ</vt:lpstr>
      <vt:lpstr>Histogram EQ</vt:lpstr>
      <vt:lpstr>Point Processes:  Histogram Equalization</vt:lpstr>
      <vt:lpstr>Point Processes:  Histogram Matching</vt:lpstr>
      <vt:lpstr>Matching Percentiles</vt:lpstr>
      <vt:lpstr>Matching Percentiles</vt:lpstr>
      <vt:lpstr>Histogram Matching Algorithm</vt:lpstr>
      <vt:lpstr>Example: Histogram Matching</vt:lpstr>
      <vt:lpstr>Image CDF</vt:lpstr>
      <vt:lpstr>Example: Histogram Matching</vt:lpstr>
      <vt:lpstr>Target CDF</vt:lpstr>
      <vt:lpstr>Histogram Matching with a Lookup Table</vt:lpstr>
      <vt:lpstr>LUT Creation</vt:lpstr>
      <vt:lpstr>Look Up Table for Histogram Matching </vt:lpstr>
      <vt:lpstr>Input &amp; Target CDFs, LUT and Resultant CDF</vt:lpstr>
      <vt:lpstr>Example: Histogram Matching</vt:lpstr>
      <vt:lpstr>PowerPoint Presentation</vt:lpstr>
      <vt:lpstr>PowerPoint Presentation</vt:lpstr>
      <vt:lpstr>PowerPoint Presentation</vt:lpstr>
      <vt:lpstr>PowerPoint Presentation</vt:lpstr>
      <vt:lpstr>Remap an Image to have the Lum. CDF of Another</vt:lpstr>
      <vt:lpstr>CDFs and the LUT </vt:lpstr>
      <vt:lpstr>Effects of Luminance Remapping on pdfs</vt:lpstr>
      <vt:lpstr>Effects of Luminance Remapping on CDFs</vt:lpstr>
      <vt:lpstr>Remap an Image to have the rgb CDF of Another</vt:lpstr>
      <vt:lpstr>CDFs and the LUTs </vt:lpstr>
      <vt:lpstr>Effects of RGB Remapping on pdfs</vt:lpstr>
      <vt:lpstr>Effects of RGB Remapping on CDFs</vt:lpstr>
      <vt:lpstr>Remap an Image: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2013-03-04T13:47:03Z</dcterms:created>
  <dcterms:modified xsi:type="dcterms:W3CDTF">2014-03-26T03:57:42Z</dcterms:modified>
</cp:coreProperties>
</file>